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Funtastic" charset="1" panose="00000000000000000000"/>
      <p:regular r:id="rId13"/>
    </p:embeddedFont>
    <p:embeddedFont>
      <p:font typeface="Jua" charset="1" panose="00000000000000000000"/>
      <p:regular r:id="rId14"/>
    </p:embeddedFont>
    <p:embeddedFont>
      <p:font typeface="Chunk Five" charset="1" panose="00000500000000000000"/>
      <p:regular r:id="rId15"/>
    </p:embeddedFont>
    <p:embeddedFont>
      <p:font typeface="Canva Sans Bold" charset="1" panose="020B0803030501040103"/>
      <p:regular r:id="rId16"/>
    </p:embeddedFont>
    <p:embeddedFont>
      <p:font typeface="More Sugar" charset="1" panose="00000000000000000000"/>
      <p:regular r:id="rId17"/>
    </p:embeddedFont>
    <p:embeddedFont>
      <p:font typeface="Bryndan Write" charset="1" panose="02000503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66953" y="3714586"/>
            <a:ext cx="10097669" cy="8229600"/>
          </a:xfrm>
          <a:custGeom>
            <a:avLst/>
            <a:gdLst/>
            <a:ahLst/>
            <a:cxnLst/>
            <a:rect r="r" b="b" t="t" l="l"/>
            <a:pathLst>
              <a:path h="8229600" w="10097669">
                <a:moveTo>
                  <a:pt x="0" y="0"/>
                </a:moveTo>
                <a:lnTo>
                  <a:pt x="10097669" y="0"/>
                </a:lnTo>
                <a:lnTo>
                  <a:pt x="1009766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34495" y="1636698"/>
            <a:ext cx="9647444" cy="2476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55"/>
              </a:lnSpc>
            </a:pPr>
            <a:r>
              <a:rPr lang="en-US" sz="9725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PARENTING ERA DIGITAL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481938" y="5702253"/>
            <a:ext cx="5122587" cy="512258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47846" y="47846"/>
              <a:ext cx="717108" cy="717108"/>
            </a:xfrm>
            <a:custGeom>
              <a:avLst/>
              <a:gdLst/>
              <a:ahLst/>
              <a:cxnLst/>
              <a:rect r="r" b="b" t="t" l="l"/>
              <a:pathLst>
                <a:path h="717108" w="717108">
                  <a:moveTo>
                    <a:pt x="465421" y="59021"/>
                  </a:moveTo>
                  <a:lnTo>
                    <a:pt x="658087" y="251687"/>
                  </a:lnTo>
                  <a:cubicBezTo>
                    <a:pt x="717108" y="310708"/>
                    <a:pt x="717108" y="406400"/>
                    <a:pt x="658087" y="465421"/>
                  </a:cubicBezTo>
                  <a:lnTo>
                    <a:pt x="465421" y="658087"/>
                  </a:lnTo>
                  <a:cubicBezTo>
                    <a:pt x="406400" y="717108"/>
                    <a:pt x="310708" y="717108"/>
                    <a:pt x="251687" y="658087"/>
                  </a:cubicBezTo>
                  <a:lnTo>
                    <a:pt x="59021" y="465421"/>
                  </a:lnTo>
                  <a:cubicBezTo>
                    <a:pt x="0" y="406400"/>
                    <a:pt x="0" y="310708"/>
                    <a:pt x="59021" y="251687"/>
                  </a:cubicBezTo>
                  <a:lnTo>
                    <a:pt x="251687" y="59021"/>
                  </a:lnTo>
                  <a:cubicBezTo>
                    <a:pt x="310708" y="0"/>
                    <a:pt x="406400" y="0"/>
                    <a:pt x="465421" y="5902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C3D">
                    <a:alpha val="100000"/>
                  </a:srgbClr>
                </a:gs>
                <a:gs pos="100000">
                  <a:srgbClr val="027CB8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750858" y="5971173"/>
            <a:ext cx="4584747" cy="4584747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55257" y="55257"/>
              <a:ext cx="702287" cy="702287"/>
            </a:xfrm>
            <a:custGeom>
              <a:avLst/>
              <a:gdLst/>
              <a:ahLst/>
              <a:cxnLst/>
              <a:rect r="r" b="b" t="t" l="l"/>
              <a:pathLst>
                <a:path h="702287" w="702287">
                  <a:moveTo>
                    <a:pt x="445472" y="39072"/>
                  </a:moveTo>
                  <a:lnTo>
                    <a:pt x="663214" y="256814"/>
                  </a:lnTo>
                  <a:cubicBezTo>
                    <a:pt x="688232" y="281832"/>
                    <a:pt x="702286" y="315763"/>
                    <a:pt x="702286" y="351143"/>
                  </a:cubicBezTo>
                  <a:cubicBezTo>
                    <a:pt x="702286" y="386523"/>
                    <a:pt x="688232" y="420454"/>
                    <a:pt x="663214" y="445472"/>
                  </a:cubicBezTo>
                  <a:lnTo>
                    <a:pt x="445472" y="663214"/>
                  </a:lnTo>
                  <a:cubicBezTo>
                    <a:pt x="420454" y="688232"/>
                    <a:pt x="386523" y="702286"/>
                    <a:pt x="351143" y="702286"/>
                  </a:cubicBezTo>
                  <a:cubicBezTo>
                    <a:pt x="315763" y="702286"/>
                    <a:pt x="281832" y="688232"/>
                    <a:pt x="256814" y="663214"/>
                  </a:cubicBezTo>
                  <a:lnTo>
                    <a:pt x="39072" y="445472"/>
                  </a:lnTo>
                  <a:cubicBezTo>
                    <a:pt x="14054" y="420454"/>
                    <a:pt x="0" y="386523"/>
                    <a:pt x="0" y="351143"/>
                  </a:cubicBezTo>
                  <a:cubicBezTo>
                    <a:pt x="0" y="315763"/>
                    <a:pt x="14054" y="281832"/>
                    <a:pt x="39072" y="256814"/>
                  </a:cubicBezTo>
                  <a:lnTo>
                    <a:pt x="256814" y="39072"/>
                  </a:lnTo>
                  <a:cubicBezTo>
                    <a:pt x="281832" y="14054"/>
                    <a:pt x="315763" y="0"/>
                    <a:pt x="351143" y="0"/>
                  </a:cubicBezTo>
                  <a:cubicBezTo>
                    <a:pt x="386523" y="0"/>
                    <a:pt x="420454" y="14054"/>
                    <a:pt x="445472" y="39072"/>
                  </a:cubicBezTo>
                  <a:close/>
                </a:path>
              </a:pathLst>
            </a:custGeom>
            <a:blipFill>
              <a:blip r:embed="rId4"/>
              <a:stretch>
                <a:fillRect l="-3121" t="-44553" r="-3121" b="-44553"/>
              </a:stretch>
            </a:blipFill>
            <a:ln w="152400" cap="rnd">
              <a:solidFill>
                <a:srgbClr val="FFFFFF"/>
              </a:solidFill>
              <a:prstDash val="solid"/>
              <a:round/>
            </a:ln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69648" y="454440"/>
            <a:ext cx="9584001" cy="2646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08"/>
              </a:lnSpc>
            </a:pPr>
            <a:r>
              <a:rPr lang="en-US" sz="7200">
                <a:solidFill>
                  <a:srgbClr val="D1BC03"/>
                </a:solidFill>
                <a:latin typeface="Funtastic"/>
                <a:ea typeface="Funtastic"/>
                <a:cs typeface="Funtastic"/>
                <a:sym typeface="Funtastic"/>
              </a:rPr>
              <a:t>MENGAPA INI PENTING? REALITA ERA DIGITAL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878658" y="3742107"/>
            <a:ext cx="6948414" cy="694841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A5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84320" y="415956"/>
              <a:ext cx="5781360" cy="5518089"/>
            </a:xfrm>
            <a:custGeom>
              <a:avLst/>
              <a:gdLst/>
              <a:ahLst/>
              <a:cxnLst/>
              <a:rect r="r" b="b" t="t" l="l"/>
              <a:pathLst>
                <a:path h="5518089" w="5781360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18614" t="0" r="-18614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5548895" y="3576860"/>
            <a:ext cx="12259329" cy="3074349"/>
            <a:chOff x="0" y="0"/>
            <a:chExt cx="3794951" cy="95168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94951" cy="951684"/>
            </a:xfrm>
            <a:custGeom>
              <a:avLst/>
              <a:gdLst/>
              <a:ahLst/>
              <a:cxnLst/>
              <a:rect r="r" b="b" t="t" l="l"/>
              <a:pathLst>
                <a:path h="951684" w="3794951">
                  <a:moveTo>
                    <a:pt x="32207" y="0"/>
                  </a:moveTo>
                  <a:lnTo>
                    <a:pt x="3762744" y="0"/>
                  </a:lnTo>
                  <a:cubicBezTo>
                    <a:pt x="3771286" y="0"/>
                    <a:pt x="3779478" y="3393"/>
                    <a:pt x="3785518" y="9433"/>
                  </a:cubicBezTo>
                  <a:cubicBezTo>
                    <a:pt x="3791558" y="15473"/>
                    <a:pt x="3794951" y="23665"/>
                    <a:pt x="3794951" y="32207"/>
                  </a:cubicBezTo>
                  <a:lnTo>
                    <a:pt x="3794951" y="919477"/>
                  </a:lnTo>
                  <a:cubicBezTo>
                    <a:pt x="3794951" y="937264"/>
                    <a:pt x="3780531" y="951684"/>
                    <a:pt x="3762744" y="951684"/>
                  </a:cubicBezTo>
                  <a:lnTo>
                    <a:pt x="32207" y="951684"/>
                  </a:lnTo>
                  <a:cubicBezTo>
                    <a:pt x="23665" y="951684"/>
                    <a:pt x="15473" y="948290"/>
                    <a:pt x="9433" y="942250"/>
                  </a:cubicBezTo>
                  <a:cubicBezTo>
                    <a:pt x="3393" y="936210"/>
                    <a:pt x="0" y="928018"/>
                    <a:pt x="0" y="919477"/>
                  </a:cubicBezTo>
                  <a:lnTo>
                    <a:pt x="0" y="32207"/>
                  </a:lnTo>
                  <a:cubicBezTo>
                    <a:pt x="0" y="14420"/>
                    <a:pt x="14420" y="0"/>
                    <a:pt x="32207" y="0"/>
                  </a:cubicBezTo>
                  <a:close/>
                </a:path>
              </a:pathLst>
            </a:custGeom>
            <a:solidFill>
              <a:srgbClr val="FF92FB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794951" cy="9897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11270531" y="6359843"/>
            <a:ext cx="4166235" cy="8229600"/>
          </a:xfrm>
          <a:custGeom>
            <a:avLst/>
            <a:gdLst/>
            <a:ahLst/>
            <a:cxnLst/>
            <a:rect r="r" b="b" t="t" l="l"/>
            <a:pathLst>
              <a:path h="8229600" w="4166235">
                <a:moveTo>
                  <a:pt x="4166235" y="0"/>
                </a:moveTo>
                <a:lnTo>
                  <a:pt x="0" y="0"/>
                </a:lnTo>
                <a:lnTo>
                  <a:pt x="0" y="8229600"/>
                </a:lnTo>
                <a:lnTo>
                  <a:pt x="4166235" y="8229600"/>
                </a:lnTo>
                <a:lnTo>
                  <a:pt x="4166235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036236" y="4101707"/>
            <a:ext cx="11284648" cy="2211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94204"/>
                </a:solidFill>
                <a:latin typeface="Jua"/>
                <a:ea typeface="Jua"/>
                <a:cs typeface="Jua"/>
                <a:sym typeface="Jua"/>
              </a:rPr>
              <a:t>Dua Sisi Koin Digital: Potensi vs. Perangkap</a:t>
            </a:r>
          </a:p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94204"/>
                </a:solidFill>
                <a:latin typeface="Jua"/>
                <a:ea typeface="Jua"/>
                <a:cs typeface="Jua"/>
                <a:sym typeface="Jua"/>
              </a:rPr>
              <a:t>Potensi: Akses Ilmu, Kreativitas, Keterampilan Masa Depan.</a:t>
            </a:r>
          </a:p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494204"/>
                </a:solidFill>
                <a:latin typeface="Jua"/>
                <a:ea typeface="Jua"/>
                <a:cs typeface="Jua"/>
                <a:sym typeface="Jua"/>
              </a:rPr>
              <a:t>Risiko: Kecanduan, Konten Tidak Sesuai, Gangguan Psikologis.</a:t>
            </a:r>
          </a:p>
          <a:p>
            <a:pPr algn="ctr">
              <a:lnSpc>
                <a:spcPts val="3734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0765" y="4534630"/>
            <a:ext cx="4166235" cy="8229600"/>
          </a:xfrm>
          <a:custGeom>
            <a:avLst/>
            <a:gdLst/>
            <a:ahLst/>
            <a:cxnLst/>
            <a:rect r="r" b="b" t="t" l="l"/>
            <a:pathLst>
              <a:path h="8229600" w="4166235">
                <a:moveTo>
                  <a:pt x="0" y="0"/>
                </a:moveTo>
                <a:lnTo>
                  <a:pt x="4166235" y="0"/>
                </a:lnTo>
                <a:lnTo>
                  <a:pt x="416623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1029880" y="4873239"/>
            <a:ext cx="21501443" cy="7552382"/>
          </a:xfrm>
          <a:custGeom>
            <a:avLst/>
            <a:gdLst/>
            <a:ahLst/>
            <a:cxnLst/>
            <a:rect r="r" b="b" t="t" l="l"/>
            <a:pathLst>
              <a:path h="7552382" w="21501443">
                <a:moveTo>
                  <a:pt x="21501443" y="0"/>
                </a:moveTo>
                <a:lnTo>
                  <a:pt x="0" y="0"/>
                </a:lnTo>
                <a:lnTo>
                  <a:pt x="0" y="7552382"/>
                </a:lnTo>
                <a:lnTo>
                  <a:pt x="21501443" y="7552382"/>
                </a:lnTo>
                <a:lnTo>
                  <a:pt x="215014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091926" y="329217"/>
            <a:ext cx="11464605" cy="1606622"/>
            <a:chOff x="0" y="0"/>
            <a:chExt cx="3548939" cy="4973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548939" cy="497340"/>
            </a:xfrm>
            <a:custGeom>
              <a:avLst/>
              <a:gdLst/>
              <a:ahLst/>
              <a:cxnLst/>
              <a:rect r="r" b="b" t="t" l="l"/>
              <a:pathLst>
                <a:path h="497340" w="3548939">
                  <a:moveTo>
                    <a:pt x="34440" y="0"/>
                  </a:moveTo>
                  <a:lnTo>
                    <a:pt x="3514499" y="0"/>
                  </a:lnTo>
                  <a:cubicBezTo>
                    <a:pt x="3533520" y="0"/>
                    <a:pt x="3548939" y="15419"/>
                    <a:pt x="3548939" y="34440"/>
                  </a:cubicBezTo>
                  <a:lnTo>
                    <a:pt x="3548939" y="462900"/>
                  </a:lnTo>
                  <a:cubicBezTo>
                    <a:pt x="3548939" y="481921"/>
                    <a:pt x="3533520" y="497340"/>
                    <a:pt x="3514499" y="497340"/>
                  </a:cubicBezTo>
                  <a:lnTo>
                    <a:pt x="34440" y="497340"/>
                  </a:lnTo>
                  <a:cubicBezTo>
                    <a:pt x="15419" y="497340"/>
                    <a:pt x="0" y="481921"/>
                    <a:pt x="0" y="462900"/>
                  </a:cubicBezTo>
                  <a:lnTo>
                    <a:pt x="0" y="34440"/>
                  </a:lnTo>
                  <a:cubicBezTo>
                    <a:pt x="0" y="15419"/>
                    <a:pt x="15419" y="0"/>
                    <a:pt x="34440" y="0"/>
                  </a:cubicBezTo>
                  <a:close/>
                </a:path>
              </a:pathLst>
            </a:custGeom>
            <a:solidFill>
              <a:srgbClr val="05347E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3548939" cy="430665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4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true" rot="0">
            <a:off x="7674808" y="-853732"/>
            <a:ext cx="11244906" cy="5130488"/>
          </a:xfrm>
          <a:custGeom>
            <a:avLst/>
            <a:gdLst/>
            <a:ahLst/>
            <a:cxnLst/>
            <a:rect r="r" b="b" t="t" l="l"/>
            <a:pathLst>
              <a:path h="5130488" w="11244906">
                <a:moveTo>
                  <a:pt x="0" y="5130488"/>
                </a:moveTo>
                <a:lnTo>
                  <a:pt x="11244906" y="5130488"/>
                </a:lnTo>
                <a:lnTo>
                  <a:pt x="11244906" y="0"/>
                </a:lnTo>
                <a:lnTo>
                  <a:pt x="0" y="0"/>
                </a:lnTo>
                <a:lnTo>
                  <a:pt x="0" y="513048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49585" y="534494"/>
            <a:ext cx="10906946" cy="1177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9"/>
              </a:lnSpc>
            </a:pPr>
            <a:r>
              <a:rPr lang="en-US" sz="4056">
                <a:solidFill>
                  <a:srgbClr val="FFFFFF"/>
                </a:solidFill>
                <a:latin typeface="Chunk Five"/>
                <a:ea typeface="Chunk Five"/>
                <a:cs typeface="Chunk Five"/>
                <a:sym typeface="Chunk Five"/>
              </a:rPr>
              <a:t>PROBLEMATIKA PARENTING DIGITAL : </a:t>
            </a:r>
          </a:p>
          <a:p>
            <a:pPr algn="l" marL="0" indent="0" lvl="0">
              <a:lnSpc>
                <a:spcPts val="4299"/>
              </a:lnSpc>
            </a:pPr>
            <a:r>
              <a:rPr lang="en-US" sz="4056">
                <a:solidFill>
                  <a:srgbClr val="FFFFFF"/>
                </a:solidFill>
                <a:latin typeface="Chunk Five"/>
                <a:ea typeface="Chunk Five"/>
                <a:cs typeface="Chunk Five"/>
                <a:sym typeface="Chunk Five"/>
              </a:rPr>
              <a:t>APA YANG KITA HADAPI?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2193349" y="2681161"/>
            <a:ext cx="6726366" cy="672636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156812" y="-5088"/>
              <a:ext cx="6663624" cy="6360176"/>
            </a:xfrm>
            <a:custGeom>
              <a:avLst/>
              <a:gdLst/>
              <a:ahLst/>
              <a:cxnLst/>
              <a:rect r="r" b="b" t="t" l="l"/>
              <a:pathLst>
                <a:path h="6360176" w="6663624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A5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84320" y="415956"/>
              <a:ext cx="5781360" cy="5518089"/>
            </a:xfrm>
            <a:custGeom>
              <a:avLst/>
              <a:gdLst/>
              <a:ahLst/>
              <a:cxnLst/>
              <a:rect r="r" b="b" t="t" l="l"/>
              <a:pathLst>
                <a:path h="5518089" w="5781360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8"/>
              <a:stretch>
                <a:fillRect l="-17598" t="0" r="-17598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700658" y="2681161"/>
            <a:ext cx="10809175" cy="2462339"/>
            <a:chOff x="0" y="0"/>
            <a:chExt cx="3346047" cy="7622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346047" cy="762232"/>
            </a:xfrm>
            <a:custGeom>
              <a:avLst/>
              <a:gdLst/>
              <a:ahLst/>
              <a:cxnLst/>
              <a:rect r="r" b="b" t="t" l="l"/>
              <a:pathLst>
                <a:path h="762232" w="3346047">
                  <a:moveTo>
                    <a:pt x="36528" y="0"/>
                  </a:moveTo>
                  <a:lnTo>
                    <a:pt x="3309519" y="0"/>
                  </a:lnTo>
                  <a:cubicBezTo>
                    <a:pt x="3329693" y="0"/>
                    <a:pt x="3346047" y="16354"/>
                    <a:pt x="3346047" y="36528"/>
                  </a:cubicBezTo>
                  <a:lnTo>
                    <a:pt x="3346047" y="725704"/>
                  </a:lnTo>
                  <a:cubicBezTo>
                    <a:pt x="3346047" y="745878"/>
                    <a:pt x="3329693" y="762232"/>
                    <a:pt x="3309519" y="762232"/>
                  </a:cubicBezTo>
                  <a:lnTo>
                    <a:pt x="36528" y="762232"/>
                  </a:lnTo>
                  <a:cubicBezTo>
                    <a:pt x="16354" y="762232"/>
                    <a:pt x="0" y="745878"/>
                    <a:pt x="0" y="725704"/>
                  </a:cubicBezTo>
                  <a:lnTo>
                    <a:pt x="0" y="36528"/>
                  </a:lnTo>
                  <a:cubicBezTo>
                    <a:pt x="0" y="16354"/>
                    <a:pt x="16354" y="0"/>
                    <a:pt x="36528" y="0"/>
                  </a:cubicBezTo>
                  <a:close/>
                </a:path>
              </a:pathLst>
            </a:custGeom>
            <a:solidFill>
              <a:srgbClr val="9DFF97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66675"/>
              <a:ext cx="3346047" cy="69555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2249"/>
                </a:lnSpc>
              </a:pPr>
              <a:r>
                <a:rPr lang="en-US" sz="2499" b="true">
                  <a:solidFill>
                    <a:srgbClr val="9404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Tantrum &amp; Ketergantungan Gadget: Gadget sebagai "penenang" instan.</a:t>
              </a:r>
            </a:p>
            <a:p>
              <a:pPr algn="ctr">
                <a:lnSpc>
                  <a:spcPts val="2249"/>
                </a:lnSpc>
              </a:pPr>
            </a:p>
            <a:p>
              <a:pPr algn="ctr">
                <a:lnSpc>
                  <a:spcPts val="2249"/>
                </a:lnSpc>
              </a:pPr>
              <a:r>
                <a:rPr lang="en-US" sz="2499" b="true">
                  <a:solidFill>
                    <a:srgbClr val="940404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Kecemasan Ibu: Khawatir Konten Negatif &amp; Tekanan Perbandingan Anak.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380542" y="3544948"/>
            <a:ext cx="9657945" cy="2250442"/>
            <a:chOff x="0" y="0"/>
            <a:chExt cx="2989676" cy="6966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9676" cy="696638"/>
            </a:xfrm>
            <a:custGeom>
              <a:avLst/>
              <a:gdLst/>
              <a:ahLst/>
              <a:cxnLst/>
              <a:rect r="r" b="b" t="t" l="l"/>
              <a:pathLst>
                <a:path h="696638" w="2989676">
                  <a:moveTo>
                    <a:pt x="40882" y="0"/>
                  </a:moveTo>
                  <a:lnTo>
                    <a:pt x="2948794" y="0"/>
                  </a:lnTo>
                  <a:cubicBezTo>
                    <a:pt x="2971373" y="0"/>
                    <a:pt x="2989676" y="18304"/>
                    <a:pt x="2989676" y="40882"/>
                  </a:cubicBezTo>
                  <a:lnTo>
                    <a:pt x="2989676" y="655756"/>
                  </a:lnTo>
                  <a:cubicBezTo>
                    <a:pt x="2989676" y="678335"/>
                    <a:pt x="2971373" y="696638"/>
                    <a:pt x="2948794" y="696638"/>
                  </a:cubicBezTo>
                  <a:lnTo>
                    <a:pt x="40882" y="696638"/>
                  </a:lnTo>
                  <a:cubicBezTo>
                    <a:pt x="30040" y="696638"/>
                    <a:pt x="19641" y="692331"/>
                    <a:pt x="11974" y="684664"/>
                  </a:cubicBezTo>
                  <a:cubicBezTo>
                    <a:pt x="4307" y="676997"/>
                    <a:pt x="0" y="666599"/>
                    <a:pt x="0" y="655756"/>
                  </a:cubicBezTo>
                  <a:lnTo>
                    <a:pt x="0" y="40882"/>
                  </a:lnTo>
                  <a:cubicBezTo>
                    <a:pt x="0" y="18304"/>
                    <a:pt x="18304" y="0"/>
                    <a:pt x="40882" y="0"/>
                  </a:cubicBezTo>
                  <a:close/>
                </a:path>
              </a:pathLst>
            </a:custGeom>
            <a:solidFill>
              <a:srgbClr val="92EBFF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89676" cy="734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0" y="3103638"/>
            <a:ext cx="5482971" cy="8229600"/>
          </a:xfrm>
          <a:custGeom>
            <a:avLst/>
            <a:gdLst/>
            <a:ahLst/>
            <a:cxnLst/>
            <a:rect r="r" b="b" t="t" l="l"/>
            <a:pathLst>
              <a:path h="8229600" w="5482971">
                <a:moveTo>
                  <a:pt x="5482971" y="0"/>
                </a:moveTo>
                <a:lnTo>
                  <a:pt x="0" y="0"/>
                </a:lnTo>
                <a:lnTo>
                  <a:pt x="0" y="8229600"/>
                </a:lnTo>
                <a:lnTo>
                  <a:pt x="5482971" y="8229600"/>
                </a:lnTo>
                <a:lnTo>
                  <a:pt x="5482971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733056" y="834777"/>
            <a:ext cx="8245612" cy="2268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64"/>
              </a:lnSpc>
            </a:pPr>
            <a:r>
              <a:rPr lang="en-US" sz="5471">
                <a:solidFill>
                  <a:srgbClr val="E801E0"/>
                </a:solidFill>
                <a:latin typeface="More Sugar"/>
                <a:ea typeface="More Sugar"/>
                <a:cs typeface="More Sugar"/>
                <a:sym typeface="More Sugar"/>
              </a:rPr>
              <a:t>MENJADI ORANG TUA DIGITAL YANG CERDAS &amp; AKTIF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80542" y="3564229"/>
            <a:ext cx="10016271" cy="227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7086" indent="-273543" lvl="1">
              <a:lnSpc>
                <a:spcPts val="3547"/>
              </a:lnSpc>
              <a:buFont typeface="Arial"/>
              <a:buChar char="•"/>
            </a:pPr>
            <a:r>
              <a:rPr lang="en-US" sz="2533">
                <a:solidFill>
                  <a:srgbClr val="5B3B01"/>
                </a:solidFill>
                <a:latin typeface="Jua"/>
                <a:ea typeface="Jua"/>
                <a:cs typeface="Jua"/>
                <a:sym typeface="Jua"/>
              </a:rPr>
              <a:t>Edukasi Diri: Ikuti Lokakarya Smart Parenting.</a:t>
            </a:r>
          </a:p>
          <a:p>
            <a:pPr algn="l" marL="547086" indent="-273543" lvl="1">
              <a:lnSpc>
                <a:spcPts val="3547"/>
              </a:lnSpc>
              <a:buFont typeface="Arial"/>
              <a:buChar char="•"/>
            </a:pPr>
            <a:r>
              <a:rPr lang="en-US" sz="2533">
                <a:solidFill>
                  <a:srgbClr val="5B3B01"/>
                </a:solidFill>
                <a:latin typeface="Jua"/>
                <a:ea typeface="Jua"/>
                <a:cs typeface="Jua"/>
                <a:sym typeface="Jua"/>
              </a:rPr>
              <a:t>Aturan &amp; Batasan Jelas: Konsisten dalam penerapan.</a:t>
            </a:r>
          </a:p>
          <a:p>
            <a:pPr algn="l" marL="547086" indent="-273543" lvl="1">
              <a:lnSpc>
                <a:spcPts val="3547"/>
              </a:lnSpc>
              <a:buFont typeface="Arial"/>
              <a:buChar char="•"/>
            </a:pPr>
            <a:r>
              <a:rPr lang="en-US" sz="2533">
                <a:solidFill>
                  <a:srgbClr val="5B3B01"/>
                </a:solidFill>
                <a:latin typeface="Jua"/>
                <a:ea typeface="Jua"/>
                <a:cs typeface="Jua"/>
                <a:sym typeface="Jua"/>
              </a:rPr>
              <a:t>Pendampingan Aktif: Temani &amp; Diskusi Konten Online.</a:t>
            </a:r>
          </a:p>
          <a:p>
            <a:pPr algn="l" marL="547086" indent="-273543" lvl="1">
              <a:lnSpc>
                <a:spcPts val="3547"/>
              </a:lnSpc>
              <a:buFont typeface="Arial"/>
              <a:buChar char="•"/>
            </a:pPr>
            <a:r>
              <a:rPr lang="en-US" sz="2533">
                <a:solidFill>
                  <a:srgbClr val="5B3B01"/>
                </a:solidFill>
                <a:latin typeface="Jua"/>
                <a:ea typeface="Jua"/>
                <a:cs typeface="Jua"/>
                <a:sym typeface="Jua"/>
              </a:rPr>
              <a:t>Manfaatkan Teknologi: Gunakan Fitur Parental Control.</a:t>
            </a:r>
          </a:p>
          <a:p>
            <a:pPr algn="l">
              <a:lnSpc>
                <a:spcPts val="3547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12363229" y="0"/>
            <a:ext cx="7757375" cy="10531700"/>
            <a:chOff x="0" y="0"/>
            <a:chExt cx="4201708" cy="570439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01746" cy="5704394"/>
            </a:xfrm>
            <a:custGeom>
              <a:avLst/>
              <a:gdLst/>
              <a:ahLst/>
              <a:cxnLst/>
              <a:rect r="r" b="b" t="t" l="l"/>
              <a:pathLst>
                <a:path h="5704394" w="4201746">
                  <a:moveTo>
                    <a:pt x="1483833" y="0"/>
                  </a:moveTo>
                  <a:lnTo>
                    <a:pt x="0" y="5704394"/>
                  </a:lnTo>
                  <a:lnTo>
                    <a:pt x="4201746" y="5704394"/>
                  </a:lnTo>
                  <a:lnTo>
                    <a:pt x="4201746" y="0"/>
                  </a:lnTo>
                  <a:close/>
                </a:path>
              </a:pathLst>
            </a:custGeom>
            <a:blipFill>
              <a:blip r:embed="rId4"/>
              <a:stretch>
                <a:fillRect l="-51821" t="0" r="-51821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5991" y="3696154"/>
            <a:ext cx="9127426" cy="5562146"/>
            <a:chOff x="0" y="0"/>
            <a:chExt cx="2825451" cy="17217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25451" cy="1721796"/>
            </a:xfrm>
            <a:custGeom>
              <a:avLst/>
              <a:gdLst/>
              <a:ahLst/>
              <a:cxnLst/>
              <a:rect r="r" b="b" t="t" l="l"/>
              <a:pathLst>
                <a:path h="1721796" w="2825451">
                  <a:moveTo>
                    <a:pt x="43258" y="0"/>
                  </a:moveTo>
                  <a:lnTo>
                    <a:pt x="2782193" y="0"/>
                  </a:lnTo>
                  <a:cubicBezTo>
                    <a:pt x="2806084" y="0"/>
                    <a:pt x="2825451" y="19367"/>
                    <a:pt x="2825451" y="43258"/>
                  </a:cubicBezTo>
                  <a:lnTo>
                    <a:pt x="2825451" y="1678538"/>
                  </a:lnTo>
                  <a:cubicBezTo>
                    <a:pt x="2825451" y="1690011"/>
                    <a:pt x="2820894" y="1701014"/>
                    <a:pt x="2812781" y="1709126"/>
                  </a:cubicBezTo>
                  <a:cubicBezTo>
                    <a:pt x="2804668" y="1717239"/>
                    <a:pt x="2793666" y="1721796"/>
                    <a:pt x="2782193" y="1721796"/>
                  </a:cubicBezTo>
                  <a:lnTo>
                    <a:pt x="43258" y="1721796"/>
                  </a:lnTo>
                  <a:cubicBezTo>
                    <a:pt x="19367" y="1721796"/>
                    <a:pt x="0" y="1702429"/>
                    <a:pt x="0" y="1678538"/>
                  </a:cubicBezTo>
                  <a:lnTo>
                    <a:pt x="0" y="43258"/>
                  </a:lnTo>
                  <a:cubicBezTo>
                    <a:pt x="0" y="19367"/>
                    <a:pt x="19367" y="0"/>
                    <a:pt x="43258" y="0"/>
                  </a:cubicBezTo>
                  <a:close/>
                </a:path>
              </a:pathLst>
            </a:custGeom>
            <a:solidFill>
              <a:srgbClr val="FFBD59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25451" cy="1759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60433" y="4086298"/>
            <a:ext cx="8640470" cy="4976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8023" indent="-339011" lvl="1">
              <a:lnSpc>
                <a:spcPts val="4396"/>
              </a:lnSpc>
              <a:buFont typeface="Arial"/>
              <a:buChar char="•"/>
            </a:pPr>
            <a:r>
              <a:rPr lang="en-US" sz="314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Komunikasi Terbuka: De</a:t>
            </a:r>
            <a:r>
              <a:rPr lang="en-US" sz="314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ngan Anak &amp; Pasangan.</a:t>
            </a:r>
          </a:p>
          <a:p>
            <a:pPr algn="l" marL="678023" indent="-339011" lvl="1">
              <a:lnSpc>
                <a:spcPts val="4396"/>
              </a:lnSpc>
              <a:buFont typeface="Arial"/>
              <a:buChar char="•"/>
            </a:pPr>
            <a:r>
              <a:rPr lang="en-US" sz="314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Peer Support Group: Berbagi &amp; Mengatasi Kecemasan Ibu.</a:t>
            </a:r>
          </a:p>
          <a:p>
            <a:pPr algn="l" marL="678023" indent="-339011" lvl="1">
              <a:lnSpc>
                <a:spcPts val="4396"/>
              </a:lnSpc>
              <a:buFont typeface="Arial"/>
              <a:buChar char="•"/>
            </a:pPr>
            <a:r>
              <a:rPr lang="en-US" sz="314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Waktu Berkualitas Non-Layar: Prioritaskan Interaksi Nyata.</a:t>
            </a:r>
          </a:p>
          <a:p>
            <a:pPr algn="l" marL="678023" indent="-339011" lvl="1">
              <a:lnSpc>
                <a:spcPts val="4396"/>
              </a:lnSpc>
              <a:buFont typeface="Arial"/>
              <a:buChar char="•"/>
            </a:pPr>
            <a:r>
              <a:rPr lang="en-US" sz="314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Penyaring Konten Positif: Ajarkan Anak Berpikir Kritis.</a:t>
            </a:r>
          </a:p>
          <a:p>
            <a:pPr algn="l">
              <a:lnSpc>
                <a:spcPts val="4396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9624065" y="460451"/>
            <a:ext cx="11467781" cy="9855124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2515974" y="393776"/>
            <a:ext cx="9397413" cy="2429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072"/>
              </a:lnSpc>
            </a:pPr>
            <a:r>
              <a:rPr lang="en-US" sz="5470">
                <a:solidFill>
                  <a:srgbClr val="000054"/>
                </a:solidFill>
                <a:latin typeface="Funtastic"/>
                <a:ea typeface="Funtastic"/>
                <a:cs typeface="Funtastic"/>
                <a:sym typeface="Funtastic"/>
              </a:rPr>
              <a:t>KEKUATAN BERSAMA : DUKUNGAN UNTUK KESEJAHTERAAN KELUARGA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0749684" y="911373"/>
            <a:ext cx="10418362" cy="8953279"/>
            <a:chOff x="0" y="0"/>
            <a:chExt cx="812800" cy="6985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blipFill>
              <a:blip r:embed="rId3"/>
              <a:stretch>
                <a:fillRect l="0" t="-8181" r="0" b="-8181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72031" y="1685732"/>
            <a:ext cx="9113060" cy="1180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94"/>
              </a:lnSpc>
            </a:pPr>
            <a:r>
              <a:rPr lang="en-US" sz="4825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BIDAN &amp; KITA : MEWUJUDKAN KELUARGA DIGITAL BERDAYA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159557" y="-1346847"/>
            <a:ext cx="9978082" cy="12980694"/>
            <a:chOff x="0" y="0"/>
            <a:chExt cx="662905" cy="86238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2905" cy="862387"/>
            </a:xfrm>
            <a:custGeom>
              <a:avLst/>
              <a:gdLst/>
              <a:ahLst/>
              <a:cxnLst/>
              <a:rect r="r" b="b" t="t" l="l"/>
              <a:pathLst>
                <a:path h="862387" w="662905">
                  <a:moveTo>
                    <a:pt x="203200" y="0"/>
                  </a:moveTo>
                  <a:lnTo>
                    <a:pt x="662905" y="0"/>
                  </a:lnTo>
                  <a:lnTo>
                    <a:pt x="459705" y="862387"/>
                  </a:lnTo>
                  <a:lnTo>
                    <a:pt x="0" y="86238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54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2403837" y="2548776"/>
            <a:ext cx="5884163" cy="5994670"/>
            <a:chOff x="0" y="0"/>
            <a:chExt cx="846490" cy="8623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46490" cy="862387"/>
            </a:xfrm>
            <a:custGeom>
              <a:avLst/>
              <a:gdLst/>
              <a:ahLst/>
              <a:cxnLst/>
              <a:rect r="r" b="b" t="t" l="l"/>
              <a:pathLst>
                <a:path h="862387" w="846490">
                  <a:moveTo>
                    <a:pt x="203200" y="0"/>
                  </a:moveTo>
                  <a:lnTo>
                    <a:pt x="846490" y="0"/>
                  </a:lnTo>
                  <a:lnTo>
                    <a:pt x="643290" y="862387"/>
                  </a:lnTo>
                  <a:lnTo>
                    <a:pt x="0" y="86238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0" y="3947227"/>
            <a:ext cx="12403837" cy="4334338"/>
            <a:chOff x="0" y="0"/>
            <a:chExt cx="3839684" cy="134172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39684" cy="1341721"/>
            </a:xfrm>
            <a:custGeom>
              <a:avLst/>
              <a:gdLst/>
              <a:ahLst/>
              <a:cxnLst/>
              <a:rect r="r" b="b" t="t" l="l"/>
              <a:pathLst>
                <a:path h="1341721" w="3839684">
                  <a:moveTo>
                    <a:pt x="31832" y="0"/>
                  </a:moveTo>
                  <a:lnTo>
                    <a:pt x="3807852" y="0"/>
                  </a:lnTo>
                  <a:cubicBezTo>
                    <a:pt x="3816295" y="0"/>
                    <a:pt x="3824391" y="3354"/>
                    <a:pt x="3830361" y="9323"/>
                  </a:cubicBezTo>
                  <a:cubicBezTo>
                    <a:pt x="3836331" y="15293"/>
                    <a:pt x="3839684" y="23390"/>
                    <a:pt x="3839684" y="31832"/>
                  </a:cubicBezTo>
                  <a:lnTo>
                    <a:pt x="3839684" y="1309889"/>
                  </a:lnTo>
                  <a:cubicBezTo>
                    <a:pt x="3839684" y="1318331"/>
                    <a:pt x="3836331" y="1326428"/>
                    <a:pt x="3830361" y="1332398"/>
                  </a:cubicBezTo>
                  <a:cubicBezTo>
                    <a:pt x="3824391" y="1338367"/>
                    <a:pt x="3816295" y="1341721"/>
                    <a:pt x="3807852" y="1341721"/>
                  </a:cubicBezTo>
                  <a:lnTo>
                    <a:pt x="31832" y="1341721"/>
                  </a:lnTo>
                  <a:cubicBezTo>
                    <a:pt x="23390" y="1341721"/>
                    <a:pt x="15293" y="1338367"/>
                    <a:pt x="9323" y="1332398"/>
                  </a:cubicBezTo>
                  <a:cubicBezTo>
                    <a:pt x="3354" y="1326428"/>
                    <a:pt x="0" y="1318331"/>
                    <a:pt x="0" y="1309889"/>
                  </a:cubicBezTo>
                  <a:lnTo>
                    <a:pt x="0" y="31832"/>
                  </a:lnTo>
                  <a:cubicBezTo>
                    <a:pt x="0" y="23390"/>
                    <a:pt x="3354" y="15293"/>
                    <a:pt x="9323" y="9323"/>
                  </a:cubicBezTo>
                  <a:cubicBezTo>
                    <a:pt x="15293" y="3354"/>
                    <a:pt x="23390" y="0"/>
                    <a:pt x="318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39684" cy="13798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-300341" y="4046719"/>
            <a:ext cx="12203524" cy="3544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4918" indent="-357459" lvl="1">
              <a:lnSpc>
                <a:spcPts val="4635"/>
              </a:lnSpc>
              <a:buFont typeface="Arial"/>
              <a:buChar char="•"/>
            </a:pPr>
            <a:r>
              <a:rPr lang="en-US" sz="33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Bidan Sebagai Mitra: Fasilitator Edukasi &amp; Konse</a:t>
            </a:r>
            <a:r>
              <a:rPr lang="en-US" sz="33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ling Parenting.</a:t>
            </a:r>
          </a:p>
          <a:p>
            <a:pPr algn="l" marL="714918" indent="-357459" lvl="1">
              <a:lnSpc>
                <a:spcPts val="4635"/>
              </a:lnSpc>
              <a:buFont typeface="Arial"/>
              <a:buChar char="•"/>
            </a:pPr>
            <a:r>
              <a:rPr lang="en-US" sz="33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Integrasi Holistik: Pemberdayaan &amp; Nilai Keluarga.</a:t>
            </a:r>
          </a:p>
          <a:p>
            <a:pPr algn="l" marL="714918" indent="-357459" lvl="1">
              <a:lnSpc>
                <a:spcPts val="4635"/>
              </a:lnSpc>
              <a:buFont typeface="Arial"/>
              <a:buChar char="•"/>
            </a:pPr>
            <a:r>
              <a:rPr lang="en-US" sz="33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Mulai Sekarang: Pilih 1 Strategi &amp; Terapkan!</a:t>
            </a:r>
          </a:p>
          <a:p>
            <a:pPr algn="l" marL="714918" indent="-357459" lvl="1">
              <a:lnSpc>
                <a:spcPts val="4635"/>
              </a:lnSpc>
              <a:buFont typeface="Arial"/>
              <a:buChar char="•"/>
            </a:pPr>
            <a:r>
              <a:rPr lang="en-US" sz="33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Terus Belajar: Adaptasi untuk Masa Depan Digital Anak.</a:t>
            </a:r>
          </a:p>
          <a:p>
            <a:pPr algn="l">
              <a:lnSpc>
                <a:spcPts val="4635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12761792" y="2832480"/>
            <a:ext cx="5054162" cy="5362505"/>
            <a:chOff x="0" y="0"/>
            <a:chExt cx="812800" cy="86238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62387"/>
            </a:xfrm>
            <a:custGeom>
              <a:avLst/>
              <a:gdLst/>
              <a:ahLst/>
              <a:cxnLst/>
              <a:rect r="r" b="b" t="t" l="l"/>
              <a:pathLst>
                <a:path h="862387" w="812800">
                  <a:moveTo>
                    <a:pt x="203200" y="0"/>
                  </a:moveTo>
                  <a:lnTo>
                    <a:pt x="812800" y="0"/>
                  </a:lnTo>
                  <a:lnTo>
                    <a:pt x="609600" y="862387"/>
                  </a:lnTo>
                  <a:lnTo>
                    <a:pt x="0" y="862387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3"/>
              <a:stretch>
                <a:fillRect l="-44732" t="0" r="-44732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-512748"/>
            <a:ext cx="9771048" cy="9771048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9816" y="19816"/>
              <a:ext cx="773168" cy="773168"/>
            </a:xfrm>
            <a:custGeom>
              <a:avLst/>
              <a:gdLst/>
              <a:ahLst/>
              <a:cxnLst/>
              <a:rect r="r" b="b" t="t" l="l"/>
              <a:pathLst>
                <a:path h="773168" w="773168">
                  <a:moveTo>
                    <a:pt x="430845" y="24445"/>
                  </a:moveTo>
                  <a:lnTo>
                    <a:pt x="748723" y="342323"/>
                  </a:lnTo>
                  <a:cubicBezTo>
                    <a:pt x="773168" y="366768"/>
                    <a:pt x="773168" y="406400"/>
                    <a:pt x="748723" y="430845"/>
                  </a:cubicBezTo>
                  <a:lnTo>
                    <a:pt x="430845" y="748723"/>
                  </a:lnTo>
                  <a:cubicBezTo>
                    <a:pt x="406400" y="773168"/>
                    <a:pt x="366768" y="773168"/>
                    <a:pt x="342323" y="748723"/>
                  </a:cubicBezTo>
                  <a:lnTo>
                    <a:pt x="24445" y="430845"/>
                  </a:lnTo>
                  <a:cubicBezTo>
                    <a:pt x="0" y="406400"/>
                    <a:pt x="0" y="366768"/>
                    <a:pt x="24445" y="342323"/>
                  </a:cubicBezTo>
                  <a:lnTo>
                    <a:pt x="342323" y="24445"/>
                  </a:lnTo>
                  <a:cubicBezTo>
                    <a:pt x="366768" y="0"/>
                    <a:pt x="406400" y="0"/>
                    <a:pt x="430845" y="24445"/>
                  </a:cubicBezTo>
                  <a:close/>
                </a:path>
              </a:pathLst>
            </a:custGeom>
            <a:blipFill>
              <a:blip r:embed="rId3"/>
              <a:stretch>
                <a:fillRect l="973" t="-37158" r="973" b="-37158"/>
              </a:stretch>
            </a:blipFill>
            <a:ln w="15240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515066"/>
            <a:ext cx="8241659" cy="1927777"/>
            <a:chOff x="0" y="0"/>
            <a:chExt cx="2551256" cy="5967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51256" cy="596755"/>
            </a:xfrm>
            <a:custGeom>
              <a:avLst/>
              <a:gdLst/>
              <a:ahLst/>
              <a:cxnLst/>
              <a:rect r="r" b="b" t="t" l="l"/>
              <a:pathLst>
                <a:path h="596755" w="2551256">
                  <a:moveTo>
                    <a:pt x="47908" y="0"/>
                  </a:moveTo>
                  <a:lnTo>
                    <a:pt x="2503349" y="0"/>
                  </a:lnTo>
                  <a:cubicBezTo>
                    <a:pt x="2516055" y="0"/>
                    <a:pt x="2528240" y="5047"/>
                    <a:pt x="2537225" y="14032"/>
                  </a:cubicBezTo>
                  <a:cubicBezTo>
                    <a:pt x="2546209" y="23016"/>
                    <a:pt x="2551256" y="35202"/>
                    <a:pt x="2551256" y="47908"/>
                  </a:cubicBezTo>
                  <a:lnTo>
                    <a:pt x="2551256" y="548848"/>
                  </a:lnTo>
                  <a:cubicBezTo>
                    <a:pt x="2551256" y="561553"/>
                    <a:pt x="2546209" y="573739"/>
                    <a:pt x="2537225" y="582723"/>
                  </a:cubicBezTo>
                  <a:cubicBezTo>
                    <a:pt x="2528240" y="591708"/>
                    <a:pt x="2516055" y="596755"/>
                    <a:pt x="2503349" y="596755"/>
                  </a:cubicBezTo>
                  <a:lnTo>
                    <a:pt x="47908" y="596755"/>
                  </a:lnTo>
                  <a:cubicBezTo>
                    <a:pt x="35202" y="596755"/>
                    <a:pt x="23016" y="591708"/>
                    <a:pt x="14032" y="582723"/>
                  </a:cubicBezTo>
                  <a:cubicBezTo>
                    <a:pt x="5047" y="573739"/>
                    <a:pt x="0" y="561553"/>
                    <a:pt x="0" y="548848"/>
                  </a:cubicBezTo>
                  <a:lnTo>
                    <a:pt x="0" y="47908"/>
                  </a:lnTo>
                  <a:cubicBezTo>
                    <a:pt x="0" y="35202"/>
                    <a:pt x="5047" y="23016"/>
                    <a:pt x="14032" y="14032"/>
                  </a:cubicBezTo>
                  <a:cubicBezTo>
                    <a:pt x="23016" y="5047"/>
                    <a:pt x="35202" y="0"/>
                    <a:pt x="47908" y="0"/>
                  </a:cubicBezTo>
                  <a:close/>
                </a:path>
              </a:pathLst>
            </a:custGeom>
            <a:solidFill>
              <a:srgbClr val="E85757"/>
            </a:solidFill>
            <a:ln w="38100" cap="rnd">
              <a:solidFill>
                <a:srgbClr val="3D6172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51256" cy="6348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843858" y="4555154"/>
            <a:ext cx="7900144" cy="518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3"/>
              </a:lnSpc>
            </a:pPr>
            <a:r>
              <a:rPr lang="en-US" sz="3924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WASSALAMU’ALAIKUM...WR WB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10925" y="3284171"/>
            <a:ext cx="4496258" cy="120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95"/>
              </a:lnSpc>
            </a:pPr>
            <a:r>
              <a:rPr lang="en-US" sz="6211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DAGrDx8w13E</dc:identifier>
  <dcterms:modified xsi:type="dcterms:W3CDTF">2011-08-01T06:04:30Z</dcterms:modified>
  <cp:revision>1</cp:revision>
  <dc:title>Hijau dan Kuning Ilustrasi Presentasi Pentingnya Imunisasi</dc:title>
</cp:coreProperties>
</file>