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Lst>
  <p:sldSz cx="18288000" cy="10287000"/>
  <p:notesSz cx="6858000" cy="9144000"/>
  <p:embeddedFontLst>
    <p:embeddedFont>
      <p:font typeface="Calibri" pitchFamily="34" charset="0"/>
      <p:regular r:id="rId25"/>
      <p:bold r:id="rId26"/>
      <p:italic r:id="rId27"/>
      <p:boldItalic r:id="rId28"/>
    </p:embeddedFont>
    <p:embeddedFont>
      <p:font typeface="Poppins Medium" charset="0"/>
      <p:regular r:id="rId29"/>
    </p:embeddedFont>
    <p:embeddedFont>
      <p:font typeface="Poppins Semi-Bold" charset="0"/>
      <p:regular r:id="rId30"/>
    </p:embeddedFont>
    <p:embeddedFont>
      <p:font typeface="Canva Sans Bold" charset="0"/>
      <p:regular r:id="rId31"/>
    </p:embeddedFont>
    <p:embeddedFont>
      <p:font typeface="Playpen Sans" charset="0"/>
      <p:regular r:id="rId32"/>
    </p:embeddedFont>
    <p:embeddedFont>
      <p:font typeface="Times New Roman Bold" charset="0"/>
      <p:regular r:id="rId33"/>
    </p:embeddedFont>
    <p:embeddedFont>
      <p:font typeface="Playpen Sans Bold" charset="0"/>
      <p:regular r:id="rId34"/>
    </p:embeddedFont>
    <p:embeddedFont>
      <p:font typeface="League Spartan" charset="0"/>
      <p:regular r:id="rId35"/>
    </p:embeddedFont>
    <p:embeddedFont>
      <p:font typeface="Berkshire Swash" charset="0"/>
      <p:regular r:id="rId36"/>
    </p:embeddedFont>
    <p:embeddedFont>
      <p:font typeface="Playpen Sans Medium" charset="0"/>
      <p:regular r:id="rId37"/>
    </p:embeddedFont>
    <p:embeddedFont>
      <p:font typeface="Oswald Bold"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45" d="100"/>
          <a:sy n="45" d="100"/>
        </p:scale>
        <p:origin x="-78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7.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media" Target="../media/VAGrAY2kBUo.mp4"/><Relationship Id="rId3" Type="http://schemas.openxmlformats.org/officeDocument/2006/relationships/image" Target="../media/image30.jpeg"/><Relationship Id="rId12"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48.jpeg"/><Relationship Id="rId11" Type="http://schemas.microsoft.com/office/2007/relationships/media" Target="../media/VAGrAVSVKss.mp4"/><Relationship Id="rId5" Type="http://schemas.microsoft.com/office/2007/relationships/media" Target="../media/VAGrASK1WCs.mp4"/><Relationship Id="rId15" Type="http://schemas.openxmlformats.org/officeDocument/2006/relationships/image" Target="../media/image51.jpeg"/><Relationship Id="rId9" Type="http://schemas.openxmlformats.org/officeDocument/2006/relationships/image" Target="../media/image49.jpeg"/><Relationship Id="rId14" Type="http://schemas.microsoft.com/office/2007/relationships/media" Target="../media/VAGrAvMBv9s.mp4"/></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4.svg"/><Relationship Id="rId4" Type="http://schemas.openxmlformats.org/officeDocument/2006/relationships/image" Target="../media/image9.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04" r="-2204"/>
            </a:stretch>
          </a:blipFill>
        </p:spPr>
      </p:sp>
      <p:grpSp>
        <p:nvGrpSpPr>
          <p:cNvPr id="3" name="Group 3"/>
          <p:cNvGrpSpPr/>
          <p:nvPr/>
        </p:nvGrpSpPr>
        <p:grpSpPr>
          <a:xfrm rot="-2332554">
            <a:off x="-1812670" y="4079436"/>
            <a:ext cx="4278385" cy="10762758"/>
            <a:chOff x="0" y="0"/>
            <a:chExt cx="1126817" cy="2834636"/>
          </a:xfrm>
        </p:grpSpPr>
        <p:sp>
          <p:nvSpPr>
            <p:cNvPr id="4" name="Freeform 4"/>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5" name="TextBox 5"/>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332554">
            <a:off x="17409372" y="-4700682"/>
            <a:ext cx="4278385" cy="10762758"/>
            <a:chOff x="0" y="0"/>
            <a:chExt cx="1126817" cy="2834636"/>
          </a:xfrm>
        </p:grpSpPr>
        <p:sp>
          <p:nvSpPr>
            <p:cNvPr id="7" name="Freeform 7"/>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8" name="TextBox 8"/>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404990" y="9681660"/>
            <a:ext cx="15489259" cy="1210681"/>
            <a:chOff x="0" y="0"/>
            <a:chExt cx="4079476" cy="318862"/>
          </a:xfrm>
        </p:grpSpPr>
        <p:sp>
          <p:nvSpPr>
            <p:cNvPr id="10" name="Freeform 10"/>
            <p:cNvSpPr/>
            <p:nvPr/>
          </p:nvSpPr>
          <p:spPr>
            <a:xfrm>
              <a:off x="0" y="0"/>
              <a:ext cx="4079476" cy="318862"/>
            </a:xfrm>
            <a:custGeom>
              <a:avLst/>
              <a:gdLst/>
              <a:ahLst/>
              <a:cxnLst/>
              <a:rect l="l" t="t" r="r" b="b"/>
              <a:pathLst>
                <a:path w="4079476" h="318862">
                  <a:moveTo>
                    <a:pt x="0" y="0"/>
                  </a:moveTo>
                  <a:lnTo>
                    <a:pt x="4079476" y="0"/>
                  </a:lnTo>
                  <a:lnTo>
                    <a:pt x="4079476" y="318862"/>
                  </a:lnTo>
                  <a:lnTo>
                    <a:pt x="0" y="318862"/>
                  </a:lnTo>
                  <a:close/>
                </a:path>
              </a:pathLst>
            </a:custGeom>
            <a:solidFill>
              <a:srgbClr val="5A90BF"/>
            </a:solidFill>
          </p:spPr>
        </p:sp>
        <p:sp>
          <p:nvSpPr>
            <p:cNvPr id="11" name="TextBox 11"/>
            <p:cNvSpPr txBox="1"/>
            <p:nvPr/>
          </p:nvSpPr>
          <p:spPr>
            <a:xfrm>
              <a:off x="0" y="-38100"/>
              <a:ext cx="4079476" cy="356962"/>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041682" y="3202381"/>
            <a:ext cx="9107938" cy="4333220"/>
            <a:chOff x="0" y="0"/>
            <a:chExt cx="2398798" cy="1141260"/>
          </a:xfrm>
        </p:grpSpPr>
        <p:sp>
          <p:nvSpPr>
            <p:cNvPr id="13" name="Freeform 13"/>
            <p:cNvSpPr/>
            <p:nvPr/>
          </p:nvSpPr>
          <p:spPr>
            <a:xfrm>
              <a:off x="0" y="0"/>
              <a:ext cx="2398799" cy="1141260"/>
            </a:xfrm>
            <a:custGeom>
              <a:avLst/>
              <a:gdLst/>
              <a:ahLst/>
              <a:cxnLst/>
              <a:rect l="l" t="t" r="r" b="b"/>
              <a:pathLst>
                <a:path w="2398799" h="1141260">
                  <a:moveTo>
                    <a:pt x="53551" y="0"/>
                  </a:moveTo>
                  <a:lnTo>
                    <a:pt x="2345247" y="0"/>
                  </a:lnTo>
                  <a:cubicBezTo>
                    <a:pt x="2374823" y="0"/>
                    <a:pt x="2398799" y="23976"/>
                    <a:pt x="2398799" y="53551"/>
                  </a:cubicBezTo>
                  <a:lnTo>
                    <a:pt x="2398799" y="1087708"/>
                  </a:lnTo>
                  <a:cubicBezTo>
                    <a:pt x="2398799" y="1117284"/>
                    <a:pt x="2374823" y="1141260"/>
                    <a:pt x="2345247" y="1141260"/>
                  </a:cubicBezTo>
                  <a:lnTo>
                    <a:pt x="53551" y="1141260"/>
                  </a:lnTo>
                  <a:cubicBezTo>
                    <a:pt x="23976" y="1141260"/>
                    <a:pt x="0" y="1117284"/>
                    <a:pt x="0" y="1087708"/>
                  </a:cubicBezTo>
                  <a:lnTo>
                    <a:pt x="0" y="53551"/>
                  </a:lnTo>
                  <a:cubicBezTo>
                    <a:pt x="0" y="23976"/>
                    <a:pt x="23976" y="0"/>
                    <a:pt x="53551" y="0"/>
                  </a:cubicBezTo>
                  <a:close/>
                </a:path>
              </a:pathLst>
            </a:custGeom>
            <a:solidFill>
              <a:srgbClr val="5A90BF"/>
            </a:solidFill>
          </p:spPr>
        </p:sp>
        <p:sp>
          <p:nvSpPr>
            <p:cNvPr id="14" name="TextBox 14"/>
            <p:cNvSpPr txBox="1"/>
            <p:nvPr/>
          </p:nvSpPr>
          <p:spPr>
            <a:xfrm>
              <a:off x="0" y="-38100"/>
              <a:ext cx="2398798" cy="117936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2332554">
            <a:off x="3862736" y="5108136"/>
            <a:ext cx="1867173" cy="10762758"/>
            <a:chOff x="0" y="0"/>
            <a:chExt cx="491766" cy="2834636"/>
          </a:xfrm>
        </p:grpSpPr>
        <p:sp>
          <p:nvSpPr>
            <p:cNvPr id="16" name="Freeform 16"/>
            <p:cNvSpPr/>
            <p:nvPr/>
          </p:nvSpPr>
          <p:spPr>
            <a:xfrm>
              <a:off x="0" y="0"/>
              <a:ext cx="491766" cy="2834636"/>
            </a:xfrm>
            <a:custGeom>
              <a:avLst/>
              <a:gdLst/>
              <a:ahLst/>
              <a:cxnLst/>
              <a:rect l="l" t="t" r="r" b="b"/>
              <a:pathLst>
                <a:path w="491766" h="2834636">
                  <a:moveTo>
                    <a:pt x="245883" y="0"/>
                  </a:moveTo>
                  <a:lnTo>
                    <a:pt x="245883" y="0"/>
                  </a:lnTo>
                  <a:cubicBezTo>
                    <a:pt x="381680" y="0"/>
                    <a:pt x="491766" y="110086"/>
                    <a:pt x="491766" y="245883"/>
                  </a:cubicBezTo>
                  <a:lnTo>
                    <a:pt x="491766" y="2588753"/>
                  </a:lnTo>
                  <a:cubicBezTo>
                    <a:pt x="491766" y="2724550"/>
                    <a:pt x="381680" y="2834636"/>
                    <a:pt x="245883" y="2834636"/>
                  </a:cubicBezTo>
                  <a:lnTo>
                    <a:pt x="245883" y="2834636"/>
                  </a:lnTo>
                  <a:cubicBezTo>
                    <a:pt x="110086" y="2834636"/>
                    <a:pt x="0" y="2724550"/>
                    <a:pt x="0" y="2588753"/>
                  </a:cubicBezTo>
                  <a:lnTo>
                    <a:pt x="0" y="245883"/>
                  </a:lnTo>
                  <a:cubicBezTo>
                    <a:pt x="0" y="110086"/>
                    <a:pt x="110086" y="0"/>
                    <a:pt x="245883" y="0"/>
                  </a:cubicBezTo>
                  <a:close/>
                </a:path>
              </a:pathLst>
            </a:custGeom>
            <a:solidFill>
              <a:srgbClr val="91D7F1"/>
            </a:solidFill>
            <a:ln cap="rnd">
              <a:noFill/>
              <a:prstDash val="solid"/>
              <a:round/>
            </a:ln>
          </p:spPr>
        </p:sp>
        <p:sp>
          <p:nvSpPr>
            <p:cNvPr id="17" name="TextBox 17"/>
            <p:cNvSpPr txBox="1"/>
            <p:nvPr/>
          </p:nvSpPr>
          <p:spPr>
            <a:xfrm>
              <a:off x="0" y="-38100"/>
              <a:ext cx="491766" cy="2872736"/>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2332554">
            <a:off x="-1455348" y="-573562"/>
            <a:ext cx="712000" cy="7196626"/>
            <a:chOff x="0" y="0"/>
            <a:chExt cx="187523" cy="1895408"/>
          </a:xfrm>
        </p:grpSpPr>
        <p:sp>
          <p:nvSpPr>
            <p:cNvPr id="19" name="Freeform 19"/>
            <p:cNvSpPr/>
            <p:nvPr/>
          </p:nvSpPr>
          <p:spPr>
            <a:xfrm>
              <a:off x="0" y="0"/>
              <a:ext cx="187523" cy="1895408"/>
            </a:xfrm>
            <a:custGeom>
              <a:avLst/>
              <a:gdLst/>
              <a:ahLst/>
              <a:cxnLst/>
              <a:rect l="l" t="t" r="r" b="b"/>
              <a:pathLst>
                <a:path w="187523" h="1895408">
                  <a:moveTo>
                    <a:pt x="93761" y="0"/>
                  </a:moveTo>
                  <a:lnTo>
                    <a:pt x="93761" y="0"/>
                  </a:lnTo>
                  <a:cubicBezTo>
                    <a:pt x="145544" y="0"/>
                    <a:pt x="187523" y="41978"/>
                    <a:pt x="187523" y="93761"/>
                  </a:cubicBezTo>
                  <a:lnTo>
                    <a:pt x="187523" y="1801646"/>
                  </a:lnTo>
                  <a:cubicBezTo>
                    <a:pt x="187523" y="1853429"/>
                    <a:pt x="145544" y="1895408"/>
                    <a:pt x="93761" y="1895408"/>
                  </a:cubicBezTo>
                  <a:lnTo>
                    <a:pt x="93761" y="1895408"/>
                  </a:lnTo>
                  <a:cubicBezTo>
                    <a:pt x="41978" y="1895408"/>
                    <a:pt x="0" y="1853429"/>
                    <a:pt x="0" y="1801646"/>
                  </a:cubicBezTo>
                  <a:lnTo>
                    <a:pt x="0" y="93761"/>
                  </a:lnTo>
                  <a:cubicBezTo>
                    <a:pt x="0" y="41978"/>
                    <a:pt x="41978" y="0"/>
                    <a:pt x="93761" y="0"/>
                  </a:cubicBezTo>
                  <a:close/>
                </a:path>
              </a:pathLst>
            </a:custGeom>
            <a:solidFill>
              <a:srgbClr val="91D7F1"/>
            </a:solidFill>
            <a:ln cap="rnd">
              <a:noFill/>
              <a:prstDash val="solid"/>
              <a:round/>
            </a:ln>
          </p:spPr>
        </p:sp>
        <p:sp>
          <p:nvSpPr>
            <p:cNvPr id="20" name="TextBox 20"/>
            <p:cNvSpPr txBox="1"/>
            <p:nvPr/>
          </p:nvSpPr>
          <p:spPr>
            <a:xfrm>
              <a:off x="0" y="-38100"/>
              <a:ext cx="187523" cy="1933508"/>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2332554">
            <a:off x="14367721" y="-5523250"/>
            <a:ext cx="712000" cy="7196626"/>
            <a:chOff x="0" y="0"/>
            <a:chExt cx="187523" cy="1895408"/>
          </a:xfrm>
        </p:grpSpPr>
        <p:sp>
          <p:nvSpPr>
            <p:cNvPr id="22" name="Freeform 22"/>
            <p:cNvSpPr/>
            <p:nvPr/>
          </p:nvSpPr>
          <p:spPr>
            <a:xfrm>
              <a:off x="0" y="0"/>
              <a:ext cx="187523" cy="1895408"/>
            </a:xfrm>
            <a:custGeom>
              <a:avLst/>
              <a:gdLst/>
              <a:ahLst/>
              <a:cxnLst/>
              <a:rect l="l" t="t" r="r" b="b"/>
              <a:pathLst>
                <a:path w="187523" h="1895408">
                  <a:moveTo>
                    <a:pt x="93761" y="0"/>
                  </a:moveTo>
                  <a:lnTo>
                    <a:pt x="93761" y="0"/>
                  </a:lnTo>
                  <a:cubicBezTo>
                    <a:pt x="145544" y="0"/>
                    <a:pt x="187523" y="41978"/>
                    <a:pt x="187523" y="93761"/>
                  </a:cubicBezTo>
                  <a:lnTo>
                    <a:pt x="187523" y="1801646"/>
                  </a:lnTo>
                  <a:cubicBezTo>
                    <a:pt x="187523" y="1853429"/>
                    <a:pt x="145544" y="1895408"/>
                    <a:pt x="93761" y="1895408"/>
                  </a:cubicBezTo>
                  <a:lnTo>
                    <a:pt x="93761" y="1895408"/>
                  </a:lnTo>
                  <a:cubicBezTo>
                    <a:pt x="41978" y="1895408"/>
                    <a:pt x="0" y="1853429"/>
                    <a:pt x="0" y="1801646"/>
                  </a:cubicBezTo>
                  <a:lnTo>
                    <a:pt x="0" y="93761"/>
                  </a:lnTo>
                  <a:cubicBezTo>
                    <a:pt x="0" y="41978"/>
                    <a:pt x="41978" y="0"/>
                    <a:pt x="93761" y="0"/>
                  </a:cubicBezTo>
                  <a:close/>
                </a:path>
              </a:pathLst>
            </a:custGeom>
            <a:solidFill>
              <a:srgbClr val="91D7F1"/>
            </a:solidFill>
            <a:ln cap="rnd">
              <a:noFill/>
              <a:prstDash val="solid"/>
              <a:round/>
            </a:ln>
          </p:spPr>
        </p:sp>
        <p:sp>
          <p:nvSpPr>
            <p:cNvPr id="23" name="TextBox 23"/>
            <p:cNvSpPr txBox="1"/>
            <p:nvPr/>
          </p:nvSpPr>
          <p:spPr>
            <a:xfrm>
              <a:off x="0" y="-38100"/>
              <a:ext cx="187523" cy="1933508"/>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0564747" y="1999498"/>
            <a:ext cx="7099476" cy="709947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90BF"/>
            </a:solidFill>
            <a:ln w="12700">
              <a:solidFill>
                <a:srgbClr val="000000"/>
              </a:solidFill>
            </a:ln>
          </p:spPr>
        </p:sp>
      </p:grpSp>
      <p:grpSp>
        <p:nvGrpSpPr>
          <p:cNvPr id="26" name="Group 26"/>
          <p:cNvGrpSpPr/>
          <p:nvPr/>
        </p:nvGrpSpPr>
        <p:grpSpPr>
          <a:xfrm>
            <a:off x="10564747" y="1840999"/>
            <a:ext cx="7099476" cy="709947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757" r="-757" b="-1515"/>
              </a:stretch>
            </a:blipFill>
          </p:spPr>
        </p:sp>
      </p:grpSp>
      <p:grpSp>
        <p:nvGrpSpPr>
          <p:cNvPr id="28" name="Group 28"/>
          <p:cNvGrpSpPr/>
          <p:nvPr/>
        </p:nvGrpSpPr>
        <p:grpSpPr>
          <a:xfrm>
            <a:off x="5144623" y="8582253"/>
            <a:ext cx="7244298" cy="1704747"/>
            <a:chOff x="0" y="0"/>
            <a:chExt cx="1796267" cy="422702"/>
          </a:xfrm>
        </p:grpSpPr>
        <p:sp>
          <p:nvSpPr>
            <p:cNvPr id="29" name="Freeform 29"/>
            <p:cNvSpPr/>
            <p:nvPr/>
          </p:nvSpPr>
          <p:spPr>
            <a:xfrm>
              <a:off x="0" y="0"/>
              <a:ext cx="1796267" cy="422702"/>
            </a:xfrm>
            <a:custGeom>
              <a:avLst/>
              <a:gdLst/>
              <a:ahLst/>
              <a:cxnLst/>
              <a:rect l="l" t="t" r="r" b="b"/>
              <a:pathLst>
                <a:path w="1796267" h="422702">
                  <a:moveTo>
                    <a:pt x="106869" y="0"/>
                  </a:moveTo>
                  <a:lnTo>
                    <a:pt x="1689398" y="0"/>
                  </a:lnTo>
                  <a:cubicBezTo>
                    <a:pt x="1748420" y="0"/>
                    <a:pt x="1796267" y="47847"/>
                    <a:pt x="1796267" y="106869"/>
                  </a:cubicBezTo>
                  <a:lnTo>
                    <a:pt x="1796267" y="315833"/>
                  </a:lnTo>
                  <a:cubicBezTo>
                    <a:pt x="1796267" y="374855"/>
                    <a:pt x="1748420" y="422702"/>
                    <a:pt x="1689398" y="422702"/>
                  </a:cubicBezTo>
                  <a:lnTo>
                    <a:pt x="106869" y="422702"/>
                  </a:lnTo>
                  <a:cubicBezTo>
                    <a:pt x="47847" y="422702"/>
                    <a:pt x="0" y="374855"/>
                    <a:pt x="0" y="315833"/>
                  </a:cubicBezTo>
                  <a:lnTo>
                    <a:pt x="0" y="106869"/>
                  </a:lnTo>
                  <a:cubicBezTo>
                    <a:pt x="0" y="47847"/>
                    <a:pt x="47847" y="0"/>
                    <a:pt x="106869" y="0"/>
                  </a:cubicBezTo>
                  <a:close/>
                </a:path>
              </a:pathLst>
            </a:custGeom>
            <a:solidFill>
              <a:srgbClr val="91D7F1"/>
            </a:solidFill>
          </p:spPr>
        </p:sp>
        <p:sp>
          <p:nvSpPr>
            <p:cNvPr id="30" name="TextBox 30"/>
            <p:cNvSpPr txBox="1"/>
            <p:nvPr/>
          </p:nvSpPr>
          <p:spPr>
            <a:xfrm>
              <a:off x="0" y="-38100"/>
              <a:ext cx="1796267" cy="460802"/>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a:off x="451041" y="2506375"/>
            <a:ext cx="2251784" cy="696006"/>
          </a:xfrm>
          <a:custGeom>
            <a:avLst/>
            <a:gdLst/>
            <a:ahLst/>
            <a:cxnLst/>
            <a:rect l="l" t="t" r="r" b="b"/>
            <a:pathLst>
              <a:path w="2251784" h="696006">
                <a:moveTo>
                  <a:pt x="0" y="0"/>
                </a:moveTo>
                <a:lnTo>
                  <a:pt x="2251785" y="0"/>
                </a:lnTo>
                <a:lnTo>
                  <a:pt x="2251785" y="696006"/>
                </a:lnTo>
                <a:lnTo>
                  <a:pt x="0" y="6960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799370" y="8750970"/>
            <a:ext cx="2251784" cy="696006"/>
          </a:xfrm>
          <a:custGeom>
            <a:avLst/>
            <a:gdLst/>
            <a:ahLst/>
            <a:cxnLst/>
            <a:rect l="l" t="t" r="r" b="b"/>
            <a:pathLst>
              <a:path w="2251784" h="696006">
                <a:moveTo>
                  <a:pt x="0" y="0"/>
                </a:moveTo>
                <a:lnTo>
                  <a:pt x="2251785" y="0"/>
                </a:lnTo>
                <a:lnTo>
                  <a:pt x="2251785" y="696006"/>
                </a:lnTo>
                <a:lnTo>
                  <a:pt x="0" y="6960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0" y="203083"/>
            <a:ext cx="3153867" cy="1576934"/>
          </a:xfrm>
          <a:custGeom>
            <a:avLst/>
            <a:gdLst/>
            <a:ahLst/>
            <a:cxnLst/>
            <a:rect l="l" t="t" r="r" b="b"/>
            <a:pathLst>
              <a:path w="3153867" h="1576934">
                <a:moveTo>
                  <a:pt x="0" y="0"/>
                </a:moveTo>
                <a:lnTo>
                  <a:pt x="3153867" y="0"/>
                </a:lnTo>
                <a:lnTo>
                  <a:pt x="3153867" y="1576933"/>
                </a:lnTo>
                <a:lnTo>
                  <a:pt x="0" y="1576933"/>
                </a:lnTo>
                <a:lnTo>
                  <a:pt x="0" y="0"/>
                </a:lnTo>
                <a:close/>
              </a:path>
            </a:pathLst>
          </a:custGeom>
          <a:blipFill>
            <a:blip r:embed="rId8"/>
            <a:stretch>
              <a:fillRect/>
            </a:stretch>
          </a:blipFill>
        </p:spPr>
      </p:sp>
      <p:sp>
        <p:nvSpPr>
          <p:cNvPr id="34" name="TextBox 34"/>
          <p:cNvSpPr txBox="1"/>
          <p:nvPr/>
        </p:nvSpPr>
        <p:spPr>
          <a:xfrm>
            <a:off x="3153867" y="450483"/>
            <a:ext cx="13206209" cy="596265"/>
          </a:xfrm>
          <a:prstGeom prst="rect">
            <a:avLst/>
          </a:prstGeom>
        </p:spPr>
        <p:txBody>
          <a:bodyPr lIns="0" tIns="0" rIns="0" bIns="0" rtlCol="0" anchor="t">
            <a:spAutoFit/>
          </a:bodyPr>
          <a:lstStyle/>
          <a:p>
            <a:pPr algn="ctr">
              <a:lnSpc>
                <a:spcPts val="4620"/>
              </a:lnSpc>
            </a:pPr>
            <a:endParaRPr/>
          </a:p>
        </p:txBody>
      </p:sp>
      <p:sp>
        <p:nvSpPr>
          <p:cNvPr id="35" name="TextBox 35"/>
          <p:cNvSpPr txBox="1"/>
          <p:nvPr/>
        </p:nvSpPr>
        <p:spPr>
          <a:xfrm>
            <a:off x="3404990" y="3425160"/>
            <a:ext cx="7020052" cy="4219575"/>
          </a:xfrm>
          <a:prstGeom prst="rect">
            <a:avLst/>
          </a:prstGeom>
        </p:spPr>
        <p:txBody>
          <a:bodyPr lIns="0" tIns="0" rIns="0" bIns="0" rtlCol="0" anchor="t">
            <a:spAutoFit/>
          </a:bodyPr>
          <a:lstStyle/>
          <a:p>
            <a:pPr algn="just">
              <a:lnSpc>
                <a:spcPts val="3000"/>
              </a:lnSpc>
            </a:pPr>
            <a:r>
              <a:rPr lang="en-US" sz="2500" b="1">
                <a:solidFill>
                  <a:srgbClr val="FFFFFF"/>
                </a:solidFill>
                <a:latin typeface="Poppins Medium"/>
                <a:ea typeface="Poppins Medium"/>
                <a:cs typeface="Poppins Medium"/>
                <a:sym typeface="Poppins Medium"/>
              </a:rPr>
              <a:t>KELOMPOK A2</a:t>
            </a:r>
          </a:p>
          <a:p>
            <a:pPr algn="just">
              <a:lnSpc>
                <a:spcPts val="3000"/>
              </a:lnSpc>
            </a:pPr>
            <a:endParaRPr/>
          </a:p>
          <a:p>
            <a:pPr algn="just">
              <a:lnSpc>
                <a:spcPts val="3000"/>
              </a:lnSpc>
            </a:pPr>
            <a:r>
              <a:rPr lang="en-US" sz="2500" b="1">
                <a:solidFill>
                  <a:srgbClr val="FFFFFF"/>
                </a:solidFill>
                <a:latin typeface="Poppins Medium"/>
                <a:ea typeface="Poppins Medium"/>
                <a:cs typeface="Poppins Medium"/>
                <a:sym typeface="Poppins Medium"/>
              </a:rPr>
              <a:t>Isra Yanti   2410102002</a:t>
            </a:r>
          </a:p>
          <a:p>
            <a:pPr algn="just">
              <a:lnSpc>
                <a:spcPts val="3000"/>
              </a:lnSpc>
            </a:pPr>
            <a:r>
              <a:rPr lang="en-US" sz="2500" b="1">
                <a:solidFill>
                  <a:srgbClr val="FFFFFF"/>
                </a:solidFill>
                <a:latin typeface="Poppins Medium"/>
                <a:ea typeface="Poppins Medium"/>
                <a:cs typeface="Poppins Medium"/>
                <a:sym typeface="Poppins Medium"/>
              </a:rPr>
              <a:t>Farah Wardya Ulfa  2410102005</a:t>
            </a:r>
          </a:p>
          <a:p>
            <a:pPr algn="just">
              <a:lnSpc>
                <a:spcPts val="3000"/>
              </a:lnSpc>
            </a:pPr>
            <a:r>
              <a:rPr lang="en-US" sz="2500" b="1">
                <a:solidFill>
                  <a:srgbClr val="FFFFFF"/>
                </a:solidFill>
                <a:latin typeface="Poppins Medium"/>
                <a:ea typeface="Poppins Medium"/>
                <a:cs typeface="Poppins Medium"/>
                <a:sym typeface="Poppins Medium"/>
              </a:rPr>
              <a:t>Fitri    2410102010</a:t>
            </a:r>
          </a:p>
          <a:p>
            <a:pPr algn="just">
              <a:lnSpc>
                <a:spcPts val="3000"/>
              </a:lnSpc>
            </a:pPr>
            <a:r>
              <a:rPr lang="en-US" sz="2500" b="1">
                <a:solidFill>
                  <a:srgbClr val="FFFFFF"/>
                </a:solidFill>
                <a:latin typeface="Poppins Medium"/>
                <a:ea typeface="Poppins Medium"/>
                <a:cs typeface="Poppins Medium"/>
                <a:sym typeface="Poppins Medium"/>
              </a:rPr>
              <a:t>Tiara Mudrika  2410102013</a:t>
            </a:r>
          </a:p>
          <a:p>
            <a:pPr algn="just">
              <a:lnSpc>
                <a:spcPts val="3000"/>
              </a:lnSpc>
            </a:pPr>
            <a:r>
              <a:rPr lang="en-US" sz="2500" b="1">
                <a:solidFill>
                  <a:srgbClr val="FFFFFF"/>
                </a:solidFill>
                <a:latin typeface="Poppins Medium"/>
                <a:ea typeface="Poppins Medium"/>
                <a:cs typeface="Poppins Medium"/>
                <a:sym typeface="Poppins Medium"/>
              </a:rPr>
              <a:t>Ita Hikmah Hidayati 2410102014</a:t>
            </a:r>
          </a:p>
          <a:p>
            <a:pPr algn="just">
              <a:lnSpc>
                <a:spcPts val="3000"/>
              </a:lnSpc>
            </a:pPr>
            <a:r>
              <a:rPr lang="en-US" sz="2500" b="1">
                <a:solidFill>
                  <a:srgbClr val="FFFFFF"/>
                </a:solidFill>
                <a:latin typeface="Poppins Medium"/>
                <a:ea typeface="Poppins Medium"/>
                <a:cs typeface="Poppins Medium"/>
                <a:sym typeface="Poppins Medium"/>
              </a:rPr>
              <a:t>Nurajizah Kalla  2410102021</a:t>
            </a:r>
          </a:p>
          <a:p>
            <a:pPr algn="just">
              <a:lnSpc>
                <a:spcPts val="3000"/>
              </a:lnSpc>
            </a:pPr>
            <a:r>
              <a:rPr lang="en-US" sz="2500" b="1">
                <a:solidFill>
                  <a:srgbClr val="FFFFFF"/>
                </a:solidFill>
                <a:latin typeface="Poppins Medium"/>
                <a:ea typeface="Poppins Medium"/>
                <a:cs typeface="Poppins Medium"/>
                <a:sym typeface="Poppins Medium"/>
              </a:rPr>
              <a:t>Arryan Rizqi Aulia P 2410102026</a:t>
            </a:r>
          </a:p>
          <a:p>
            <a:pPr algn="just">
              <a:lnSpc>
                <a:spcPts val="3000"/>
              </a:lnSpc>
            </a:pPr>
            <a:r>
              <a:rPr lang="en-US" sz="2500" b="1">
                <a:solidFill>
                  <a:srgbClr val="FFFFFF"/>
                </a:solidFill>
                <a:latin typeface="Poppins Medium"/>
                <a:ea typeface="Poppins Medium"/>
                <a:cs typeface="Poppins Medium"/>
                <a:sym typeface="Poppins Medium"/>
              </a:rPr>
              <a:t>Dulce Maria Guterres 2410102023 </a:t>
            </a:r>
          </a:p>
          <a:p>
            <a:pPr algn="just">
              <a:lnSpc>
                <a:spcPts val="3000"/>
              </a:lnSpc>
            </a:pPr>
            <a:endParaRPr/>
          </a:p>
        </p:txBody>
      </p:sp>
      <p:sp>
        <p:nvSpPr>
          <p:cNvPr id="36" name="TextBox 36"/>
          <p:cNvSpPr txBox="1"/>
          <p:nvPr/>
        </p:nvSpPr>
        <p:spPr>
          <a:xfrm>
            <a:off x="5621135" y="8731920"/>
            <a:ext cx="8493350" cy="1219200"/>
          </a:xfrm>
          <a:prstGeom prst="rect">
            <a:avLst/>
          </a:prstGeom>
        </p:spPr>
        <p:txBody>
          <a:bodyPr lIns="0" tIns="0" rIns="0" bIns="0" rtlCol="0" anchor="t">
            <a:spAutoFit/>
          </a:bodyPr>
          <a:lstStyle/>
          <a:p>
            <a:pPr algn="l">
              <a:lnSpc>
                <a:spcPts val="3186"/>
              </a:lnSpc>
            </a:pPr>
            <a:r>
              <a:rPr lang="en-US" sz="2655" b="1">
                <a:solidFill>
                  <a:srgbClr val="000000"/>
                </a:solidFill>
                <a:latin typeface="Poppins Semi-Bold"/>
                <a:ea typeface="Poppins Semi-Bold"/>
                <a:cs typeface="Poppins Semi-Bold"/>
                <a:sym typeface="Poppins Semi-Bold"/>
              </a:rPr>
              <a:t>Pembimbing : </a:t>
            </a:r>
          </a:p>
          <a:p>
            <a:pPr marL="573318" lvl="1" indent="-286659" algn="l">
              <a:lnSpc>
                <a:spcPts val="3186"/>
              </a:lnSpc>
              <a:buAutoNum type="arabicPeriod"/>
            </a:pPr>
            <a:r>
              <a:rPr lang="en-US" sz="2655" b="1">
                <a:solidFill>
                  <a:srgbClr val="000000"/>
                </a:solidFill>
                <a:latin typeface="Poppins Semi-Bold"/>
                <a:ea typeface="Poppins Semi-Bold"/>
                <a:cs typeface="Poppins Semi-Bold"/>
                <a:sym typeface="Poppins Semi-Bold"/>
              </a:rPr>
              <a:t>Dr. Dhesi Ari Astuti, S.SiT., M.Kes.</a:t>
            </a:r>
          </a:p>
          <a:p>
            <a:pPr marL="573318" lvl="1" indent="-286659" algn="l">
              <a:lnSpc>
                <a:spcPts val="3186"/>
              </a:lnSpc>
              <a:buAutoNum type="arabicPeriod"/>
            </a:pPr>
            <a:r>
              <a:rPr lang="en-US" sz="2655" b="1">
                <a:solidFill>
                  <a:srgbClr val="000000"/>
                </a:solidFill>
                <a:latin typeface="Poppins Semi-Bold"/>
                <a:ea typeface="Poppins Semi-Bold"/>
                <a:cs typeface="Poppins Semi-Bold"/>
                <a:sym typeface="Poppins Semi-Bold"/>
              </a:rPr>
              <a:t>Wijayanti Retnaningsih, S.Psi., M.Psi.</a:t>
            </a:r>
          </a:p>
        </p:txBody>
      </p:sp>
      <p:sp>
        <p:nvSpPr>
          <p:cNvPr id="37" name="TextBox 37"/>
          <p:cNvSpPr txBox="1"/>
          <p:nvPr/>
        </p:nvSpPr>
        <p:spPr>
          <a:xfrm>
            <a:off x="3153867" y="527953"/>
            <a:ext cx="13206209" cy="185229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nva Sans Bold"/>
                <a:ea typeface="Canva Sans Bold"/>
                <a:cs typeface="Canva Sans Bold"/>
                <a:sym typeface="Canva Sans Bold"/>
              </a:rPr>
              <a:t>UPAYA PEMBERDAYAAN KELUARGA TERKAIT PERSEPSI DAN SIKAP PASANGAN USIA SUBUR TENTANG KELUARGA BERENCANA DAN KEJADIAN UNMET NEED</a:t>
            </a:r>
          </a:p>
          <a:p>
            <a:pPr algn="ctr">
              <a:lnSpc>
                <a:spcPts val="2939"/>
              </a:lnSpc>
              <a:spcBef>
                <a:spcPct val="0"/>
              </a:spcBef>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04" r="-2204"/>
            </a:stretch>
          </a:blipFill>
        </p:spPr>
      </p:sp>
      <p:grpSp>
        <p:nvGrpSpPr>
          <p:cNvPr id="3" name="Group 3"/>
          <p:cNvGrpSpPr/>
          <p:nvPr/>
        </p:nvGrpSpPr>
        <p:grpSpPr>
          <a:xfrm rot="-1048101">
            <a:off x="-3801344" y="2649260"/>
            <a:ext cx="4278385" cy="10762758"/>
            <a:chOff x="0" y="0"/>
            <a:chExt cx="1126817" cy="2834636"/>
          </a:xfrm>
        </p:grpSpPr>
        <p:sp>
          <p:nvSpPr>
            <p:cNvPr id="4" name="Freeform 4"/>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5" name="TextBox 5"/>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048101">
            <a:off x="16788938" y="-4708531"/>
            <a:ext cx="4278385" cy="10762758"/>
            <a:chOff x="0" y="0"/>
            <a:chExt cx="1126817" cy="2834636"/>
          </a:xfrm>
        </p:grpSpPr>
        <p:sp>
          <p:nvSpPr>
            <p:cNvPr id="7" name="Freeform 7"/>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8" name="TextBox 8"/>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48101">
            <a:off x="18924572" y="4905621"/>
            <a:ext cx="1867173" cy="10762758"/>
            <a:chOff x="0" y="0"/>
            <a:chExt cx="491766" cy="2834636"/>
          </a:xfrm>
        </p:grpSpPr>
        <p:sp>
          <p:nvSpPr>
            <p:cNvPr id="10" name="Freeform 10"/>
            <p:cNvSpPr/>
            <p:nvPr/>
          </p:nvSpPr>
          <p:spPr>
            <a:xfrm>
              <a:off x="0" y="0"/>
              <a:ext cx="491766" cy="2834636"/>
            </a:xfrm>
            <a:custGeom>
              <a:avLst/>
              <a:gdLst/>
              <a:ahLst/>
              <a:cxnLst/>
              <a:rect l="l" t="t" r="r" b="b"/>
              <a:pathLst>
                <a:path w="491766" h="2834636">
                  <a:moveTo>
                    <a:pt x="245883" y="0"/>
                  </a:moveTo>
                  <a:lnTo>
                    <a:pt x="245883" y="0"/>
                  </a:lnTo>
                  <a:cubicBezTo>
                    <a:pt x="381680" y="0"/>
                    <a:pt x="491766" y="110086"/>
                    <a:pt x="491766" y="245883"/>
                  </a:cubicBezTo>
                  <a:lnTo>
                    <a:pt x="491766" y="2588753"/>
                  </a:lnTo>
                  <a:cubicBezTo>
                    <a:pt x="491766" y="2724550"/>
                    <a:pt x="381680" y="2834636"/>
                    <a:pt x="245883" y="2834636"/>
                  </a:cubicBezTo>
                  <a:lnTo>
                    <a:pt x="245883" y="2834636"/>
                  </a:lnTo>
                  <a:cubicBezTo>
                    <a:pt x="110086" y="2834636"/>
                    <a:pt x="0" y="2724550"/>
                    <a:pt x="0" y="2588753"/>
                  </a:cubicBezTo>
                  <a:lnTo>
                    <a:pt x="0" y="245883"/>
                  </a:lnTo>
                  <a:cubicBezTo>
                    <a:pt x="0" y="110086"/>
                    <a:pt x="110086" y="0"/>
                    <a:pt x="245883" y="0"/>
                  </a:cubicBezTo>
                  <a:close/>
                </a:path>
              </a:pathLst>
            </a:custGeom>
            <a:solidFill>
              <a:srgbClr val="91D7F1"/>
            </a:solidFill>
            <a:ln cap="rnd">
              <a:noFill/>
              <a:prstDash val="solid"/>
              <a:round/>
            </a:ln>
          </p:spPr>
        </p:sp>
        <p:sp>
          <p:nvSpPr>
            <p:cNvPr id="11" name="TextBox 11"/>
            <p:cNvSpPr txBox="1"/>
            <p:nvPr/>
          </p:nvSpPr>
          <p:spPr>
            <a:xfrm>
              <a:off x="0" y="-38100"/>
              <a:ext cx="491766" cy="287273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048101">
            <a:off x="15862995" y="-2056816"/>
            <a:ext cx="712000" cy="7196626"/>
            <a:chOff x="0" y="0"/>
            <a:chExt cx="187523" cy="1895408"/>
          </a:xfrm>
        </p:grpSpPr>
        <p:sp>
          <p:nvSpPr>
            <p:cNvPr id="13" name="Freeform 13"/>
            <p:cNvSpPr/>
            <p:nvPr/>
          </p:nvSpPr>
          <p:spPr>
            <a:xfrm>
              <a:off x="0" y="0"/>
              <a:ext cx="187523" cy="1895408"/>
            </a:xfrm>
            <a:custGeom>
              <a:avLst/>
              <a:gdLst/>
              <a:ahLst/>
              <a:cxnLst/>
              <a:rect l="l" t="t" r="r" b="b"/>
              <a:pathLst>
                <a:path w="187523" h="1895408">
                  <a:moveTo>
                    <a:pt x="93761" y="0"/>
                  </a:moveTo>
                  <a:lnTo>
                    <a:pt x="93761" y="0"/>
                  </a:lnTo>
                  <a:cubicBezTo>
                    <a:pt x="145544" y="0"/>
                    <a:pt x="187523" y="41978"/>
                    <a:pt x="187523" y="93761"/>
                  </a:cubicBezTo>
                  <a:lnTo>
                    <a:pt x="187523" y="1801646"/>
                  </a:lnTo>
                  <a:cubicBezTo>
                    <a:pt x="187523" y="1853429"/>
                    <a:pt x="145544" y="1895408"/>
                    <a:pt x="93761" y="1895408"/>
                  </a:cubicBezTo>
                  <a:lnTo>
                    <a:pt x="93761" y="1895408"/>
                  </a:lnTo>
                  <a:cubicBezTo>
                    <a:pt x="41978" y="1895408"/>
                    <a:pt x="0" y="1853429"/>
                    <a:pt x="0" y="1801646"/>
                  </a:cubicBezTo>
                  <a:lnTo>
                    <a:pt x="0" y="93761"/>
                  </a:lnTo>
                  <a:cubicBezTo>
                    <a:pt x="0" y="41978"/>
                    <a:pt x="41978" y="0"/>
                    <a:pt x="93761" y="0"/>
                  </a:cubicBezTo>
                  <a:close/>
                </a:path>
              </a:pathLst>
            </a:custGeom>
            <a:solidFill>
              <a:srgbClr val="91D7F1"/>
            </a:solidFill>
            <a:ln cap="rnd">
              <a:noFill/>
              <a:prstDash val="solid"/>
              <a:round/>
            </a:ln>
          </p:spPr>
        </p:sp>
        <p:sp>
          <p:nvSpPr>
            <p:cNvPr id="14" name="TextBox 14"/>
            <p:cNvSpPr txBox="1"/>
            <p:nvPr/>
          </p:nvSpPr>
          <p:spPr>
            <a:xfrm>
              <a:off x="0" y="-38100"/>
              <a:ext cx="187523" cy="19335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0470398" y="1754348"/>
            <a:ext cx="1620705" cy="500945"/>
          </a:xfrm>
          <a:custGeom>
            <a:avLst/>
            <a:gdLst/>
            <a:ahLst/>
            <a:cxnLst/>
            <a:rect l="l" t="t" r="r" b="b"/>
            <a:pathLst>
              <a:path w="1620705" h="500945">
                <a:moveTo>
                  <a:pt x="0" y="0"/>
                </a:moveTo>
                <a:lnTo>
                  <a:pt x="1620705" y="0"/>
                </a:lnTo>
                <a:lnTo>
                  <a:pt x="1620705" y="500945"/>
                </a:lnTo>
                <a:lnTo>
                  <a:pt x="0" y="50094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10950909" y="3276763"/>
            <a:ext cx="6687806" cy="5015855"/>
          </a:xfrm>
          <a:custGeom>
            <a:avLst/>
            <a:gdLst/>
            <a:ahLst/>
            <a:cxnLst/>
            <a:rect l="l" t="t" r="r" b="b"/>
            <a:pathLst>
              <a:path w="6687806" h="5015855">
                <a:moveTo>
                  <a:pt x="0" y="0"/>
                </a:moveTo>
                <a:lnTo>
                  <a:pt x="6687807" y="0"/>
                </a:lnTo>
                <a:lnTo>
                  <a:pt x="6687807" y="5015855"/>
                </a:lnTo>
                <a:lnTo>
                  <a:pt x="0" y="5015855"/>
                </a:lnTo>
                <a:lnTo>
                  <a:pt x="0" y="0"/>
                </a:lnTo>
                <a:close/>
              </a:path>
            </a:pathLst>
          </a:custGeom>
          <a:blipFill>
            <a:blip r:embed="rId5"/>
            <a:stretch>
              <a:fillRect/>
            </a:stretch>
          </a:blipFill>
          <a:ln w="38100" cap="sq">
            <a:solidFill>
              <a:srgbClr val="000000"/>
            </a:solidFill>
            <a:prstDash val="solid"/>
            <a:miter/>
          </a:ln>
        </p:spPr>
      </p:sp>
      <p:sp>
        <p:nvSpPr>
          <p:cNvPr id="17" name="TextBox 17"/>
          <p:cNvSpPr txBox="1"/>
          <p:nvPr/>
        </p:nvSpPr>
        <p:spPr>
          <a:xfrm>
            <a:off x="705907" y="358523"/>
            <a:ext cx="10160462" cy="470536"/>
          </a:xfrm>
          <a:prstGeom prst="rect">
            <a:avLst/>
          </a:prstGeom>
        </p:spPr>
        <p:txBody>
          <a:bodyPr lIns="0" tIns="0" rIns="0" bIns="0" rtlCol="0" anchor="t">
            <a:spAutoFit/>
          </a:bodyPr>
          <a:lstStyle/>
          <a:p>
            <a:pPr algn="l">
              <a:lnSpc>
                <a:spcPts val="3630"/>
              </a:lnSpc>
            </a:pPr>
            <a:r>
              <a:rPr lang="en-US" sz="3300" b="1">
                <a:solidFill>
                  <a:srgbClr val="000000"/>
                </a:solidFill>
                <a:latin typeface="Playpen Sans Bold"/>
                <a:ea typeface="Playpen Sans Bold"/>
                <a:cs typeface="Playpen Sans Bold"/>
                <a:sym typeface="Playpen Sans Bold"/>
              </a:rPr>
              <a:t>(TANGGAL 02 JUNI 2025)</a:t>
            </a:r>
          </a:p>
        </p:txBody>
      </p:sp>
      <p:sp>
        <p:nvSpPr>
          <p:cNvPr id="18" name="TextBox 18"/>
          <p:cNvSpPr txBox="1"/>
          <p:nvPr/>
        </p:nvSpPr>
        <p:spPr>
          <a:xfrm>
            <a:off x="705907" y="2960255"/>
            <a:ext cx="9764491" cy="6286500"/>
          </a:xfrm>
          <a:prstGeom prst="rect">
            <a:avLst/>
          </a:prstGeom>
        </p:spPr>
        <p:txBody>
          <a:bodyPr lIns="0" tIns="0" rIns="0" bIns="0" rtlCol="0" anchor="t">
            <a:spAutoFit/>
          </a:bodyPr>
          <a:lstStyle/>
          <a:p>
            <a:pPr algn="just">
              <a:lnSpc>
                <a:spcPts val="4199"/>
              </a:lnSpc>
            </a:pPr>
            <a:r>
              <a:rPr lang="en-US" sz="3499">
                <a:solidFill>
                  <a:srgbClr val="000000"/>
                </a:solidFill>
                <a:latin typeface="Playpen Sans"/>
                <a:ea typeface="Playpen Sans"/>
                <a:cs typeface="Playpen Sans"/>
                <a:sym typeface="Playpen Sans"/>
              </a:rPr>
              <a:t>Kegiatan dimulai dengan seremoni penerimaan mahasiswa praktik oleh PCA Aisyiyah Kotagede. Acara pembukaan meliputi sambutan dari Ketua PCA Aisyiyah Kotagede, dosen pembimbing institusi (Universitas ‘Aisyiyah Yogyakarta), dosen pembimbing lahan dari perwakilan BKKBN Kotagede, serta perwakilan mahasiswa. Sesi tersebut diakhiri dengan diskusi awal mengenai tujuan, target, serta ekspektasi pencapaian selama kegiatan praktik pemberdayaan  berlangsung.</a:t>
            </a:r>
          </a:p>
        </p:txBody>
      </p:sp>
      <p:sp>
        <p:nvSpPr>
          <p:cNvPr id="19" name="TextBox 19"/>
          <p:cNvSpPr txBox="1"/>
          <p:nvPr/>
        </p:nvSpPr>
        <p:spPr>
          <a:xfrm>
            <a:off x="1313045" y="1358673"/>
            <a:ext cx="9157353" cy="896620"/>
          </a:xfrm>
          <a:prstGeom prst="rect">
            <a:avLst/>
          </a:prstGeom>
        </p:spPr>
        <p:txBody>
          <a:bodyPr lIns="0" tIns="0" rIns="0" bIns="0" rtlCol="0" anchor="t">
            <a:spAutoFit/>
          </a:bodyPr>
          <a:lstStyle/>
          <a:p>
            <a:pPr algn="ctr">
              <a:lnSpc>
                <a:spcPts val="7279"/>
              </a:lnSpc>
            </a:pPr>
            <a:r>
              <a:rPr lang="en-US" sz="5199">
                <a:solidFill>
                  <a:srgbClr val="000000"/>
                </a:solidFill>
                <a:latin typeface="Berkshire Swash"/>
                <a:ea typeface="Berkshire Swash"/>
                <a:cs typeface="Berkshire Swash"/>
                <a:sym typeface="Berkshire Swash"/>
              </a:rPr>
              <a:t>Penyerahan Mahasiswa Praktik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04" r="-2204"/>
            </a:stretch>
          </a:blipFill>
        </p:spPr>
      </p:sp>
      <p:grpSp>
        <p:nvGrpSpPr>
          <p:cNvPr id="3" name="Group 3"/>
          <p:cNvGrpSpPr/>
          <p:nvPr/>
        </p:nvGrpSpPr>
        <p:grpSpPr>
          <a:xfrm rot="-1048101">
            <a:off x="16788938" y="-4708531"/>
            <a:ext cx="4278385" cy="10762758"/>
            <a:chOff x="0" y="0"/>
            <a:chExt cx="1126817" cy="2834636"/>
          </a:xfrm>
        </p:grpSpPr>
        <p:sp>
          <p:nvSpPr>
            <p:cNvPr id="4" name="Freeform 4"/>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5" name="TextBox 5"/>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048101">
            <a:off x="19144551" y="5818357"/>
            <a:ext cx="1867173" cy="10762758"/>
            <a:chOff x="0" y="0"/>
            <a:chExt cx="491766" cy="2834636"/>
          </a:xfrm>
        </p:grpSpPr>
        <p:sp>
          <p:nvSpPr>
            <p:cNvPr id="7" name="Freeform 7"/>
            <p:cNvSpPr/>
            <p:nvPr/>
          </p:nvSpPr>
          <p:spPr>
            <a:xfrm>
              <a:off x="0" y="0"/>
              <a:ext cx="491766" cy="2834636"/>
            </a:xfrm>
            <a:custGeom>
              <a:avLst/>
              <a:gdLst/>
              <a:ahLst/>
              <a:cxnLst/>
              <a:rect l="l" t="t" r="r" b="b"/>
              <a:pathLst>
                <a:path w="491766" h="2834636">
                  <a:moveTo>
                    <a:pt x="245883" y="0"/>
                  </a:moveTo>
                  <a:lnTo>
                    <a:pt x="245883" y="0"/>
                  </a:lnTo>
                  <a:cubicBezTo>
                    <a:pt x="381680" y="0"/>
                    <a:pt x="491766" y="110086"/>
                    <a:pt x="491766" y="245883"/>
                  </a:cubicBezTo>
                  <a:lnTo>
                    <a:pt x="491766" y="2588753"/>
                  </a:lnTo>
                  <a:cubicBezTo>
                    <a:pt x="491766" y="2724550"/>
                    <a:pt x="381680" y="2834636"/>
                    <a:pt x="245883" y="2834636"/>
                  </a:cubicBezTo>
                  <a:lnTo>
                    <a:pt x="245883" y="2834636"/>
                  </a:lnTo>
                  <a:cubicBezTo>
                    <a:pt x="110086" y="2834636"/>
                    <a:pt x="0" y="2724550"/>
                    <a:pt x="0" y="2588753"/>
                  </a:cubicBezTo>
                  <a:lnTo>
                    <a:pt x="0" y="245883"/>
                  </a:lnTo>
                  <a:cubicBezTo>
                    <a:pt x="0" y="110086"/>
                    <a:pt x="110086" y="0"/>
                    <a:pt x="245883" y="0"/>
                  </a:cubicBezTo>
                  <a:close/>
                </a:path>
              </a:pathLst>
            </a:custGeom>
            <a:solidFill>
              <a:srgbClr val="91D7F1"/>
            </a:solidFill>
            <a:ln cap="rnd">
              <a:noFill/>
              <a:prstDash val="solid"/>
              <a:round/>
            </a:ln>
          </p:spPr>
        </p:sp>
        <p:sp>
          <p:nvSpPr>
            <p:cNvPr id="8" name="TextBox 8"/>
            <p:cNvSpPr txBox="1"/>
            <p:nvPr/>
          </p:nvSpPr>
          <p:spPr>
            <a:xfrm>
              <a:off x="0" y="-38100"/>
              <a:ext cx="491766" cy="287273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48101">
            <a:off x="15862995" y="-2056816"/>
            <a:ext cx="712000" cy="7196626"/>
            <a:chOff x="0" y="0"/>
            <a:chExt cx="187523" cy="1895408"/>
          </a:xfrm>
        </p:grpSpPr>
        <p:sp>
          <p:nvSpPr>
            <p:cNvPr id="10" name="Freeform 10"/>
            <p:cNvSpPr/>
            <p:nvPr/>
          </p:nvSpPr>
          <p:spPr>
            <a:xfrm>
              <a:off x="0" y="0"/>
              <a:ext cx="187523" cy="1895408"/>
            </a:xfrm>
            <a:custGeom>
              <a:avLst/>
              <a:gdLst/>
              <a:ahLst/>
              <a:cxnLst/>
              <a:rect l="l" t="t" r="r" b="b"/>
              <a:pathLst>
                <a:path w="187523" h="1895408">
                  <a:moveTo>
                    <a:pt x="93761" y="0"/>
                  </a:moveTo>
                  <a:lnTo>
                    <a:pt x="93761" y="0"/>
                  </a:lnTo>
                  <a:cubicBezTo>
                    <a:pt x="145544" y="0"/>
                    <a:pt x="187523" y="41978"/>
                    <a:pt x="187523" y="93761"/>
                  </a:cubicBezTo>
                  <a:lnTo>
                    <a:pt x="187523" y="1801646"/>
                  </a:lnTo>
                  <a:cubicBezTo>
                    <a:pt x="187523" y="1853429"/>
                    <a:pt x="145544" y="1895408"/>
                    <a:pt x="93761" y="1895408"/>
                  </a:cubicBezTo>
                  <a:lnTo>
                    <a:pt x="93761" y="1895408"/>
                  </a:lnTo>
                  <a:cubicBezTo>
                    <a:pt x="41978" y="1895408"/>
                    <a:pt x="0" y="1853429"/>
                    <a:pt x="0" y="1801646"/>
                  </a:cubicBezTo>
                  <a:lnTo>
                    <a:pt x="0" y="93761"/>
                  </a:lnTo>
                  <a:cubicBezTo>
                    <a:pt x="0" y="41978"/>
                    <a:pt x="41978" y="0"/>
                    <a:pt x="93761" y="0"/>
                  </a:cubicBezTo>
                  <a:close/>
                </a:path>
              </a:pathLst>
            </a:custGeom>
            <a:solidFill>
              <a:srgbClr val="91D7F1"/>
            </a:solidFill>
            <a:ln cap="rnd">
              <a:noFill/>
              <a:prstDash val="solid"/>
              <a:round/>
            </a:ln>
          </p:spPr>
        </p:sp>
        <p:sp>
          <p:nvSpPr>
            <p:cNvPr id="11" name="TextBox 11"/>
            <p:cNvSpPr txBox="1"/>
            <p:nvPr/>
          </p:nvSpPr>
          <p:spPr>
            <a:xfrm>
              <a:off x="0" y="-38100"/>
              <a:ext cx="187523" cy="193350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048101">
            <a:off x="-3801344" y="2649260"/>
            <a:ext cx="4278385" cy="10762758"/>
            <a:chOff x="0" y="0"/>
            <a:chExt cx="1126817" cy="2834636"/>
          </a:xfrm>
        </p:grpSpPr>
        <p:sp>
          <p:nvSpPr>
            <p:cNvPr id="13" name="Freeform 13"/>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14" name="TextBox 14"/>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605719" y="2065160"/>
            <a:ext cx="8272215" cy="6359967"/>
            <a:chOff x="0" y="0"/>
            <a:chExt cx="2178691" cy="1675053"/>
          </a:xfrm>
        </p:grpSpPr>
        <p:sp>
          <p:nvSpPr>
            <p:cNvPr id="16" name="Freeform 16"/>
            <p:cNvSpPr/>
            <p:nvPr/>
          </p:nvSpPr>
          <p:spPr>
            <a:xfrm>
              <a:off x="0" y="0"/>
              <a:ext cx="2178690" cy="1675053"/>
            </a:xfrm>
            <a:custGeom>
              <a:avLst/>
              <a:gdLst/>
              <a:ahLst/>
              <a:cxnLst/>
              <a:rect l="l" t="t" r="r" b="b"/>
              <a:pathLst>
                <a:path w="2178690" h="1675053">
                  <a:moveTo>
                    <a:pt x="93589" y="0"/>
                  </a:moveTo>
                  <a:lnTo>
                    <a:pt x="2085101" y="0"/>
                  </a:lnTo>
                  <a:cubicBezTo>
                    <a:pt x="2136789" y="0"/>
                    <a:pt x="2178690" y="41901"/>
                    <a:pt x="2178690" y="93589"/>
                  </a:cubicBezTo>
                  <a:lnTo>
                    <a:pt x="2178690" y="1581464"/>
                  </a:lnTo>
                  <a:cubicBezTo>
                    <a:pt x="2178690" y="1633152"/>
                    <a:pt x="2136789" y="1675053"/>
                    <a:pt x="2085101" y="1675053"/>
                  </a:cubicBezTo>
                  <a:lnTo>
                    <a:pt x="93589" y="1675053"/>
                  </a:lnTo>
                  <a:cubicBezTo>
                    <a:pt x="41901" y="1675053"/>
                    <a:pt x="0" y="1633152"/>
                    <a:pt x="0" y="1581464"/>
                  </a:cubicBezTo>
                  <a:lnTo>
                    <a:pt x="0" y="93589"/>
                  </a:lnTo>
                  <a:cubicBezTo>
                    <a:pt x="0" y="41901"/>
                    <a:pt x="41901" y="0"/>
                    <a:pt x="93589" y="0"/>
                  </a:cubicBezTo>
                  <a:close/>
                </a:path>
              </a:pathLst>
            </a:custGeom>
            <a:solidFill>
              <a:srgbClr val="5A90BF"/>
            </a:solidFill>
          </p:spPr>
        </p:sp>
        <p:sp>
          <p:nvSpPr>
            <p:cNvPr id="17" name="TextBox 17"/>
            <p:cNvSpPr txBox="1"/>
            <p:nvPr/>
          </p:nvSpPr>
          <p:spPr>
            <a:xfrm>
              <a:off x="0" y="-38100"/>
              <a:ext cx="2178691" cy="171315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208741" y="2427320"/>
            <a:ext cx="793444" cy="7934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7F1"/>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7208741" y="4211794"/>
            <a:ext cx="793444" cy="79344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7F1"/>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207556" y="6122943"/>
            <a:ext cx="793444" cy="7934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7F1"/>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7207556" y="7906986"/>
            <a:ext cx="793444" cy="7934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7F1"/>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260340" y="9818566"/>
            <a:ext cx="19154589" cy="1210681"/>
            <a:chOff x="0" y="0"/>
            <a:chExt cx="5044830" cy="318862"/>
          </a:xfrm>
        </p:grpSpPr>
        <p:sp>
          <p:nvSpPr>
            <p:cNvPr id="31" name="Freeform 31"/>
            <p:cNvSpPr/>
            <p:nvPr/>
          </p:nvSpPr>
          <p:spPr>
            <a:xfrm>
              <a:off x="0" y="0"/>
              <a:ext cx="5044830" cy="318862"/>
            </a:xfrm>
            <a:custGeom>
              <a:avLst/>
              <a:gdLst/>
              <a:ahLst/>
              <a:cxnLst/>
              <a:rect l="l" t="t" r="r" b="b"/>
              <a:pathLst>
                <a:path w="5044830" h="318862">
                  <a:moveTo>
                    <a:pt x="0" y="0"/>
                  </a:moveTo>
                  <a:lnTo>
                    <a:pt x="5044830" y="0"/>
                  </a:lnTo>
                  <a:lnTo>
                    <a:pt x="5044830" y="318862"/>
                  </a:lnTo>
                  <a:lnTo>
                    <a:pt x="0" y="318862"/>
                  </a:lnTo>
                  <a:close/>
                </a:path>
              </a:pathLst>
            </a:custGeom>
            <a:solidFill>
              <a:srgbClr val="5A90BF"/>
            </a:solidFill>
          </p:spPr>
        </p:sp>
        <p:sp>
          <p:nvSpPr>
            <p:cNvPr id="32" name="TextBox 32"/>
            <p:cNvSpPr txBox="1"/>
            <p:nvPr/>
          </p:nvSpPr>
          <p:spPr>
            <a:xfrm>
              <a:off x="0" y="-38100"/>
              <a:ext cx="5044830" cy="356962"/>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6398389" y="344546"/>
            <a:ext cx="1620705" cy="500945"/>
          </a:xfrm>
          <a:custGeom>
            <a:avLst/>
            <a:gdLst/>
            <a:ahLst/>
            <a:cxnLst/>
            <a:rect l="l" t="t" r="r" b="b"/>
            <a:pathLst>
              <a:path w="1620705" h="500945">
                <a:moveTo>
                  <a:pt x="0" y="0"/>
                </a:moveTo>
                <a:lnTo>
                  <a:pt x="1620705" y="0"/>
                </a:lnTo>
                <a:lnTo>
                  <a:pt x="1620705" y="500945"/>
                </a:lnTo>
                <a:lnTo>
                  <a:pt x="0" y="50094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4" name="Freeform 34"/>
          <p:cNvSpPr/>
          <p:nvPr/>
        </p:nvSpPr>
        <p:spPr>
          <a:xfrm>
            <a:off x="1028700" y="2065160"/>
            <a:ext cx="4769975" cy="6359967"/>
          </a:xfrm>
          <a:custGeom>
            <a:avLst/>
            <a:gdLst/>
            <a:ahLst/>
            <a:cxnLst/>
            <a:rect l="l" t="t" r="r" b="b"/>
            <a:pathLst>
              <a:path w="4769975" h="6359967">
                <a:moveTo>
                  <a:pt x="0" y="0"/>
                </a:moveTo>
                <a:lnTo>
                  <a:pt x="4769975" y="0"/>
                </a:lnTo>
                <a:lnTo>
                  <a:pt x="4769975" y="6359967"/>
                </a:lnTo>
                <a:lnTo>
                  <a:pt x="0" y="6359967"/>
                </a:lnTo>
                <a:lnTo>
                  <a:pt x="0" y="0"/>
                </a:lnTo>
                <a:close/>
              </a:path>
            </a:pathLst>
          </a:custGeom>
          <a:blipFill>
            <a:blip r:embed="rId5"/>
            <a:stretch>
              <a:fillRect/>
            </a:stretch>
          </a:blipFill>
          <a:ln w="85725" cap="sq">
            <a:solidFill>
              <a:srgbClr val="000000"/>
            </a:solidFill>
            <a:prstDash val="solid"/>
            <a:miter/>
          </a:ln>
        </p:spPr>
      </p:sp>
      <p:sp>
        <p:nvSpPr>
          <p:cNvPr id="35" name="TextBox 35"/>
          <p:cNvSpPr txBox="1"/>
          <p:nvPr/>
        </p:nvSpPr>
        <p:spPr>
          <a:xfrm>
            <a:off x="219075" y="263902"/>
            <a:ext cx="6179314" cy="606424"/>
          </a:xfrm>
          <a:prstGeom prst="rect">
            <a:avLst/>
          </a:prstGeom>
        </p:spPr>
        <p:txBody>
          <a:bodyPr lIns="0" tIns="0" rIns="0" bIns="0" rtlCol="0" anchor="t">
            <a:spAutoFit/>
          </a:bodyPr>
          <a:lstStyle/>
          <a:p>
            <a:pPr algn="ctr">
              <a:lnSpc>
                <a:spcPts val="4900"/>
              </a:lnSpc>
            </a:pPr>
            <a:r>
              <a:rPr lang="en-US" sz="3500" b="1">
                <a:solidFill>
                  <a:srgbClr val="000000"/>
                </a:solidFill>
                <a:latin typeface="Playpen Sans Bold"/>
                <a:ea typeface="Playpen Sans Bold"/>
                <a:cs typeface="Playpen Sans Bold"/>
                <a:sym typeface="Playpen Sans Bold"/>
              </a:rPr>
              <a:t>(Tanggal 03 Juni 2025)</a:t>
            </a:r>
          </a:p>
        </p:txBody>
      </p:sp>
      <p:sp>
        <p:nvSpPr>
          <p:cNvPr id="36" name="TextBox 36"/>
          <p:cNvSpPr txBox="1"/>
          <p:nvPr/>
        </p:nvSpPr>
        <p:spPr>
          <a:xfrm>
            <a:off x="9144000" y="3163613"/>
            <a:ext cx="7359001" cy="3948430"/>
          </a:xfrm>
          <a:prstGeom prst="rect">
            <a:avLst/>
          </a:prstGeom>
        </p:spPr>
        <p:txBody>
          <a:bodyPr lIns="0" tIns="0" rIns="0" bIns="0" rtlCol="0" anchor="t">
            <a:spAutoFit/>
          </a:bodyPr>
          <a:lstStyle/>
          <a:p>
            <a:pPr algn="just">
              <a:lnSpc>
                <a:spcPts val="3920"/>
              </a:lnSpc>
            </a:pPr>
            <a:r>
              <a:rPr lang="en-US" sz="2800">
                <a:solidFill>
                  <a:srgbClr val="FFFFFF"/>
                </a:solidFill>
                <a:latin typeface="Playpen Sans"/>
                <a:ea typeface="Playpen Sans"/>
                <a:cs typeface="Playpen Sans"/>
                <a:sym typeface="Playpen Sans"/>
              </a:rPr>
              <a:t>Mahasiswa melaksanakan pertemuan koordinasi dengan kader pendamping lapangan.  yang ditunjuk PCA  Kotagede sebagai pendamping utama selama praktik. Dalam forum ini, dilakukan eksplorasi awal mengenai isu-isu pemberdayaan perempuan di wilayah Kotagede melalui diskusi partisipatif.</a:t>
            </a:r>
          </a:p>
        </p:txBody>
      </p:sp>
      <p:sp>
        <p:nvSpPr>
          <p:cNvPr id="37" name="TextBox 37"/>
          <p:cNvSpPr txBox="1"/>
          <p:nvPr/>
        </p:nvSpPr>
        <p:spPr>
          <a:xfrm>
            <a:off x="8374746" y="326131"/>
            <a:ext cx="7457931" cy="1216024"/>
          </a:xfrm>
          <a:prstGeom prst="rect">
            <a:avLst/>
          </a:prstGeom>
        </p:spPr>
        <p:txBody>
          <a:bodyPr lIns="0" tIns="0" rIns="0" bIns="0" rtlCol="0" anchor="t">
            <a:spAutoFit/>
          </a:bodyPr>
          <a:lstStyle/>
          <a:p>
            <a:pPr algn="ctr">
              <a:lnSpc>
                <a:spcPts val="4900"/>
              </a:lnSpc>
            </a:pPr>
            <a:r>
              <a:rPr lang="en-US" sz="3500">
                <a:solidFill>
                  <a:srgbClr val="000000"/>
                </a:solidFill>
                <a:latin typeface="Berkshire Swash"/>
                <a:ea typeface="Berkshire Swash"/>
                <a:cs typeface="Berkshire Swash"/>
                <a:sym typeface="Berkshire Swash"/>
              </a:rPr>
              <a:t>Koordinasi Lapangan dan Identifikasi Isu Bersama Kader Pendamping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04" r="-2204"/>
            </a:stretch>
          </a:blipFill>
        </p:spPr>
      </p:sp>
      <p:grpSp>
        <p:nvGrpSpPr>
          <p:cNvPr id="3" name="Group 3"/>
          <p:cNvGrpSpPr/>
          <p:nvPr/>
        </p:nvGrpSpPr>
        <p:grpSpPr>
          <a:xfrm>
            <a:off x="10241367" y="2763104"/>
            <a:ext cx="6024484" cy="602448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1D7F1"/>
            </a:solidFill>
            <a:ln w="12700">
              <a:solidFill>
                <a:srgbClr val="000000"/>
              </a:solidFill>
            </a:ln>
          </p:spPr>
        </p:sp>
      </p:grpSp>
      <p:grpSp>
        <p:nvGrpSpPr>
          <p:cNvPr id="5" name="Group 5"/>
          <p:cNvGrpSpPr/>
          <p:nvPr/>
        </p:nvGrpSpPr>
        <p:grpSpPr>
          <a:xfrm>
            <a:off x="10643469" y="2774046"/>
            <a:ext cx="6024484" cy="602448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90BF"/>
            </a:solidFill>
            <a:ln w="12700">
              <a:solidFill>
                <a:srgbClr val="000000"/>
              </a:solidFill>
            </a:ln>
          </p:spPr>
        </p:sp>
      </p:grpSp>
      <p:grpSp>
        <p:nvGrpSpPr>
          <p:cNvPr id="7" name="Group 7"/>
          <p:cNvGrpSpPr/>
          <p:nvPr/>
        </p:nvGrpSpPr>
        <p:grpSpPr>
          <a:xfrm>
            <a:off x="10439543" y="2774046"/>
            <a:ext cx="6024484" cy="602448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6179" b="-6179"/>
              </a:stretch>
            </a:blipFill>
          </p:spPr>
        </p:sp>
      </p:grpSp>
      <p:grpSp>
        <p:nvGrpSpPr>
          <p:cNvPr id="9" name="Group 9"/>
          <p:cNvGrpSpPr/>
          <p:nvPr/>
        </p:nvGrpSpPr>
        <p:grpSpPr>
          <a:xfrm rot="-1048101">
            <a:off x="-3801344" y="2649260"/>
            <a:ext cx="4278385" cy="10762758"/>
            <a:chOff x="0" y="0"/>
            <a:chExt cx="1126817" cy="2834636"/>
          </a:xfrm>
        </p:grpSpPr>
        <p:sp>
          <p:nvSpPr>
            <p:cNvPr id="10" name="Freeform 10"/>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11" name="TextBox 11"/>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048101">
            <a:off x="17582300" y="-5381379"/>
            <a:ext cx="4278385" cy="10762758"/>
            <a:chOff x="0" y="0"/>
            <a:chExt cx="1126817" cy="2834636"/>
          </a:xfrm>
        </p:grpSpPr>
        <p:sp>
          <p:nvSpPr>
            <p:cNvPr id="13" name="Freeform 13"/>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14" name="TextBox 14"/>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60340" y="9818566"/>
            <a:ext cx="19154589" cy="1210681"/>
            <a:chOff x="0" y="0"/>
            <a:chExt cx="5044830" cy="318862"/>
          </a:xfrm>
        </p:grpSpPr>
        <p:sp>
          <p:nvSpPr>
            <p:cNvPr id="16" name="Freeform 16"/>
            <p:cNvSpPr/>
            <p:nvPr/>
          </p:nvSpPr>
          <p:spPr>
            <a:xfrm>
              <a:off x="0" y="0"/>
              <a:ext cx="5044830" cy="318862"/>
            </a:xfrm>
            <a:custGeom>
              <a:avLst/>
              <a:gdLst/>
              <a:ahLst/>
              <a:cxnLst/>
              <a:rect l="l" t="t" r="r" b="b"/>
              <a:pathLst>
                <a:path w="5044830" h="318862">
                  <a:moveTo>
                    <a:pt x="0" y="0"/>
                  </a:moveTo>
                  <a:lnTo>
                    <a:pt x="5044830" y="0"/>
                  </a:lnTo>
                  <a:lnTo>
                    <a:pt x="5044830" y="318862"/>
                  </a:lnTo>
                  <a:lnTo>
                    <a:pt x="0" y="318862"/>
                  </a:lnTo>
                  <a:close/>
                </a:path>
              </a:pathLst>
            </a:custGeom>
            <a:solidFill>
              <a:srgbClr val="5A90BF"/>
            </a:solidFill>
          </p:spPr>
        </p:sp>
        <p:sp>
          <p:nvSpPr>
            <p:cNvPr id="17" name="TextBox 17"/>
            <p:cNvSpPr txBox="1"/>
            <p:nvPr/>
          </p:nvSpPr>
          <p:spPr>
            <a:xfrm>
              <a:off x="0" y="-38100"/>
              <a:ext cx="5044830" cy="356962"/>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048101">
            <a:off x="19144551" y="5818357"/>
            <a:ext cx="1867173" cy="10762758"/>
            <a:chOff x="0" y="0"/>
            <a:chExt cx="491766" cy="2834636"/>
          </a:xfrm>
        </p:grpSpPr>
        <p:sp>
          <p:nvSpPr>
            <p:cNvPr id="19" name="Freeform 19"/>
            <p:cNvSpPr/>
            <p:nvPr/>
          </p:nvSpPr>
          <p:spPr>
            <a:xfrm>
              <a:off x="0" y="0"/>
              <a:ext cx="491766" cy="2834636"/>
            </a:xfrm>
            <a:custGeom>
              <a:avLst/>
              <a:gdLst/>
              <a:ahLst/>
              <a:cxnLst/>
              <a:rect l="l" t="t" r="r" b="b"/>
              <a:pathLst>
                <a:path w="491766" h="2834636">
                  <a:moveTo>
                    <a:pt x="245883" y="0"/>
                  </a:moveTo>
                  <a:lnTo>
                    <a:pt x="245883" y="0"/>
                  </a:lnTo>
                  <a:cubicBezTo>
                    <a:pt x="381680" y="0"/>
                    <a:pt x="491766" y="110086"/>
                    <a:pt x="491766" y="245883"/>
                  </a:cubicBezTo>
                  <a:lnTo>
                    <a:pt x="491766" y="2588753"/>
                  </a:lnTo>
                  <a:cubicBezTo>
                    <a:pt x="491766" y="2724550"/>
                    <a:pt x="381680" y="2834636"/>
                    <a:pt x="245883" y="2834636"/>
                  </a:cubicBezTo>
                  <a:lnTo>
                    <a:pt x="245883" y="2834636"/>
                  </a:lnTo>
                  <a:cubicBezTo>
                    <a:pt x="110086" y="2834636"/>
                    <a:pt x="0" y="2724550"/>
                    <a:pt x="0" y="2588753"/>
                  </a:cubicBezTo>
                  <a:lnTo>
                    <a:pt x="0" y="245883"/>
                  </a:lnTo>
                  <a:cubicBezTo>
                    <a:pt x="0" y="110086"/>
                    <a:pt x="110086" y="0"/>
                    <a:pt x="245883" y="0"/>
                  </a:cubicBezTo>
                  <a:close/>
                </a:path>
              </a:pathLst>
            </a:custGeom>
            <a:solidFill>
              <a:srgbClr val="91D7F1"/>
            </a:solidFill>
            <a:ln cap="rnd">
              <a:noFill/>
              <a:prstDash val="solid"/>
              <a:round/>
            </a:ln>
          </p:spPr>
        </p:sp>
        <p:sp>
          <p:nvSpPr>
            <p:cNvPr id="20" name="TextBox 20"/>
            <p:cNvSpPr txBox="1"/>
            <p:nvPr/>
          </p:nvSpPr>
          <p:spPr>
            <a:xfrm>
              <a:off x="0" y="-38100"/>
              <a:ext cx="491766" cy="2872736"/>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748879" y="1313135"/>
            <a:ext cx="2251784" cy="696006"/>
          </a:xfrm>
          <a:custGeom>
            <a:avLst/>
            <a:gdLst/>
            <a:ahLst/>
            <a:cxnLst/>
            <a:rect l="l" t="t" r="r" b="b"/>
            <a:pathLst>
              <a:path w="2251784" h="696006">
                <a:moveTo>
                  <a:pt x="0" y="0"/>
                </a:moveTo>
                <a:lnTo>
                  <a:pt x="2251785" y="0"/>
                </a:lnTo>
                <a:lnTo>
                  <a:pt x="2251785" y="696006"/>
                </a:lnTo>
                <a:lnTo>
                  <a:pt x="0" y="6960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flipH="1">
            <a:off x="16667952" y="8562294"/>
            <a:ext cx="2251784" cy="696006"/>
          </a:xfrm>
          <a:custGeom>
            <a:avLst/>
            <a:gdLst/>
            <a:ahLst/>
            <a:cxnLst/>
            <a:rect l="l" t="t" r="r" b="b"/>
            <a:pathLst>
              <a:path w="2251784" h="696006">
                <a:moveTo>
                  <a:pt x="2251785" y="0"/>
                </a:moveTo>
                <a:lnTo>
                  <a:pt x="0" y="0"/>
                </a:lnTo>
                <a:lnTo>
                  <a:pt x="0" y="696006"/>
                </a:lnTo>
                <a:lnTo>
                  <a:pt x="2251785" y="696006"/>
                </a:lnTo>
                <a:lnTo>
                  <a:pt x="2251785"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TextBox 23"/>
          <p:cNvSpPr txBox="1"/>
          <p:nvPr/>
        </p:nvSpPr>
        <p:spPr>
          <a:xfrm>
            <a:off x="1028700" y="3607167"/>
            <a:ext cx="8115300" cy="3227069"/>
          </a:xfrm>
          <a:prstGeom prst="rect">
            <a:avLst/>
          </a:prstGeom>
        </p:spPr>
        <p:txBody>
          <a:bodyPr lIns="0" tIns="0" rIns="0" bIns="0" rtlCol="0" anchor="t">
            <a:spAutoFit/>
          </a:bodyPr>
          <a:lstStyle/>
          <a:p>
            <a:pPr algn="just">
              <a:lnSpc>
                <a:spcPts val="5190"/>
              </a:lnSpc>
            </a:pPr>
            <a:r>
              <a:rPr lang="en-US" sz="3000" b="1">
                <a:solidFill>
                  <a:srgbClr val="5A90BF"/>
                </a:solidFill>
                <a:latin typeface="Playpen Sans Medium"/>
                <a:ea typeface="Playpen Sans Medium"/>
                <a:cs typeface="Playpen Sans Medium"/>
                <a:sym typeface="Playpen Sans Medium"/>
              </a:rPr>
              <a:t>Mahasiswa bersama tim pendamping menetapkan kelompok sasaran prioritas dalam praktik pemberdayaan, yakni PUS yang mengalami kebutuhan tidak terpenuhi terhadap layanan kontrasepsi.</a:t>
            </a:r>
          </a:p>
        </p:txBody>
      </p:sp>
      <p:sp>
        <p:nvSpPr>
          <p:cNvPr id="24" name="TextBox 24"/>
          <p:cNvSpPr txBox="1"/>
          <p:nvPr/>
        </p:nvSpPr>
        <p:spPr>
          <a:xfrm>
            <a:off x="1701424" y="1352846"/>
            <a:ext cx="5446089" cy="606424"/>
          </a:xfrm>
          <a:prstGeom prst="rect">
            <a:avLst/>
          </a:prstGeom>
        </p:spPr>
        <p:txBody>
          <a:bodyPr lIns="0" tIns="0" rIns="0" bIns="0" rtlCol="0" anchor="t">
            <a:spAutoFit/>
          </a:bodyPr>
          <a:lstStyle/>
          <a:p>
            <a:pPr algn="ctr">
              <a:lnSpc>
                <a:spcPts val="4900"/>
              </a:lnSpc>
            </a:pPr>
            <a:r>
              <a:rPr lang="en-US" sz="3500" b="1">
                <a:solidFill>
                  <a:srgbClr val="000000"/>
                </a:solidFill>
                <a:latin typeface="Playpen Sans Bold"/>
                <a:ea typeface="Playpen Sans Bold"/>
                <a:cs typeface="Playpen Sans Bold"/>
                <a:sym typeface="Playpen Sans Bold"/>
              </a:rPr>
              <a:t>(Tanggal 04 Juni 2025)</a:t>
            </a:r>
          </a:p>
        </p:txBody>
      </p:sp>
      <p:sp>
        <p:nvSpPr>
          <p:cNvPr id="25" name="TextBox 25"/>
          <p:cNvSpPr txBox="1"/>
          <p:nvPr/>
        </p:nvSpPr>
        <p:spPr>
          <a:xfrm>
            <a:off x="9980053" y="1352846"/>
            <a:ext cx="6483974" cy="679449"/>
          </a:xfrm>
          <a:prstGeom prst="rect">
            <a:avLst/>
          </a:prstGeom>
        </p:spPr>
        <p:txBody>
          <a:bodyPr lIns="0" tIns="0" rIns="0" bIns="0" rtlCol="0" anchor="t">
            <a:spAutoFit/>
          </a:bodyPr>
          <a:lstStyle/>
          <a:p>
            <a:pPr algn="ctr">
              <a:lnSpc>
                <a:spcPts val="5600"/>
              </a:lnSpc>
            </a:pPr>
            <a:r>
              <a:rPr lang="en-US" sz="4000">
                <a:solidFill>
                  <a:srgbClr val="000000"/>
                </a:solidFill>
                <a:latin typeface="Berkshire Swash"/>
                <a:ea typeface="Berkshire Swash"/>
                <a:cs typeface="Berkshire Swash"/>
                <a:sym typeface="Berkshire Swash"/>
              </a:rPr>
              <a:t>Penetapan Kelompok Sasaran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04" r="-2204"/>
            </a:stretch>
          </a:blipFill>
        </p:spPr>
      </p:sp>
      <p:sp>
        <p:nvSpPr>
          <p:cNvPr id="3" name="Freeform 3"/>
          <p:cNvSpPr/>
          <p:nvPr/>
        </p:nvSpPr>
        <p:spPr>
          <a:xfrm flipH="1">
            <a:off x="16371912" y="1472498"/>
            <a:ext cx="2251784" cy="696006"/>
          </a:xfrm>
          <a:custGeom>
            <a:avLst/>
            <a:gdLst/>
            <a:ahLst/>
            <a:cxnLst/>
            <a:rect l="l" t="t" r="r" b="b"/>
            <a:pathLst>
              <a:path w="2251784" h="696006">
                <a:moveTo>
                  <a:pt x="2251784" y="0"/>
                </a:moveTo>
                <a:lnTo>
                  <a:pt x="0" y="0"/>
                </a:lnTo>
                <a:lnTo>
                  <a:pt x="0" y="696007"/>
                </a:lnTo>
                <a:lnTo>
                  <a:pt x="2251784" y="696007"/>
                </a:lnTo>
                <a:lnTo>
                  <a:pt x="2251784"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335696" y="1472498"/>
            <a:ext cx="2251784" cy="696006"/>
          </a:xfrm>
          <a:custGeom>
            <a:avLst/>
            <a:gdLst/>
            <a:ahLst/>
            <a:cxnLst/>
            <a:rect l="l" t="t" r="r" b="b"/>
            <a:pathLst>
              <a:path w="2251784" h="696006">
                <a:moveTo>
                  <a:pt x="0" y="0"/>
                </a:moveTo>
                <a:lnTo>
                  <a:pt x="2251784" y="0"/>
                </a:lnTo>
                <a:lnTo>
                  <a:pt x="2251784" y="696007"/>
                </a:lnTo>
                <a:lnTo>
                  <a:pt x="0" y="69600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260340" y="9818566"/>
            <a:ext cx="19154589" cy="1210681"/>
            <a:chOff x="0" y="0"/>
            <a:chExt cx="5044830" cy="318862"/>
          </a:xfrm>
        </p:grpSpPr>
        <p:sp>
          <p:nvSpPr>
            <p:cNvPr id="6" name="Freeform 6"/>
            <p:cNvSpPr/>
            <p:nvPr/>
          </p:nvSpPr>
          <p:spPr>
            <a:xfrm>
              <a:off x="0" y="0"/>
              <a:ext cx="5044830" cy="318862"/>
            </a:xfrm>
            <a:custGeom>
              <a:avLst/>
              <a:gdLst/>
              <a:ahLst/>
              <a:cxnLst/>
              <a:rect l="l" t="t" r="r" b="b"/>
              <a:pathLst>
                <a:path w="5044830" h="318862">
                  <a:moveTo>
                    <a:pt x="0" y="0"/>
                  </a:moveTo>
                  <a:lnTo>
                    <a:pt x="5044830" y="0"/>
                  </a:lnTo>
                  <a:lnTo>
                    <a:pt x="5044830" y="318862"/>
                  </a:lnTo>
                  <a:lnTo>
                    <a:pt x="0" y="318862"/>
                  </a:lnTo>
                  <a:close/>
                </a:path>
              </a:pathLst>
            </a:custGeom>
            <a:solidFill>
              <a:srgbClr val="5A90BF"/>
            </a:solidFill>
          </p:spPr>
        </p:sp>
        <p:sp>
          <p:nvSpPr>
            <p:cNvPr id="7" name="TextBox 7"/>
            <p:cNvSpPr txBox="1"/>
            <p:nvPr/>
          </p:nvSpPr>
          <p:spPr>
            <a:xfrm>
              <a:off x="0" y="-38100"/>
              <a:ext cx="5044830" cy="35696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065140">
            <a:off x="-3949783" y="3876921"/>
            <a:ext cx="4278385" cy="10762758"/>
            <a:chOff x="0" y="0"/>
            <a:chExt cx="1126817" cy="2834636"/>
          </a:xfrm>
        </p:grpSpPr>
        <p:sp>
          <p:nvSpPr>
            <p:cNvPr id="9" name="Freeform 9"/>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10" name="TextBox 10"/>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064000">
            <a:off x="17960469" y="3876921"/>
            <a:ext cx="4278385" cy="10762758"/>
            <a:chOff x="0" y="0"/>
            <a:chExt cx="1126817" cy="2834636"/>
          </a:xfrm>
        </p:grpSpPr>
        <p:sp>
          <p:nvSpPr>
            <p:cNvPr id="12" name="Freeform 12"/>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13" name="TextBox 13"/>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790196" y="2428365"/>
            <a:ext cx="7680270" cy="5895860"/>
          </a:xfrm>
          <a:custGeom>
            <a:avLst/>
            <a:gdLst/>
            <a:ahLst/>
            <a:cxnLst/>
            <a:rect l="l" t="t" r="r" b="b"/>
            <a:pathLst>
              <a:path w="7680270" h="5895860">
                <a:moveTo>
                  <a:pt x="0" y="0"/>
                </a:moveTo>
                <a:lnTo>
                  <a:pt x="7680270" y="0"/>
                </a:lnTo>
                <a:lnTo>
                  <a:pt x="7680270" y="5895859"/>
                </a:lnTo>
                <a:lnTo>
                  <a:pt x="0" y="5895859"/>
                </a:lnTo>
                <a:lnTo>
                  <a:pt x="0" y="0"/>
                </a:lnTo>
                <a:close/>
              </a:path>
            </a:pathLst>
          </a:custGeom>
          <a:blipFill>
            <a:blip r:embed="rId5"/>
            <a:stretch>
              <a:fillRect/>
            </a:stretch>
          </a:blipFill>
        </p:spPr>
      </p:sp>
      <p:sp>
        <p:nvSpPr>
          <p:cNvPr id="15" name="TextBox 15"/>
          <p:cNvSpPr txBox="1"/>
          <p:nvPr/>
        </p:nvSpPr>
        <p:spPr>
          <a:xfrm>
            <a:off x="6040907" y="952500"/>
            <a:ext cx="6552095" cy="1314420"/>
          </a:xfrm>
          <a:prstGeom prst="rect">
            <a:avLst/>
          </a:prstGeom>
        </p:spPr>
        <p:txBody>
          <a:bodyPr lIns="0" tIns="0" rIns="0" bIns="0" rtlCol="0" anchor="t">
            <a:spAutoFit/>
          </a:bodyPr>
          <a:lstStyle/>
          <a:p>
            <a:pPr algn="ctr">
              <a:lnSpc>
                <a:spcPts val="5251"/>
              </a:lnSpc>
            </a:pPr>
            <a:r>
              <a:rPr lang="en-US" sz="3751">
                <a:solidFill>
                  <a:srgbClr val="000000"/>
                </a:solidFill>
                <a:latin typeface="Berkshire Swash"/>
                <a:ea typeface="Berkshire Swash"/>
                <a:cs typeface="Berkshire Swash"/>
                <a:sym typeface="Berkshire Swash"/>
              </a:rPr>
              <a:t>Penyusunan Instrumen </a:t>
            </a:r>
          </a:p>
          <a:p>
            <a:pPr algn="ctr">
              <a:lnSpc>
                <a:spcPts val="5251"/>
              </a:lnSpc>
            </a:pPr>
            <a:r>
              <a:rPr lang="en-US" sz="3751">
                <a:solidFill>
                  <a:srgbClr val="000000"/>
                </a:solidFill>
                <a:latin typeface="Berkshire Swash"/>
                <a:ea typeface="Berkshire Swash"/>
                <a:cs typeface="Berkshire Swash"/>
                <a:sym typeface="Berkshire Swash"/>
              </a:rPr>
              <a:t>Pengumpulan Data Wawancara</a:t>
            </a:r>
          </a:p>
        </p:txBody>
      </p:sp>
      <p:sp>
        <p:nvSpPr>
          <p:cNvPr id="16" name="TextBox 16"/>
          <p:cNvSpPr txBox="1"/>
          <p:nvPr/>
        </p:nvSpPr>
        <p:spPr>
          <a:xfrm>
            <a:off x="8596477" y="3702940"/>
            <a:ext cx="8662823" cy="2671570"/>
          </a:xfrm>
          <a:prstGeom prst="rect">
            <a:avLst/>
          </a:prstGeom>
        </p:spPr>
        <p:txBody>
          <a:bodyPr lIns="0" tIns="0" rIns="0" bIns="0" rtlCol="0" anchor="t">
            <a:spAutoFit/>
          </a:bodyPr>
          <a:lstStyle/>
          <a:p>
            <a:pPr algn="just">
              <a:lnSpc>
                <a:spcPts val="5454"/>
              </a:lnSpc>
            </a:pPr>
            <a:r>
              <a:rPr lang="en-US" sz="2700" b="1">
                <a:solidFill>
                  <a:srgbClr val="000000"/>
                </a:solidFill>
                <a:latin typeface="Playpen Sans Bold"/>
                <a:ea typeface="Playpen Sans Bold"/>
                <a:cs typeface="Playpen Sans Bold"/>
                <a:sym typeface="Playpen Sans Bold"/>
              </a:rPr>
              <a:t>Fokus kegiatan adalah merancang instrumen kualitatif berupa pedoman wawancara mendalam yang akan digunakan untuk menggali pengalaman dan kondisi kelompok sasaran.</a:t>
            </a:r>
          </a:p>
        </p:txBody>
      </p:sp>
      <p:sp>
        <p:nvSpPr>
          <p:cNvPr id="17" name="TextBox 17"/>
          <p:cNvSpPr txBox="1"/>
          <p:nvPr/>
        </p:nvSpPr>
        <p:spPr>
          <a:xfrm>
            <a:off x="10209855" y="2825017"/>
            <a:ext cx="5081826" cy="580373"/>
          </a:xfrm>
          <a:prstGeom prst="rect">
            <a:avLst/>
          </a:prstGeom>
        </p:spPr>
        <p:txBody>
          <a:bodyPr lIns="0" tIns="0" rIns="0" bIns="0" rtlCol="0" anchor="t">
            <a:spAutoFit/>
          </a:bodyPr>
          <a:lstStyle/>
          <a:p>
            <a:pPr algn="ctr">
              <a:lnSpc>
                <a:spcPts val="4760"/>
              </a:lnSpc>
            </a:pPr>
            <a:r>
              <a:rPr lang="en-US" sz="3400" b="1" u="sng">
                <a:solidFill>
                  <a:srgbClr val="000000"/>
                </a:solidFill>
                <a:latin typeface="Playpen Sans Bold"/>
                <a:ea typeface="Playpen Sans Bold"/>
                <a:cs typeface="Playpen Sans Bold"/>
                <a:sym typeface="Playpen Sans Bold"/>
              </a:rPr>
              <a:t>Tanggal 5–7 Juni 2025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04" r="-2204"/>
            </a:stretch>
          </a:blipFill>
        </p:spPr>
      </p:sp>
      <p:grpSp>
        <p:nvGrpSpPr>
          <p:cNvPr id="3" name="Group 3"/>
          <p:cNvGrpSpPr/>
          <p:nvPr/>
        </p:nvGrpSpPr>
        <p:grpSpPr>
          <a:xfrm rot="-2612257">
            <a:off x="16805484" y="-5864842"/>
            <a:ext cx="4278385" cy="10762758"/>
            <a:chOff x="0" y="0"/>
            <a:chExt cx="1126817" cy="2834636"/>
          </a:xfrm>
        </p:grpSpPr>
        <p:sp>
          <p:nvSpPr>
            <p:cNvPr id="4" name="Freeform 4"/>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5" name="TextBox 5"/>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610000">
            <a:off x="-2797464" y="-5866257"/>
            <a:ext cx="4278385" cy="10762758"/>
            <a:chOff x="0" y="0"/>
            <a:chExt cx="1126817" cy="2834636"/>
          </a:xfrm>
        </p:grpSpPr>
        <p:sp>
          <p:nvSpPr>
            <p:cNvPr id="7" name="Freeform 7"/>
            <p:cNvSpPr/>
            <p:nvPr/>
          </p:nvSpPr>
          <p:spPr>
            <a:xfrm>
              <a:off x="0" y="0"/>
              <a:ext cx="1126817" cy="2834636"/>
            </a:xfrm>
            <a:custGeom>
              <a:avLst/>
              <a:gdLst/>
              <a:ahLst/>
              <a:cxnLst/>
              <a:rect l="l" t="t" r="r" b="b"/>
              <a:pathLst>
                <a:path w="1126817" h="2834636">
                  <a:moveTo>
                    <a:pt x="0" y="0"/>
                  </a:moveTo>
                  <a:lnTo>
                    <a:pt x="1126817" y="0"/>
                  </a:lnTo>
                  <a:lnTo>
                    <a:pt x="1126817" y="2834636"/>
                  </a:lnTo>
                  <a:lnTo>
                    <a:pt x="0" y="2834636"/>
                  </a:lnTo>
                  <a:close/>
                </a:path>
              </a:pathLst>
            </a:custGeom>
            <a:solidFill>
              <a:srgbClr val="5A90BF"/>
            </a:solidFill>
          </p:spPr>
        </p:sp>
        <p:sp>
          <p:nvSpPr>
            <p:cNvPr id="8" name="TextBox 8"/>
            <p:cNvSpPr txBox="1"/>
            <p:nvPr/>
          </p:nvSpPr>
          <p:spPr>
            <a:xfrm>
              <a:off x="0" y="-38100"/>
              <a:ext cx="1126817" cy="287273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612257">
            <a:off x="14637178" y="-4917543"/>
            <a:ext cx="712000" cy="7196626"/>
            <a:chOff x="0" y="0"/>
            <a:chExt cx="187523" cy="1895408"/>
          </a:xfrm>
        </p:grpSpPr>
        <p:sp>
          <p:nvSpPr>
            <p:cNvPr id="10" name="Freeform 10"/>
            <p:cNvSpPr/>
            <p:nvPr/>
          </p:nvSpPr>
          <p:spPr>
            <a:xfrm>
              <a:off x="0" y="0"/>
              <a:ext cx="187523" cy="1895408"/>
            </a:xfrm>
            <a:custGeom>
              <a:avLst/>
              <a:gdLst/>
              <a:ahLst/>
              <a:cxnLst/>
              <a:rect l="l" t="t" r="r" b="b"/>
              <a:pathLst>
                <a:path w="187523" h="1895408">
                  <a:moveTo>
                    <a:pt x="93761" y="0"/>
                  </a:moveTo>
                  <a:lnTo>
                    <a:pt x="93761" y="0"/>
                  </a:lnTo>
                  <a:cubicBezTo>
                    <a:pt x="145544" y="0"/>
                    <a:pt x="187523" y="41978"/>
                    <a:pt x="187523" y="93761"/>
                  </a:cubicBezTo>
                  <a:lnTo>
                    <a:pt x="187523" y="1801646"/>
                  </a:lnTo>
                  <a:cubicBezTo>
                    <a:pt x="187523" y="1853429"/>
                    <a:pt x="145544" y="1895408"/>
                    <a:pt x="93761" y="1895408"/>
                  </a:cubicBezTo>
                  <a:lnTo>
                    <a:pt x="93761" y="1895408"/>
                  </a:lnTo>
                  <a:cubicBezTo>
                    <a:pt x="41978" y="1895408"/>
                    <a:pt x="0" y="1853429"/>
                    <a:pt x="0" y="1801646"/>
                  </a:cubicBezTo>
                  <a:lnTo>
                    <a:pt x="0" y="93761"/>
                  </a:lnTo>
                  <a:cubicBezTo>
                    <a:pt x="0" y="41978"/>
                    <a:pt x="41978" y="0"/>
                    <a:pt x="93761" y="0"/>
                  </a:cubicBezTo>
                  <a:close/>
                </a:path>
              </a:pathLst>
            </a:custGeom>
            <a:solidFill>
              <a:srgbClr val="91D7F1"/>
            </a:solidFill>
            <a:ln cap="rnd">
              <a:noFill/>
              <a:prstDash val="solid"/>
              <a:round/>
            </a:ln>
          </p:spPr>
        </p:sp>
        <p:sp>
          <p:nvSpPr>
            <p:cNvPr id="11" name="TextBox 11"/>
            <p:cNvSpPr txBox="1"/>
            <p:nvPr/>
          </p:nvSpPr>
          <p:spPr>
            <a:xfrm>
              <a:off x="0" y="-38100"/>
              <a:ext cx="187523" cy="193350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610000">
            <a:off x="2897347" y="-4916085"/>
            <a:ext cx="712000" cy="7196626"/>
            <a:chOff x="0" y="0"/>
            <a:chExt cx="187523" cy="1895408"/>
          </a:xfrm>
        </p:grpSpPr>
        <p:sp>
          <p:nvSpPr>
            <p:cNvPr id="13" name="Freeform 13"/>
            <p:cNvSpPr/>
            <p:nvPr/>
          </p:nvSpPr>
          <p:spPr>
            <a:xfrm>
              <a:off x="0" y="0"/>
              <a:ext cx="187523" cy="1895408"/>
            </a:xfrm>
            <a:custGeom>
              <a:avLst/>
              <a:gdLst/>
              <a:ahLst/>
              <a:cxnLst/>
              <a:rect l="l" t="t" r="r" b="b"/>
              <a:pathLst>
                <a:path w="187523" h="1895408">
                  <a:moveTo>
                    <a:pt x="93761" y="0"/>
                  </a:moveTo>
                  <a:lnTo>
                    <a:pt x="93761" y="0"/>
                  </a:lnTo>
                  <a:cubicBezTo>
                    <a:pt x="145544" y="0"/>
                    <a:pt x="187523" y="41978"/>
                    <a:pt x="187523" y="93761"/>
                  </a:cubicBezTo>
                  <a:lnTo>
                    <a:pt x="187523" y="1801646"/>
                  </a:lnTo>
                  <a:cubicBezTo>
                    <a:pt x="187523" y="1853429"/>
                    <a:pt x="145544" y="1895408"/>
                    <a:pt x="93761" y="1895408"/>
                  </a:cubicBezTo>
                  <a:lnTo>
                    <a:pt x="93761" y="1895408"/>
                  </a:lnTo>
                  <a:cubicBezTo>
                    <a:pt x="41978" y="1895408"/>
                    <a:pt x="0" y="1853429"/>
                    <a:pt x="0" y="1801646"/>
                  </a:cubicBezTo>
                  <a:lnTo>
                    <a:pt x="0" y="93761"/>
                  </a:lnTo>
                  <a:cubicBezTo>
                    <a:pt x="0" y="41978"/>
                    <a:pt x="41978" y="0"/>
                    <a:pt x="93761" y="0"/>
                  </a:cubicBezTo>
                  <a:close/>
                </a:path>
              </a:pathLst>
            </a:custGeom>
            <a:solidFill>
              <a:srgbClr val="91D7F1"/>
            </a:solidFill>
            <a:ln cap="rnd">
              <a:noFill/>
              <a:prstDash val="solid"/>
              <a:round/>
            </a:ln>
          </p:spPr>
        </p:sp>
        <p:sp>
          <p:nvSpPr>
            <p:cNvPr id="14" name="TextBox 14"/>
            <p:cNvSpPr txBox="1"/>
            <p:nvPr/>
          </p:nvSpPr>
          <p:spPr>
            <a:xfrm>
              <a:off x="0" y="-38100"/>
              <a:ext cx="187523" cy="1933508"/>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24851" y="9682949"/>
            <a:ext cx="20412230" cy="3086100"/>
            <a:chOff x="0" y="0"/>
            <a:chExt cx="5376061" cy="812800"/>
          </a:xfrm>
        </p:grpSpPr>
        <p:sp>
          <p:nvSpPr>
            <p:cNvPr id="16" name="Freeform 16"/>
            <p:cNvSpPr/>
            <p:nvPr/>
          </p:nvSpPr>
          <p:spPr>
            <a:xfrm>
              <a:off x="0" y="0"/>
              <a:ext cx="5376061" cy="812800"/>
            </a:xfrm>
            <a:custGeom>
              <a:avLst/>
              <a:gdLst/>
              <a:ahLst/>
              <a:cxnLst/>
              <a:rect l="l" t="t" r="r" b="b"/>
              <a:pathLst>
                <a:path w="5376061" h="812800">
                  <a:moveTo>
                    <a:pt x="0" y="0"/>
                  </a:moveTo>
                  <a:lnTo>
                    <a:pt x="5376061" y="0"/>
                  </a:lnTo>
                  <a:lnTo>
                    <a:pt x="5376061" y="812800"/>
                  </a:lnTo>
                  <a:lnTo>
                    <a:pt x="0" y="812800"/>
                  </a:lnTo>
                  <a:close/>
                </a:path>
              </a:pathLst>
            </a:custGeom>
            <a:solidFill>
              <a:srgbClr val="5A90BF"/>
            </a:solidFill>
          </p:spPr>
        </p:sp>
        <p:sp>
          <p:nvSpPr>
            <p:cNvPr id="17" name="TextBox 17"/>
            <p:cNvSpPr txBox="1"/>
            <p:nvPr/>
          </p:nvSpPr>
          <p:spPr>
            <a:xfrm>
              <a:off x="0" y="-38100"/>
              <a:ext cx="5376061" cy="8509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3024372" y="1622559"/>
            <a:ext cx="3937613" cy="6537203"/>
          </a:xfrm>
          <a:custGeom>
            <a:avLst/>
            <a:gdLst/>
            <a:ahLst/>
            <a:cxnLst/>
            <a:rect l="l" t="t" r="r" b="b"/>
            <a:pathLst>
              <a:path w="3937613" h="6537203">
                <a:moveTo>
                  <a:pt x="0" y="0"/>
                </a:moveTo>
                <a:lnTo>
                  <a:pt x="3937613" y="0"/>
                </a:lnTo>
                <a:lnTo>
                  <a:pt x="3937613" y="6537202"/>
                </a:lnTo>
                <a:lnTo>
                  <a:pt x="0" y="6537202"/>
                </a:lnTo>
                <a:lnTo>
                  <a:pt x="0" y="0"/>
                </a:lnTo>
                <a:close/>
              </a:path>
            </a:pathLst>
          </a:custGeom>
          <a:blipFill>
            <a:blip r:embed="rId3"/>
            <a:stretch>
              <a:fillRect/>
            </a:stretch>
          </a:blipFill>
        </p:spPr>
      </p:sp>
      <p:sp>
        <p:nvSpPr>
          <p:cNvPr id="19" name="Freeform 19"/>
          <p:cNvSpPr/>
          <p:nvPr/>
        </p:nvSpPr>
        <p:spPr>
          <a:xfrm>
            <a:off x="10402869" y="3571226"/>
            <a:ext cx="3707215" cy="7190599"/>
          </a:xfrm>
          <a:custGeom>
            <a:avLst/>
            <a:gdLst/>
            <a:ahLst/>
            <a:cxnLst/>
            <a:rect l="l" t="t" r="r" b="b"/>
            <a:pathLst>
              <a:path w="3707215" h="7190599">
                <a:moveTo>
                  <a:pt x="0" y="0"/>
                </a:moveTo>
                <a:lnTo>
                  <a:pt x="3707216" y="0"/>
                </a:lnTo>
                <a:lnTo>
                  <a:pt x="3707216" y="7190599"/>
                </a:lnTo>
                <a:lnTo>
                  <a:pt x="0" y="7190599"/>
                </a:lnTo>
                <a:lnTo>
                  <a:pt x="0" y="0"/>
                </a:lnTo>
                <a:close/>
              </a:path>
            </a:pathLst>
          </a:custGeom>
          <a:blipFill>
            <a:blip r:embed="rId4"/>
            <a:stretch>
              <a:fillRect/>
            </a:stretch>
          </a:blipFill>
        </p:spPr>
      </p:sp>
      <p:sp>
        <p:nvSpPr>
          <p:cNvPr id="20" name="TextBox 20"/>
          <p:cNvSpPr txBox="1"/>
          <p:nvPr/>
        </p:nvSpPr>
        <p:spPr>
          <a:xfrm>
            <a:off x="1028700" y="3097543"/>
            <a:ext cx="7623845" cy="3451860"/>
          </a:xfrm>
          <a:prstGeom prst="rect">
            <a:avLst/>
          </a:prstGeom>
        </p:spPr>
        <p:txBody>
          <a:bodyPr lIns="0" tIns="0" rIns="0" bIns="0" rtlCol="0" anchor="t">
            <a:spAutoFit/>
          </a:bodyPr>
          <a:lstStyle/>
          <a:p>
            <a:pPr algn="just">
              <a:lnSpc>
                <a:spcPts val="4620"/>
              </a:lnSpc>
            </a:pPr>
            <a:r>
              <a:rPr lang="en-US" sz="3000" b="1">
                <a:solidFill>
                  <a:srgbClr val="000000"/>
                </a:solidFill>
                <a:latin typeface="Playpen Sans Medium"/>
                <a:ea typeface="Playpen Sans Medium"/>
                <a:cs typeface="Playpen Sans Medium"/>
                <a:sym typeface="Playpen Sans Medium"/>
              </a:rPr>
              <a:t>Mahasiswa melakukan wawancara kepada informan terpilih. Setiap informan memiliki karakteristik dan latar belakang yang unik, memberikan ragam perspektif mengenai isu Unmet Need.</a:t>
            </a:r>
          </a:p>
        </p:txBody>
      </p:sp>
      <p:sp>
        <p:nvSpPr>
          <p:cNvPr id="21" name="TextBox 21"/>
          <p:cNvSpPr txBox="1"/>
          <p:nvPr/>
        </p:nvSpPr>
        <p:spPr>
          <a:xfrm>
            <a:off x="1395014" y="623042"/>
            <a:ext cx="8228049" cy="1251584"/>
          </a:xfrm>
          <a:prstGeom prst="rect">
            <a:avLst/>
          </a:prstGeom>
        </p:spPr>
        <p:txBody>
          <a:bodyPr lIns="0" tIns="0" rIns="0" bIns="0" rtlCol="0" anchor="t">
            <a:spAutoFit/>
          </a:bodyPr>
          <a:lstStyle/>
          <a:p>
            <a:pPr algn="ctr">
              <a:lnSpc>
                <a:spcPts val="5040"/>
              </a:lnSpc>
            </a:pPr>
            <a:r>
              <a:rPr lang="en-US" sz="3600">
                <a:solidFill>
                  <a:srgbClr val="000000"/>
                </a:solidFill>
                <a:latin typeface="Berkshire Swash"/>
                <a:ea typeface="Berkshire Swash"/>
                <a:cs typeface="Berkshire Swash"/>
                <a:sym typeface="Berkshire Swash"/>
              </a:rPr>
              <a:t>Pelaksanaan Wawancara Mendalam dengan Informan PUS Unmet Need</a:t>
            </a:r>
          </a:p>
        </p:txBody>
      </p:sp>
      <p:sp>
        <p:nvSpPr>
          <p:cNvPr id="22" name="TextBox 22"/>
          <p:cNvSpPr txBox="1"/>
          <p:nvPr/>
        </p:nvSpPr>
        <p:spPr>
          <a:xfrm>
            <a:off x="9623064" y="2021854"/>
            <a:ext cx="3237334" cy="905508"/>
          </a:xfrm>
          <a:prstGeom prst="rect">
            <a:avLst/>
          </a:prstGeom>
        </p:spPr>
        <p:txBody>
          <a:bodyPr lIns="0" tIns="0" rIns="0" bIns="0" rtlCol="0" anchor="t">
            <a:spAutoFit/>
          </a:bodyPr>
          <a:lstStyle/>
          <a:p>
            <a:pPr algn="ctr">
              <a:lnSpc>
                <a:spcPts val="3640"/>
              </a:lnSpc>
            </a:pPr>
            <a:r>
              <a:rPr lang="en-US" sz="2600" b="1">
                <a:solidFill>
                  <a:srgbClr val="000000"/>
                </a:solidFill>
                <a:latin typeface="Playpen Sans Bold"/>
                <a:ea typeface="Playpen Sans Bold"/>
                <a:cs typeface="Playpen Sans Bold"/>
                <a:sym typeface="Playpen Sans Bold"/>
              </a:rPr>
              <a:t>Tanggal 09 &amp; 10 Juni 2025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04" r="-2204"/>
            </a:stretch>
          </a:blipFill>
        </p:spPr>
      </p:sp>
      <p:grpSp>
        <p:nvGrpSpPr>
          <p:cNvPr id="3" name="Group 3"/>
          <p:cNvGrpSpPr/>
          <p:nvPr/>
        </p:nvGrpSpPr>
        <p:grpSpPr>
          <a:xfrm rot="3055896">
            <a:off x="13635552" y="7374913"/>
            <a:ext cx="1328403" cy="7657178"/>
            <a:chOff x="0" y="0"/>
            <a:chExt cx="491766" cy="2834636"/>
          </a:xfrm>
        </p:grpSpPr>
        <p:sp>
          <p:nvSpPr>
            <p:cNvPr id="4" name="Freeform 4"/>
            <p:cNvSpPr/>
            <p:nvPr/>
          </p:nvSpPr>
          <p:spPr>
            <a:xfrm>
              <a:off x="0" y="0"/>
              <a:ext cx="491766" cy="2834636"/>
            </a:xfrm>
            <a:custGeom>
              <a:avLst/>
              <a:gdLst/>
              <a:ahLst/>
              <a:cxnLst/>
              <a:rect l="l" t="t" r="r" b="b"/>
              <a:pathLst>
                <a:path w="491766" h="2834636">
                  <a:moveTo>
                    <a:pt x="245883" y="0"/>
                  </a:moveTo>
                  <a:lnTo>
                    <a:pt x="245883" y="0"/>
                  </a:lnTo>
                  <a:cubicBezTo>
                    <a:pt x="381680" y="0"/>
                    <a:pt x="491766" y="110086"/>
                    <a:pt x="491766" y="245883"/>
                  </a:cubicBezTo>
                  <a:lnTo>
                    <a:pt x="491766" y="2588753"/>
                  </a:lnTo>
                  <a:cubicBezTo>
                    <a:pt x="491766" y="2724550"/>
                    <a:pt x="381680" y="2834636"/>
                    <a:pt x="245883" y="2834636"/>
                  </a:cubicBezTo>
                  <a:lnTo>
                    <a:pt x="245883" y="2834636"/>
                  </a:lnTo>
                  <a:cubicBezTo>
                    <a:pt x="110086" y="2834636"/>
                    <a:pt x="0" y="2724550"/>
                    <a:pt x="0" y="2588753"/>
                  </a:cubicBezTo>
                  <a:lnTo>
                    <a:pt x="0" y="245883"/>
                  </a:lnTo>
                  <a:cubicBezTo>
                    <a:pt x="0" y="110086"/>
                    <a:pt x="110086" y="0"/>
                    <a:pt x="245883" y="0"/>
                  </a:cubicBezTo>
                  <a:close/>
                </a:path>
              </a:pathLst>
            </a:custGeom>
            <a:solidFill>
              <a:srgbClr val="91D7F1"/>
            </a:solidFill>
            <a:ln cap="rnd">
              <a:noFill/>
              <a:prstDash val="solid"/>
              <a:round/>
            </a:ln>
          </p:spPr>
        </p:sp>
        <p:sp>
          <p:nvSpPr>
            <p:cNvPr id="5" name="TextBox 5"/>
            <p:cNvSpPr txBox="1"/>
            <p:nvPr/>
          </p:nvSpPr>
          <p:spPr>
            <a:xfrm>
              <a:off x="0" y="-38100"/>
              <a:ext cx="491766" cy="287273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054000">
            <a:off x="3440458" y="7376322"/>
            <a:ext cx="1328403" cy="7657178"/>
            <a:chOff x="0" y="0"/>
            <a:chExt cx="491766" cy="2834636"/>
          </a:xfrm>
        </p:grpSpPr>
        <p:sp>
          <p:nvSpPr>
            <p:cNvPr id="7" name="Freeform 7"/>
            <p:cNvSpPr/>
            <p:nvPr/>
          </p:nvSpPr>
          <p:spPr>
            <a:xfrm>
              <a:off x="0" y="0"/>
              <a:ext cx="491766" cy="2834636"/>
            </a:xfrm>
            <a:custGeom>
              <a:avLst/>
              <a:gdLst/>
              <a:ahLst/>
              <a:cxnLst/>
              <a:rect l="l" t="t" r="r" b="b"/>
              <a:pathLst>
                <a:path w="491766" h="2834636">
                  <a:moveTo>
                    <a:pt x="245883" y="0"/>
                  </a:moveTo>
                  <a:lnTo>
                    <a:pt x="245883" y="0"/>
                  </a:lnTo>
                  <a:cubicBezTo>
                    <a:pt x="381680" y="0"/>
                    <a:pt x="491766" y="110086"/>
                    <a:pt x="491766" y="245883"/>
                  </a:cubicBezTo>
                  <a:lnTo>
                    <a:pt x="491766" y="2588753"/>
                  </a:lnTo>
                  <a:cubicBezTo>
                    <a:pt x="491766" y="2724550"/>
                    <a:pt x="381680" y="2834636"/>
                    <a:pt x="245883" y="2834636"/>
                  </a:cubicBezTo>
                  <a:lnTo>
                    <a:pt x="245883" y="2834636"/>
                  </a:lnTo>
                  <a:cubicBezTo>
                    <a:pt x="110086" y="2834636"/>
                    <a:pt x="0" y="2724550"/>
                    <a:pt x="0" y="2588753"/>
                  </a:cubicBezTo>
                  <a:lnTo>
                    <a:pt x="0" y="245883"/>
                  </a:lnTo>
                  <a:cubicBezTo>
                    <a:pt x="0" y="110086"/>
                    <a:pt x="110086" y="0"/>
                    <a:pt x="245883" y="0"/>
                  </a:cubicBezTo>
                  <a:close/>
                </a:path>
              </a:pathLst>
            </a:custGeom>
            <a:solidFill>
              <a:srgbClr val="91D7F1"/>
            </a:solidFill>
            <a:ln cap="rnd">
              <a:noFill/>
              <a:prstDash val="solid"/>
              <a:round/>
            </a:ln>
          </p:spPr>
        </p:sp>
        <p:sp>
          <p:nvSpPr>
            <p:cNvPr id="8" name="TextBox 8"/>
            <p:cNvSpPr txBox="1"/>
            <p:nvPr/>
          </p:nvSpPr>
          <p:spPr>
            <a:xfrm>
              <a:off x="0" y="-38100"/>
              <a:ext cx="491766" cy="287273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882442">
            <a:off x="16097008" y="5837870"/>
            <a:ext cx="5131911" cy="10448862"/>
            <a:chOff x="0" y="0"/>
            <a:chExt cx="1899799" cy="3868099"/>
          </a:xfrm>
        </p:grpSpPr>
        <p:sp>
          <p:nvSpPr>
            <p:cNvPr id="10" name="Freeform 10"/>
            <p:cNvSpPr/>
            <p:nvPr/>
          </p:nvSpPr>
          <p:spPr>
            <a:xfrm>
              <a:off x="0" y="0"/>
              <a:ext cx="1899799" cy="3868099"/>
            </a:xfrm>
            <a:custGeom>
              <a:avLst/>
              <a:gdLst/>
              <a:ahLst/>
              <a:cxnLst/>
              <a:rect l="l" t="t" r="r" b="b"/>
              <a:pathLst>
                <a:path w="1899799" h="3868099">
                  <a:moveTo>
                    <a:pt x="0" y="0"/>
                  </a:moveTo>
                  <a:lnTo>
                    <a:pt x="1899799" y="0"/>
                  </a:lnTo>
                  <a:lnTo>
                    <a:pt x="1899799" y="3868099"/>
                  </a:lnTo>
                  <a:lnTo>
                    <a:pt x="0" y="3868099"/>
                  </a:lnTo>
                  <a:close/>
                </a:path>
              </a:pathLst>
            </a:custGeom>
            <a:solidFill>
              <a:srgbClr val="5A90BF"/>
            </a:solidFill>
          </p:spPr>
        </p:sp>
        <p:sp>
          <p:nvSpPr>
            <p:cNvPr id="11" name="TextBox 11"/>
            <p:cNvSpPr txBox="1"/>
            <p:nvPr/>
          </p:nvSpPr>
          <p:spPr>
            <a:xfrm>
              <a:off x="0" y="-38100"/>
              <a:ext cx="1899799" cy="390619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880000">
            <a:off x="-2565955" y="5979071"/>
            <a:ext cx="5131911" cy="10448862"/>
            <a:chOff x="0" y="0"/>
            <a:chExt cx="1899799" cy="3868099"/>
          </a:xfrm>
        </p:grpSpPr>
        <p:sp>
          <p:nvSpPr>
            <p:cNvPr id="13" name="Freeform 13"/>
            <p:cNvSpPr/>
            <p:nvPr/>
          </p:nvSpPr>
          <p:spPr>
            <a:xfrm>
              <a:off x="0" y="0"/>
              <a:ext cx="1899799" cy="3868099"/>
            </a:xfrm>
            <a:custGeom>
              <a:avLst/>
              <a:gdLst/>
              <a:ahLst/>
              <a:cxnLst/>
              <a:rect l="l" t="t" r="r" b="b"/>
              <a:pathLst>
                <a:path w="1899799" h="3868099">
                  <a:moveTo>
                    <a:pt x="0" y="0"/>
                  </a:moveTo>
                  <a:lnTo>
                    <a:pt x="1899799" y="0"/>
                  </a:lnTo>
                  <a:lnTo>
                    <a:pt x="1899799" y="3868099"/>
                  </a:lnTo>
                  <a:lnTo>
                    <a:pt x="0" y="3868099"/>
                  </a:lnTo>
                  <a:close/>
                </a:path>
              </a:pathLst>
            </a:custGeom>
            <a:solidFill>
              <a:srgbClr val="5A90BF"/>
            </a:solidFill>
          </p:spPr>
        </p:sp>
        <p:sp>
          <p:nvSpPr>
            <p:cNvPr id="14" name="TextBox 14"/>
            <p:cNvSpPr txBox="1"/>
            <p:nvPr/>
          </p:nvSpPr>
          <p:spPr>
            <a:xfrm>
              <a:off x="0" y="-38100"/>
              <a:ext cx="1899799" cy="390619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2700000">
            <a:off x="18803612" y="3813628"/>
            <a:ext cx="506553" cy="5120049"/>
            <a:chOff x="0" y="0"/>
            <a:chExt cx="187523" cy="1895408"/>
          </a:xfrm>
        </p:grpSpPr>
        <p:sp>
          <p:nvSpPr>
            <p:cNvPr id="16" name="Freeform 16"/>
            <p:cNvSpPr/>
            <p:nvPr/>
          </p:nvSpPr>
          <p:spPr>
            <a:xfrm>
              <a:off x="0" y="0"/>
              <a:ext cx="187523" cy="1895408"/>
            </a:xfrm>
            <a:custGeom>
              <a:avLst/>
              <a:gdLst/>
              <a:ahLst/>
              <a:cxnLst/>
              <a:rect l="l" t="t" r="r" b="b"/>
              <a:pathLst>
                <a:path w="187523" h="1895408">
                  <a:moveTo>
                    <a:pt x="93761" y="0"/>
                  </a:moveTo>
                  <a:lnTo>
                    <a:pt x="93761" y="0"/>
                  </a:lnTo>
                  <a:cubicBezTo>
                    <a:pt x="145544" y="0"/>
                    <a:pt x="187523" y="41978"/>
                    <a:pt x="187523" y="93761"/>
                  </a:cubicBezTo>
                  <a:lnTo>
                    <a:pt x="187523" y="1801646"/>
                  </a:lnTo>
                  <a:cubicBezTo>
                    <a:pt x="187523" y="1853429"/>
                    <a:pt x="145544" y="1895408"/>
                    <a:pt x="93761" y="1895408"/>
                  </a:cubicBezTo>
                  <a:lnTo>
                    <a:pt x="93761" y="1895408"/>
                  </a:lnTo>
                  <a:cubicBezTo>
                    <a:pt x="41978" y="1895408"/>
                    <a:pt x="0" y="1853429"/>
                    <a:pt x="0" y="1801646"/>
                  </a:cubicBezTo>
                  <a:lnTo>
                    <a:pt x="0" y="93761"/>
                  </a:lnTo>
                  <a:cubicBezTo>
                    <a:pt x="0" y="41978"/>
                    <a:pt x="41978" y="0"/>
                    <a:pt x="93761" y="0"/>
                  </a:cubicBezTo>
                  <a:close/>
                </a:path>
              </a:pathLst>
            </a:custGeom>
            <a:solidFill>
              <a:srgbClr val="91D7F1"/>
            </a:solidFill>
            <a:ln cap="rnd">
              <a:noFill/>
              <a:prstDash val="solid"/>
              <a:round/>
            </a:ln>
          </p:spPr>
        </p:sp>
        <p:sp>
          <p:nvSpPr>
            <p:cNvPr id="17" name="TextBox 17"/>
            <p:cNvSpPr txBox="1"/>
            <p:nvPr/>
          </p:nvSpPr>
          <p:spPr>
            <a:xfrm>
              <a:off x="0" y="-38100"/>
              <a:ext cx="187523" cy="1933508"/>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2699999">
            <a:off x="-1017447" y="3725532"/>
            <a:ext cx="506553" cy="5120049"/>
            <a:chOff x="0" y="0"/>
            <a:chExt cx="187523" cy="1895408"/>
          </a:xfrm>
        </p:grpSpPr>
        <p:sp>
          <p:nvSpPr>
            <p:cNvPr id="19" name="Freeform 19"/>
            <p:cNvSpPr/>
            <p:nvPr/>
          </p:nvSpPr>
          <p:spPr>
            <a:xfrm>
              <a:off x="0" y="0"/>
              <a:ext cx="187523" cy="1895408"/>
            </a:xfrm>
            <a:custGeom>
              <a:avLst/>
              <a:gdLst/>
              <a:ahLst/>
              <a:cxnLst/>
              <a:rect l="l" t="t" r="r" b="b"/>
              <a:pathLst>
                <a:path w="187523" h="1895408">
                  <a:moveTo>
                    <a:pt x="93761" y="0"/>
                  </a:moveTo>
                  <a:lnTo>
                    <a:pt x="93761" y="0"/>
                  </a:lnTo>
                  <a:cubicBezTo>
                    <a:pt x="145544" y="0"/>
                    <a:pt x="187523" y="41978"/>
                    <a:pt x="187523" y="93761"/>
                  </a:cubicBezTo>
                  <a:lnTo>
                    <a:pt x="187523" y="1801646"/>
                  </a:lnTo>
                  <a:cubicBezTo>
                    <a:pt x="187523" y="1853429"/>
                    <a:pt x="145544" y="1895408"/>
                    <a:pt x="93761" y="1895408"/>
                  </a:cubicBezTo>
                  <a:lnTo>
                    <a:pt x="93761" y="1895408"/>
                  </a:lnTo>
                  <a:cubicBezTo>
                    <a:pt x="41978" y="1895408"/>
                    <a:pt x="0" y="1853429"/>
                    <a:pt x="0" y="1801646"/>
                  </a:cubicBezTo>
                  <a:lnTo>
                    <a:pt x="0" y="93761"/>
                  </a:lnTo>
                  <a:cubicBezTo>
                    <a:pt x="0" y="41978"/>
                    <a:pt x="41978" y="0"/>
                    <a:pt x="93761" y="0"/>
                  </a:cubicBezTo>
                  <a:close/>
                </a:path>
              </a:pathLst>
            </a:custGeom>
            <a:solidFill>
              <a:srgbClr val="91D7F1"/>
            </a:solidFill>
            <a:ln cap="rnd">
              <a:noFill/>
              <a:prstDash val="solid"/>
              <a:round/>
            </a:ln>
          </p:spPr>
        </p:sp>
        <p:sp>
          <p:nvSpPr>
            <p:cNvPr id="20" name="TextBox 20"/>
            <p:cNvSpPr txBox="1"/>
            <p:nvPr/>
          </p:nvSpPr>
          <p:spPr>
            <a:xfrm>
              <a:off x="0" y="-38100"/>
              <a:ext cx="187523" cy="1933508"/>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5400000">
            <a:off x="-445195" y="1277952"/>
            <a:ext cx="2251784" cy="696006"/>
          </a:xfrm>
          <a:custGeom>
            <a:avLst/>
            <a:gdLst/>
            <a:ahLst/>
            <a:cxnLst/>
            <a:rect l="l" t="t" r="r" b="b"/>
            <a:pathLst>
              <a:path w="2251784" h="696006">
                <a:moveTo>
                  <a:pt x="0" y="0"/>
                </a:moveTo>
                <a:lnTo>
                  <a:pt x="2251784" y="0"/>
                </a:lnTo>
                <a:lnTo>
                  <a:pt x="2251784" y="696006"/>
                </a:lnTo>
                <a:lnTo>
                  <a:pt x="0" y="6960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Freeform 22"/>
          <p:cNvSpPr/>
          <p:nvPr/>
        </p:nvSpPr>
        <p:spPr>
          <a:xfrm rot="-5400000">
            <a:off x="16133408" y="1209334"/>
            <a:ext cx="2251784" cy="696006"/>
          </a:xfrm>
          <a:custGeom>
            <a:avLst/>
            <a:gdLst/>
            <a:ahLst/>
            <a:cxnLst/>
            <a:rect l="l" t="t" r="r" b="b"/>
            <a:pathLst>
              <a:path w="2251784" h="696006">
                <a:moveTo>
                  <a:pt x="0" y="0"/>
                </a:moveTo>
                <a:lnTo>
                  <a:pt x="2251784" y="0"/>
                </a:lnTo>
                <a:lnTo>
                  <a:pt x="2251784" y="696007"/>
                </a:lnTo>
                <a:lnTo>
                  <a:pt x="0" y="69600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Freeform 23"/>
          <p:cNvSpPr/>
          <p:nvPr/>
        </p:nvSpPr>
        <p:spPr>
          <a:xfrm>
            <a:off x="332694" y="1774552"/>
            <a:ext cx="3589007" cy="3886586"/>
          </a:xfrm>
          <a:custGeom>
            <a:avLst/>
            <a:gdLst/>
            <a:ahLst/>
            <a:cxnLst/>
            <a:rect l="l" t="t" r="r" b="b"/>
            <a:pathLst>
              <a:path w="3589007" h="3886586">
                <a:moveTo>
                  <a:pt x="0" y="0"/>
                </a:moveTo>
                <a:lnTo>
                  <a:pt x="3589007" y="0"/>
                </a:lnTo>
                <a:lnTo>
                  <a:pt x="3589007" y="3886586"/>
                </a:lnTo>
                <a:lnTo>
                  <a:pt x="0" y="3886586"/>
                </a:lnTo>
                <a:lnTo>
                  <a:pt x="0" y="0"/>
                </a:lnTo>
                <a:close/>
              </a:path>
            </a:pathLst>
          </a:custGeom>
          <a:blipFill>
            <a:blip r:embed="rId5"/>
            <a:stretch>
              <a:fillRect t="-11562" b="-11562"/>
            </a:stretch>
          </a:blipFill>
        </p:spPr>
      </p:sp>
      <p:sp>
        <p:nvSpPr>
          <p:cNvPr id="24" name="Freeform 24"/>
          <p:cNvSpPr/>
          <p:nvPr/>
        </p:nvSpPr>
        <p:spPr>
          <a:xfrm>
            <a:off x="7999945" y="1625955"/>
            <a:ext cx="2985095" cy="3980126"/>
          </a:xfrm>
          <a:custGeom>
            <a:avLst/>
            <a:gdLst/>
            <a:ahLst/>
            <a:cxnLst/>
            <a:rect l="l" t="t" r="r" b="b"/>
            <a:pathLst>
              <a:path w="2985095" h="3980126">
                <a:moveTo>
                  <a:pt x="0" y="0"/>
                </a:moveTo>
                <a:lnTo>
                  <a:pt x="2985094" y="0"/>
                </a:lnTo>
                <a:lnTo>
                  <a:pt x="2985094" y="3980126"/>
                </a:lnTo>
                <a:lnTo>
                  <a:pt x="0" y="3980126"/>
                </a:lnTo>
                <a:lnTo>
                  <a:pt x="0" y="0"/>
                </a:lnTo>
                <a:close/>
              </a:path>
            </a:pathLst>
          </a:custGeom>
          <a:blipFill>
            <a:blip r:embed="rId6"/>
            <a:stretch>
              <a:fillRect/>
            </a:stretch>
          </a:blipFill>
        </p:spPr>
      </p:sp>
      <p:sp>
        <p:nvSpPr>
          <p:cNvPr id="25" name="Freeform 25"/>
          <p:cNvSpPr/>
          <p:nvPr/>
        </p:nvSpPr>
        <p:spPr>
          <a:xfrm>
            <a:off x="2064766" y="7442314"/>
            <a:ext cx="3534703" cy="1313441"/>
          </a:xfrm>
          <a:custGeom>
            <a:avLst/>
            <a:gdLst/>
            <a:ahLst/>
            <a:cxnLst/>
            <a:rect l="l" t="t" r="r" b="b"/>
            <a:pathLst>
              <a:path w="3534703" h="1313441">
                <a:moveTo>
                  <a:pt x="0" y="0"/>
                </a:moveTo>
                <a:lnTo>
                  <a:pt x="3534702" y="0"/>
                </a:lnTo>
                <a:lnTo>
                  <a:pt x="3534702" y="1313441"/>
                </a:lnTo>
                <a:lnTo>
                  <a:pt x="0" y="1313441"/>
                </a:lnTo>
                <a:lnTo>
                  <a:pt x="0" y="0"/>
                </a:lnTo>
                <a:close/>
              </a:path>
            </a:pathLst>
          </a:custGeom>
          <a:blipFill>
            <a:blip r:embed="rId7"/>
            <a:stretch>
              <a:fillRect/>
            </a:stretch>
          </a:blipFill>
        </p:spPr>
      </p:sp>
      <p:sp>
        <p:nvSpPr>
          <p:cNvPr id="26" name="Freeform 26"/>
          <p:cNvSpPr/>
          <p:nvPr/>
        </p:nvSpPr>
        <p:spPr>
          <a:xfrm>
            <a:off x="7766890" y="7347064"/>
            <a:ext cx="10165690" cy="1589696"/>
          </a:xfrm>
          <a:custGeom>
            <a:avLst/>
            <a:gdLst/>
            <a:ahLst/>
            <a:cxnLst/>
            <a:rect l="l" t="t" r="r" b="b"/>
            <a:pathLst>
              <a:path w="10165690" h="1589696">
                <a:moveTo>
                  <a:pt x="0" y="0"/>
                </a:moveTo>
                <a:lnTo>
                  <a:pt x="10165690" y="0"/>
                </a:lnTo>
                <a:lnTo>
                  <a:pt x="10165690" y="1589696"/>
                </a:lnTo>
                <a:lnTo>
                  <a:pt x="0" y="1589696"/>
                </a:lnTo>
                <a:lnTo>
                  <a:pt x="0" y="0"/>
                </a:lnTo>
                <a:close/>
              </a:path>
            </a:pathLst>
          </a:custGeom>
          <a:blipFill>
            <a:blip r:embed="rId8"/>
            <a:stretch>
              <a:fillRect/>
            </a:stretch>
          </a:blipFill>
        </p:spPr>
      </p:sp>
      <p:sp>
        <p:nvSpPr>
          <p:cNvPr id="27" name="TextBox 27"/>
          <p:cNvSpPr txBox="1"/>
          <p:nvPr/>
        </p:nvSpPr>
        <p:spPr>
          <a:xfrm>
            <a:off x="3357511" y="92430"/>
            <a:ext cx="12142032" cy="1247775"/>
          </a:xfrm>
          <a:prstGeom prst="rect">
            <a:avLst/>
          </a:prstGeom>
        </p:spPr>
        <p:txBody>
          <a:bodyPr lIns="0" tIns="0" rIns="0" bIns="0" rtlCol="0" anchor="t">
            <a:spAutoFit/>
          </a:bodyPr>
          <a:lstStyle/>
          <a:p>
            <a:pPr algn="ctr">
              <a:lnSpc>
                <a:spcPts val="8399"/>
              </a:lnSpc>
            </a:pPr>
            <a:r>
              <a:rPr lang="en-US" sz="6999" b="1">
                <a:solidFill>
                  <a:srgbClr val="000000"/>
                </a:solidFill>
                <a:latin typeface="Cooper Hewitt Bold"/>
                <a:ea typeface="Cooper Hewitt Bold"/>
                <a:cs typeface="Cooper Hewitt Bold"/>
                <a:sym typeface="Cooper Hewitt Bold"/>
              </a:rPr>
              <a:t>PROSES WAWANCARA</a:t>
            </a:r>
          </a:p>
        </p:txBody>
      </p:sp>
      <p:sp>
        <p:nvSpPr>
          <p:cNvPr id="28" name="TextBox 28"/>
          <p:cNvSpPr txBox="1"/>
          <p:nvPr/>
        </p:nvSpPr>
        <p:spPr>
          <a:xfrm>
            <a:off x="0" y="5794488"/>
            <a:ext cx="3882175" cy="1552576"/>
          </a:xfrm>
          <a:prstGeom prst="rect">
            <a:avLst/>
          </a:prstGeom>
        </p:spPr>
        <p:txBody>
          <a:bodyPr lIns="0" tIns="0" rIns="0" bIns="0" rtlCol="0" anchor="t">
            <a:spAutoFit/>
          </a:bodyPr>
          <a:lstStyle/>
          <a:p>
            <a:pPr algn="ctr">
              <a:lnSpc>
                <a:spcPts val="6299"/>
              </a:lnSpc>
            </a:pPr>
            <a:r>
              <a:rPr lang="en-US" sz="4499">
                <a:solidFill>
                  <a:srgbClr val="000000"/>
                </a:solidFill>
                <a:latin typeface="Slopes"/>
                <a:ea typeface="Slopes"/>
                <a:cs typeface="Slopes"/>
                <a:sym typeface="Slopes"/>
              </a:rPr>
              <a:t>Informan 1, Ny.J </a:t>
            </a:r>
          </a:p>
          <a:p>
            <a:pPr algn="ctr">
              <a:lnSpc>
                <a:spcPts val="6299"/>
              </a:lnSpc>
            </a:pPr>
            <a:r>
              <a:rPr lang="en-US" sz="4499">
                <a:solidFill>
                  <a:srgbClr val="000000"/>
                </a:solidFill>
                <a:latin typeface="Slopes"/>
                <a:ea typeface="Slopes"/>
                <a:cs typeface="Slopes"/>
                <a:sym typeface="Slopes"/>
              </a:rPr>
              <a:t>Usia 31 Thn, P2A1</a:t>
            </a:r>
          </a:p>
        </p:txBody>
      </p:sp>
      <p:sp>
        <p:nvSpPr>
          <p:cNvPr id="29" name="TextBox 29"/>
          <p:cNvSpPr txBox="1"/>
          <p:nvPr/>
        </p:nvSpPr>
        <p:spPr>
          <a:xfrm>
            <a:off x="3882175" y="5794488"/>
            <a:ext cx="3882175" cy="1552576"/>
          </a:xfrm>
          <a:prstGeom prst="rect">
            <a:avLst/>
          </a:prstGeom>
        </p:spPr>
        <p:txBody>
          <a:bodyPr lIns="0" tIns="0" rIns="0" bIns="0" rtlCol="0" anchor="t">
            <a:spAutoFit/>
          </a:bodyPr>
          <a:lstStyle/>
          <a:p>
            <a:pPr algn="ctr">
              <a:lnSpc>
                <a:spcPts val="6299"/>
              </a:lnSpc>
            </a:pPr>
            <a:r>
              <a:rPr lang="en-US" sz="4499">
                <a:solidFill>
                  <a:srgbClr val="000000"/>
                </a:solidFill>
                <a:latin typeface="Slopes"/>
                <a:ea typeface="Slopes"/>
                <a:cs typeface="Slopes"/>
                <a:sym typeface="Slopes"/>
              </a:rPr>
              <a:t>Informan 2, Ny.E</a:t>
            </a:r>
          </a:p>
          <a:p>
            <a:pPr algn="ctr">
              <a:lnSpc>
                <a:spcPts val="6299"/>
              </a:lnSpc>
            </a:pPr>
            <a:r>
              <a:rPr lang="en-US" sz="4499">
                <a:solidFill>
                  <a:srgbClr val="000000"/>
                </a:solidFill>
                <a:latin typeface="Slopes"/>
                <a:ea typeface="Slopes"/>
                <a:cs typeface="Slopes"/>
                <a:sym typeface="Slopes"/>
              </a:rPr>
              <a:t>Usia 47 Thn, P3A0</a:t>
            </a:r>
          </a:p>
        </p:txBody>
      </p:sp>
      <p:sp>
        <p:nvSpPr>
          <p:cNvPr id="30" name="TextBox 30"/>
          <p:cNvSpPr txBox="1"/>
          <p:nvPr/>
        </p:nvSpPr>
        <p:spPr>
          <a:xfrm>
            <a:off x="7389831" y="5794488"/>
            <a:ext cx="3882175" cy="1552576"/>
          </a:xfrm>
          <a:prstGeom prst="rect">
            <a:avLst/>
          </a:prstGeom>
        </p:spPr>
        <p:txBody>
          <a:bodyPr lIns="0" tIns="0" rIns="0" bIns="0" rtlCol="0" anchor="t">
            <a:spAutoFit/>
          </a:bodyPr>
          <a:lstStyle/>
          <a:p>
            <a:pPr algn="ctr">
              <a:lnSpc>
                <a:spcPts val="6299"/>
              </a:lnSpc>
            </a:pPr>
            <a:r>
              <a:rPr lang="en-US" sz="4499">
                <a:solidFill>
                  <a:srgbClr val="000000"/>
                </a:solidFill>
                <a:latin typeface="Slopes"/>
                <a:ea typeface="Slopes"/>
                <a:cs typeface="Slopes"/>
                <a:sym typeface="Slopes"/>
              </a:rPr>
              <a:t>Informan 3, Ny.R</a:t>
            </a:r>
          </a:p>
          <a:p>
            <a:pPr algn="ctr">
              <a:lnSpc>
                <a:spcPts val="6299"/>
              </a:lnSpc>
            </a:pPr>
            <a:r>
              <a:rPr lang="en-US" sz="4499">
                <a:solidFill>
                  <a:srgbClr val="000000"/>
                </a:solidFill>
                <a:latin typeface="Slopes"/>
                <a:ea typeface="Slopes"/>
                <a:cs typeface="Slopes"/>
                <a:sym typeface="Slopes"/>
              </a:rPr>
              <a:t>Usia 37 Thn, P3A0</a:t>
            </a:r>
          </a:p>
        </p:txBody>
      </p:sp>
      <p:sp>
        <p:nvSpPr>
          <p:cNvPr id="31" name="TextBox 31"/>
          <p:cNvSpPr txBox="1"/>
          <p:nvPr/>
        </p:nvSpPr>
        <p:spPr>
          <a:xfrm>
            <a:off x="10908648" y="5794488"/>
            <a:ext cx="3882175" cy="1552576"/>
          </a:xfrm>
          <a:prstGeom prst="rect">
            <a:avLst/>
          </a:prstGeom>
        </p:spPr>
        <p:txBody>
          <a:bodyPr lIns="0" tIns="0" rIns="0" bIns="0" rtlCol="0" anchor="t">
            <a:spAutoFit/>
          </a:bodyPr>
          <a:lstStyle/>
          <a:p>
            <a:pPr algn="ctr">
              <a:lnSpc>
                <a:spcPts val="6299"/>
              </a:lnSpc>
            </a:pPr>
            <a:r>
              <a:rPr lang="en-US" sz="4499">
                <a:solidFill>
                  <a:srgbClr val="000000"/>
                </a:solidFill>
                <a:latin typeface="Slopes"/>
                <a:ea typeface="Slopes"/>
                <a:cs typeface="Slopes"/>
                <a:sym typeface="Slopes"/>
              </a:rPr>
              <a:t>Informan 4, Ny.Nd</a:t>
            </a:r>
          </a:p>
          <a:p>
            <a:pPr algn="ctr">
              <a:lnSpc>
                <a:spcPts val="6299"/>
              </a:lnSpc>
            </a:pPr>
            <a:r>
              <a:rPr lang="en-US" sz="4499">
                <a:solidFill>
                  <a:srgbClr val="000000"/>
                </a:solidFill>
                <a:latin typeface="Slopes"/>
                <a:ea typeface="Slopes"/>
                <a:cs typeface="Slopes"/>
                <a:sym typeface="Slopes"/>
              </a:rPr>
              <a:t>Usia 28 Thn, P1A0</a:t>
            </a:r>
          </a:p>
        </p:txBody>
      </p:sp>
      <p:sp>
        <p:nvSpPr>
          <p:cNvPr id="32" name="TextBox 32"/>
          <p:cNvSpPr txBox="1"/>
          <p:nvPr/>
        </p:nvSpPr>
        <p:spPr>
          <a:xfrm>
            <a:off x="14561714" y="5794488"/>
            <a:ext cx="3882175" cy="1552576"/>
          </a:xfrm>
          <a:prstGeom prst="rect">
            <a:avLst/>
          </a:prstGeom>
        </p:spPr>
        <p:txBody>
          <a:bodyPr lIns="0" tIns="0" rIns="0" bIns="0" rtlCol="0" anchor="t">
            <a:spAutoFit/>
          </a:bodyPr>
          <a:lstStyle/>
          <a:p>
            <a:pPr algn="ctr">
              <a:lnSpc>
                <a:spcPts val="6299"/>
              </a:lnSpc>
            </a:pPr>
            <a:r>
              <a:rPr lang="en-US" sz="4499">
                <a:solidFill>
                  <a:srgbClr val="000000"/>
                </a:solidFill>
                <a:latin typeface="Slopes"/>
                <a:ea typeface="Slopes"/>
                <a:cs typeface="Slopes"/>
                <a:sym typeface="Slopes"/>
              </a:rPr>
              <a:t>Informan 5, Ny.Nn</a:t>
            </a:r>
          </a:p>
          <a:p>
            <a:pPr algn="ctr">
              <a:lnSpc>
                <a:spcPts val="6299"/>
              </a:lnSpc>
            </a:pPr>
            <a:r>
              <a:rPr lang="en-US" sz="4499">
                <a:solidFill>
                  <a:srgbClr val="000000"/>
                </a:solidFill>
                <a:latin typeface="Slopes"/>
                <a:ea typeface="Slopes"/>
                <a:cs typeface="Slopes"/>
                <a:sym typeface="Slopes"/>
              </a:rPr>
              <a:t>Usia 20 Thn, P1A0</a:t>
            </a:r>
          </a:p>
        </p:txBody>
      </p:sp>
      <p:sp>
        <p:nvSpPr>
          <p:cNvPr id="33" name="TextBox 33"/>
          <p:cNvSpPr txBox="1"/>
          <p:nvPr/>
        </p:nvSpPr>
        <p:spPr>
          <a:xfrm>
            <a:off x="2849350" y="8730068"/>
            <a:ext cx="2065649" cy="405764"/>
          </a:xfrm>
          <a:prstGeom prst="rect">
            <a:avLst/>
          </a:prstGeom>
        </p:spPr>
        <p:txBody>
          <a:bodyPr lIns="0" tIns="0" rIns="0" bIns="0" rtlCol="0" anchor="t">
            <a:spAutoFit/>
          </a:bodyPr>
          <a:lstStyle/>
          <a:p>
            <a:pPr algn="ctr">
              <a:lnSpc>
                <a:spcPts val="3360"/>
              </a:lnSpc>
            </a:pPr>
            <a:r>
              <a:rPr lang="en-US" sz="2400" b="1">
                <a:solidFill>
                  <a:srgbClr val="000000"/>
                </a:solidFill>
                <a:latin typeface="Oswald Bold"/>
                <a:ea typeface="Oswald Bold"/>
                <a:cs typeface="Oswald Bold"/>
                <a:sym typeface="Oswald Bold"/>
              </a:rPr>
              <a:t>Tgl 09 Juni 2025</a:t>
            </a:r>
          </a:p>
        </p:txBody>
      </p:sp>
      <p:sp>
        <p:nvSpPr>
          <p:cNvPr id="34" name="TextBox 34"/>
          <p:cNvSpPr txBox="1"/>
          <p:nvPr/>
        </p:nvSpPr>
        <p:spPr>
          <a:xfrm>
            <a:off x="12010195" y="8879610"/>
            <a:ext cx="2104345" cy="431800"/>
          </a:xfrm>
          <a:prstGeom prst="rect">
            <a:avLst/>
          </a:prstGeom>
        </p:spPr>
        <p:txBody>
          <a:bodyPr lIns="0" tIns="0" rIns="0" bIns="0" rtlCol="0" anchor="t">
            <a:spAutoFit/>
          </a:bodyPr>
          <a:lstStyle/>
          <a:p>
            <a:pPr algn="ctr">
              <a:lnSpc>
                <a:spcPts val="3500"/>
              </a:lnSpc>
            </a:pPr>
            <a:r>
              <a:rPr lang="en-US" sz="2500" b="1">
                <a:solidFill>
                  <a:srgbClr val="000000"/>
                </a:solidFill>
                <a:latin typeface="Oswald Bold"/>
                <a:ea typeface="Oswald Bold"/>
                <a:cs typeface="Oswald Bold"/>
                <a:sym typeface="Oswald Bold"/>
              </a:rPr>
              <a:t>Tgl 10 Juni 2025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370" b="-13370"/>
            </a:stretch>
          </a:blipFill>
        </p:spPr>
      </p:sp>
      <p:grpSp>
        <p:nvGrpSpPr>
          <p:cNvPr id="3" name="Group 3"/>
          <p:cNvGrpSpPr/>
          <p:nvPr/>
        </p:nvGrpSpPr>
        <p:grpSpPr>
          <a:xfrm>
            <a:off x="10048840" y="2364078"/>
            <a:ext cx="7413587" cy="2240161"/>
            <a:chOff x="0" y="0"/>
            <a:chExt cx="1952550" cy="590001"/>
          </a:xfrm>
        </p:grpSpPr>
        <p:sp>
          <p:nvSpPr>
            <p:cNvPr id="4" name="Freeform 4"/>
            <p:cNvSpPr/>
            <p:nvPr/>
          </p:nvSpPr>
          <p:spPr>
            <a:xfrm>
              <a:off x="0" y="0"/>
              <a:ext cx="1952550" cy="590001"/>
            </a:xfrm>
            <a:custGeom>
              <a:avLst/>
              <a:gdLst/>
              <a:ahLst/>
              <a:cxnLst/>
              <a:rect l="l" t="t" r="r" b="b"/>
              <a:pathLst>
                <a:path w="1952550" h="590001">
                  <a:moveTo>
                    <a:pt x="53259" y="0"/>
                  </a:moveTo>
                  <a:lnTo>
                    <a:pt x="1899291" y="0"/>
                  </a:lnTo>
                  <a:cubicBezTo>
                    <a:pt x="1913416" y="0"/>
                    <a:pt x="1926963" y="5611"/>
                    <a:pt x="1936951" y="15599"/>
                  </a:cubicBezTo>
                  <a:cubicBezTo>
                    <a:pt x="1946939" y="25587"/>
                    <a:pt x="1952550" y="39134"/>
                    <a:pt x="1952550" y="53259"/>
                  </a:cubicBezTo>
                  <a:lnTo>
                    <a:pt x="1952550" y="536743"/>
                  </a:lnTo>
                  <a:cubicBezTo>
                    <a:pt x="1952550" y="566157"/>
                    <a:pt x="1928705" y="590001"/>
                    <a:pt x="1899291" y="590001"/>
                  </a:cubicBezTo>
                  <a:lnTo>
                    <a:pt x="53259" y="590001"/>
                  </a:lnTo>
                  <a:cubicBezTo>
                    <a:pt x="39134" y="590001"/>
                    <a:pt x="25587" y="584390"/>
                    <a:pt x="15599" y="574402"/>
                  </a:cubicBezTo>
                  <a:cubicBezTo>
                    <a:pt x="5611" y="564414"/>
                    <a:pt x="0" y="550868"/>
                    <a:pt x="0" y="536743"/>
                  </a:cubicBezTo>
                  <a:lnTo>
                    <a:pt x="0" y="53259"/>
                  </a:lnTo>
                  <a:cubicBezTo>
                    <a:pt x="0" y="39134"/>
                    <a:pt x="5611" y="25587"/>
                    <a:pt x="15599" y="15599"/>
                  </a:cubicBezTo>
                  <a:cubicBezTo>
                    <a:pt x="25587" y="5611"/>
                    <a:pt x="39134" y="0"/>
                    <a:pt x="53259" y="0"/>
                  </a:cubicBezTo>
                  <a:close/>
                </a:path>
              </a:pathLst>
            </a:custGeom>
            <a:solidFill>
              <a:srgbClr val="508C9B"/>
            </a:solidFill>
          </p:spPr>
        </p:sp>
        <p:sp>
          <p:nvSpPr>
            <p:cNvPr id="5" name="TextBox 5"/>
            <p:cNvSpPr txBox="1"/>
            <p:nvPr/>
          </p:nvSpPr>
          <p:spPr>
            <a:xfrm>
              <a:off x="0" y="-47625"/>
              <a:ext cx="1952550" cy="63762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975389" y="8524247"/>
            <a:ext cx="3322883" cy="4019366"/>
            <a:chOff x="0" y="0"/>
            <a:chExt cx="4430510" cy="5359155"/>
          </a:xfrm>
        </p:grpSpPr>
        <p:grpSp>
          <p:nvGrpSpPr>
            <p:cNvPr id="7" name="Group 7"/>
            <p:cNvGrpSpPr/>
            <p:nvPr/>
          </p:nvGrpSpPr>
          <p:grpSpPr>
            <a:xfrm>
              <a:off x="315710" y="0"/>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34B70"/>
              </a:solidFill>
            </p:spPr>
          </p:sp>
          <p:sp>
            <p:nvSpPr>
              <p:cNvPr id="9" name="TextBox 9"/>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0" y="1244355"/>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08C9B"/>
              </a:solidFill>
            </p:spPr>
          </p:sp>
          <p:sp>
            <p:nvSpPr>
              <p:cNvPr id="12" name="TextBox 12"/>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grpSp>
      <p:grpSp>
        <p:nvGrpSpPr>
          <p:cNvPr id="13" name="Group 13"/>
          <p:cNvGrpSpPr/>
          <p:nvPr/>
        </p:nvGrpSpPr>
        <p:grpSpPr>
          <a:xfrm>
            <a:off x="-1661441" y="-1655288"/>
            <a:ext cx="3322883" cy="4019366"/>
            <a:chOff x="0" y="0"/>
            <a:chExt cx="4430510" cy="5359155"/>
          </a:xfrm>
        </p:grpSpPr>
        <p:grpSp>
          <p:nvGrpSpPr>
            <p:cNvPr id="14" name="Group 14"/>
            <p:cNvGrpSpPr/>
            <p:nvPr/>
          </p:nvGrpSpPr>
          <p:grpSpPr>
            <a:xfrm>
              <a:off x="315710" y="0"/>
              <a:ext cx="4114800" cy="41148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34B70"/>
              </a:solidFill>
            </p:spPr>
          </p:sp>
          <p:sp>
            <p:nvSpPr>
              <p:cNvPr id="16" name="TextBox 16"/>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0" y="1244355"/>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08C9B"/>
              </a:solidFill>
            </p:spPr>
          </p:sp>
          <p:sp>
            <p:nvSpPr>
              <p:cNvPr id="19" name="TextBox 19"/>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grpSp>
      <p:sp>
        <p:nvSpPr>
          <p:cNvPr id="20" name="Freeform 20"/>
          <p:cNvSpPr/>
          <p:nvPr/>
        </p:nvSpPr>
        <p:spPr>
          <a:xfrm rot="-10800000">
            <a:off x="8780692" y="2793419"/>
            <a:ext cx="1841974" cy="1381481"/>
          </a:xfrm>
          <a:custGeom>
            <a:avLst/>
            <a:gdLst/>
            <a:ahLst/>
            <a:cxnLst/>
            <a:rect l="l" t="t" r="r" b="b"/>
            <a:pathLst>
              <a:path w="1841974" h="1381481">
                <a:moveTo>
                  <a:pt x="0" y="0"/>
                </a:moveTo>
                <a:lnTo>
                  <a:pt x="1841974" y="0"/>
                </a:lnTo>
                <a:lnTo>
                  <a:pt x="1841974" y="1381480"/>
                </a:lnTo>
                <a:lnTo>
                  <a:pt x="0" y="1381480"/>
                </a:lnTo>
                <a:lnTo>
                  <a:pt x="0" y="0"/>
                </a:lnTo>
                <a:close/>
              </a:path>
            </a:pathLst>
          </a:custGeom>
          <a:blipFill>
            <a:blip r:embed="rId3" cstate="print"/>
            <a:stretch>
              <a:fillRect/>
            </a:stretch>
          </a:blipFill>
        </p:spPr>
      </p:sp>
      <p:sp>
        <p:nvSpPr>
          <p:cNvPr id="21" name="Freeform 21"/>
          <p:cNvSpPr/>
          <p:nvPr/>
        </p:nvSpPr>
        <p:spPr>
          <a:xfrm>
            <a:off x="2361513" y="5032196"/>
            <a:ext cx="5941798" cy="4226104"/>
          </a:xfrm>
          <a:custGeom>
            <a:avLst/>
            <a:gdLst/>
            <a:ahLst/>
            <a:cxnLst/>
            <a:rect l="l" t="t" r="r" b="b"/>
            <a:pathLst>
              <a:path w="5941798" h="4226104">
                <a:moveTo>
                  <a:pt x="0" y="0"/>
                </a:moveTo>
                <a:lnTo>
                  <a:pt x="5941798" y="0"/>
                </a:lnTo>
                <a:lnTo>
                  <a:pt x="5941798" y="4226104"/>
                </a:lnTo>
                <a:lnTo>
                  <a:pt x="0" y="4226104"/>
                </a:lnTo>
                <a:lnTo>
                  <a:pt x="0" y="0"/>
                </a:lnTo>
                <a:close/>
              </a:path>
            </a:pathLst>
          </a:custGeom>
          <a:blipFill>
            <a:blip r:embed="rId4"/>
            <a:stretch>
              <a:fillRect/>
            </a:stretch>
          </a:blipFill>
        </p:spPr>
      </p:sp>
      <p:sp>
        <p:nvSpPr>
          <p:cNvPr id="22" name="TextBox 22"/>
          <p:cNvSpPr txBox="1"/>
          <p:nvPr/>
        </p:nvSpPr>
        <p:spPr>
          <a:xfrm>
            <a:off x="1298134" y="1095375"/>
            <a:ext cx="7482559" cy="388622"/>
          </a:xfrm>
          <a:prstGeom prst="rect">
            <a:avLst/>
          </a:prstGeom>
        </p:spPr>
        <p:txBody>
          <a:bodyPr lIns="0" tIns="0" rIns="0" bIns="0" rtlCol="0" anchor="t">
            <a:spAutoFit/>
          </a:bodyPr>
          <a:lstStyle/>
          <a:p>
            <a:pPr algn="ctr">
              <a:lnSpc>
                <a:spcPts val="2940"/>
              </a:lnSpc>
            </a:pPr>
            <a:r>
              <a:rPr lang="en-US" sz="3000" b="1">
                <a:solidFill>
                  <a:srgbClr val="134B70"/>
                </a:solidFill>
                <a:latin typeface="Playpen Sans Bold"/>
                <a:ea typeface="Playpen Sans Bold"/>
                <a:cs typeface="Playpen Sans Bold"/>
                <a:sym typeface="Playpen Sans Bold"/>
              </a:rPr>
              <a:t>Tanggal 11 &amp; 12 Juni 2025</a:t>
            </a:r>
          </a:p>
        </p:txBody>
      </p:sp>
      <p:sp>
        <p:nvSpPr>
          <p:cNvPr id="23" name="TextBox 23"/>
          <p:cNvSpPr txBox="1"/>
          <p:nvPr/>
        </p:nvSpPr>
        <p:spPr>
          <a:xfrm>
            <a:off x="1028700" y="2407139"/>
            <a:ext cx="7566506" cy="2197100"/>
          </a:xfrm>
          <a:prstGeom prst="rect">
            <a:avLst/>
          </a:prstGeom>
        </p:spPr>
        <p:txBody>
          <a:bodyPr lIns="0" tIns="0" rIns="0" bIns="0" rtlCol="0" anchor="t">
            <a:spAutoFit/>
          </a:bodyPr>
          <a:lstStyle/>
          <a:p>
            <a:pPr algn="just">
              <a:lnSpc>
                <a:spcPts val="4449"/>
              </a:lnSpc>
            </a:pPr>
            <a:r>
              <a:rPr lang="en-US" sz="2499">
                <a:solidFill>
                  <a:srgbClr val="000000"/>
                </a:solidFill>
                <a:latin typeface="Playpen Sans"/>
                <a:ea typeface="Playpen Sans"/>
                <a:cs typeface="Playpen Sans"/>
                <a:sym typeface="Playpen Sans"/>
              </a:rPr>
              <a:t>Mahasiswa menyusun lembar edukasi yang disesuaikan dengan hasil analisis data wawancara sebagai media penyuluhan yang akan disampaikan langsung kepada informan.</a:t>
            </a:r>
          </a:p>
        </p:txBody>
      </p:sp>
      <p:sp>
        <p:nvSpPr>
          <p:cNvPr id="24" name="TextBox 24"/>
          <p:cNvSpPr txBox="1"/>
          <p:nvPr/>
        </p:nvSpPr>
        <p:spPr>
          <a:xfrm>
            <a:off x="10194188" y="2815031"/>
            <a:ext cx="7122891" cy="976630"/>
          </a:xfrm>
          <a:prstGeom prst="rect">
            <a:avLst/>
          </a:prstGeom>
        </p:spPr>
        <p:txBody>
          <a:bodyPr lIns="0" tIns="0" rIns="0" bIns="0" rtlCol="0" anchor="t">
            <a:spAutoFit/>
          </a:bodyPr>
          <a:lstStyle/>
          <a:p>
            <a:pPr algn="ctr">
              <a:lnSpc>
                <a:spcPts val="3919"/>
              </a:lnSpc>
            </a:pPr>
            <a:r>
              <a:rPr lang="en-US" sz="2799">
                <a:solidFill>
                  <a:srgbClr val="FFFFFF"/>
                </a:solidFill>
                <a:latin typeface="Berkshire Swash"/>
                <a:ea typeface="Berkshire Swash"/>
                <a:cs typeface="Berkshire Swash"/>
                <a:sym typeface="Berkshire Swash"/>
              </a:rPr>
              <a:t>Pengembangan Media Edukasi untuk Intervensi Penyuluhan Tatap Muka</a:t>
            </a:r>
          </a:p>
        </p:txBody>
      </p:sp>
      <p:sp>
        <p:nvSpPr>
          <p:cNvPr id="25" name="Freeform 25"/>
          <p:cNvSpPr/>
          <p:nvPr/>
        </p:nvSpPr>
        <p:spPr>
          <a:xfrm>
            <a:off x="9554423" y="5143500"/>
            <a:ext cx="6026529" cy="4226104"/>
          </a:xfrm>
          <a:custGeom>
            <a:avLst/>
            <a:gdLst/>
            <a:ahLst/>
            <a:cxnLst/>
            <a:rect l="l" t="t" r="r" b="b"/>
            <a:pathLst>
              <a:path w="6026529" h="4226104">
                <a:moveTo>
                  <a:pt x="0" y="0"/>
                </a:moveTo>
                <a:lnTo>
                  <a:pt x="6026529" y="0"/>
                </a:lnTo>
                <a:lnTo>
                  <a:pt x="6026529" y="4226104"/>
                </a:lnTo>
                <a:lnTo>
                  <a:pt x="0" y="4226104"/>
                </a:lnTo>
                <a:lnTo>
                  <a:pt x="0" y="0"/>
                </a:lnTo>
                <a:close/>
              </a:path>
            </a:pathLst>
          </a:custGeom>
          <a:blipFill>
            <a:blip r:embed="rId5"/>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370" b="-13370"/>
            </a:stretch>
          </a:blipFill>
        </p:spPr>
      </p:sp>
      <p:sp>
        <p:nvSpPr>
          <p:cNvPr id="3" name="Freeform 3"/>
          <p:cNvSpPr/>
          <p:nvPr/>
        </p:nvSpPr>
        <p:spPr>
          <a:xfrm>
            <a:off x="576325" y="1638167"/>
            <a:ext cx="2943086" cy="2207314"/>
          </a:xfrm>
          <a:custGeom>
            <a:avLst/>
            <a:gdLst/>
            <a:ahLst/>
            <a:cxnLst/>
            <a:rect l="l" t="t" r="r" b="b"/>
            <a:pathLst>
              <a:path w="2943086" h="2207314">
                <a:moveTo>
                  <a:pt x="0" y="0"/>
                </a:moveTo>
                <a:lnTo>
                  <a:pt x="2943086" y="0"/>
                </a:lnTo>
                <a:lnTo>
                  <a:pt x="2943086" y="2207314"/>
                </a:lnTo>
                <a:lnTo>
                  <a:pt x="0" y="2207314"/>
                </a:lnTo>
                <a:lnTo>
                  <a:pt x="0" y="0"/>
                </a:lnTo>
                <a:close/>
              </a:path>
            </a:pathLst>
          </a:custGeom>
          <a:blipFill>
            <a:blip r:embed="rId3"/>
            <a:stretch>
              <a:fillRect/>
            </a:stretch>
          </a:blipFill>
        </p:spPr>
      </p:sp>
      <p:sp>
        <p:nvSpPr>
          <p:cNvPr id="4" name="Freeform 4"/>
          <p:cNvSpPr/>
          <p:nvPr/>
        </p:nvSpPr>
        <p:spPr>
          <a:xfrm>
            <a:off x="3201517" y="2582994"/>
            <a:ext cx="3150839" cy="2363129"/>
          </a:xfrm>
          <a:custGeom>
            <a:avLst/>
            <a:gdLst/>
            <a:ahLst/>
            <a:cxnLst/>
            <a:rect l="l" t="t" r="r" b="b"/>
            <a:pathLst>
              <a:path w="3150839" h="2363129">
                <a:moveTo>
                  <a:pt x="0" y="0"/>
                </a:moveTo>
                <a:lnTo>
                  <a:pt x="3150839" y="0"/>
                </a:lnTo>
                <a:lnTo>
                  <a:pt x="3150839" y="2363129"/>
                </a:lnTo>
                <a:lnTo>
                  <a:pt x="0" y="2363129"/>
                </a:lnTo>
                <a:lnTo>
                  <a:pt x="0" y="0"/>
                </a:lnTo>
                <a:close/>
              </a:path>
            </a:pathLst>
          </a:custGeom>
          <a:blipFill>
            <a:blip r:embed="rId4" cstate="print"/>
            <a:stretch>
              <a:fillRect/>
            </a:stretch>
          </a:blipFill>
        </p:spPr>
      </p:sp>
      <p:sp>
        <p:nvSpPr>
          <p:cNvPr id="5" name="Freeform 5"/>
          <p:cNvSpPr/>
          <p:nvPr/>
        </p:nvSpPr>
        <p:spPr>
          <a:xfrm>
            <a:off x="3819835" y="6623617"/>
            <a:ext cx="4656909" cy="3492682"/>
          </a:xfrm>
          <a:custGeom>
            <a:avLst/>
            <a:gdLst/>
            <a:ahLst/>
            <a:cxnLst/>
            <a:rect l="l" t="t" r="r" b="b"/>
            <a:pathLst>
              <a:path w="4656909" h="3492682">
                <a:moveTo>
                  <a:pt x="0" y="0"/>
                </a:moveTo>
                <a:lnTo>
                  <a:pt x="4656909" y="0"/>
                </a:lnTo>
                <a:lnTo>
                  <a:pt x="4656909" y="3492682"/>
                </a:lnTo>
                <a:lnTo>
                  <a:pt x="0" y="3492682"/>
                </a:lnTo>
                <a:lnTo>
                  <a:pt x="0" y="0"/>
                </a:lnTo>
                <a:close/>
              </a:path>
            </a:pathLst>
          </a:custGeom>
          <a:blipFill>
            <a:blip r:embed="rId5" cstate="print"/>
            <a:stretch>
              <a:fillRect/>
            </a:stretch>
          </a:blipFill>
        </p:spPr>
      </p:sp>
      <p:sp>
        <p:nvSpPr>
          <p:cNvPr id="6" name="Freeform 6"/>
          <p:cNvSpPr/>
          <p:nvPr/>
        </p:nvSpPr>
        <p:spPr>
          <a:xfrm>
            <a:off x="14567859" y="2741824"/>
            <a:ext cx="3126219" cy="4170710"/>
          </a:xfrm>
          <a:custGeom>
            <a:avLst/>
            <a:gdLst/>
            <a:ahLst/>
            <a:cxnLst/>
            <a:rect l="l" t="t" r="r" b="b"/>
            <a:pathLst>
              <a:path w="3126219" h="4170710">
                <a:moveTo>
                  <a:pt x="0" y="0"/>
                </a:moveTo>
                <a:lnTo>
                  <a:pt x="3126219" y="0"/>
                </a:lnTo>
                <a:lnTo>
                  <a:pt x="3126219" y="4170710"/>
                </a:lnTo>
                <a:lnTo>
                  <a:pt x="0" y="4170710"/>
                </a:lnTo>
                <a:lnTo>
                  <a:pt x="0" y="0"/>
                </a:lnTo>
                <a:close/>
              </a:path>
            </a:pathLst>
          </a:custGeom>
          <a:blipFill>
            <a:blip r:embed="rId6"/>
            <a:stretch>
              <a:fillRect/>
            </a:stretch>
          </a:blipFill>
        </p:spPr>
      </p:sp>
      <p:sp>
        <p:nvSpPr>
          <p:cNvPr id="7" name="Freeform 7"/>
          <p:cNvSpPr/>
          <p:nvPr/>
        </p:nvSpPr>
        <p:spPr>
          <a:xfrm>
            <a:off x="9932055" y="6246594"/>
            <a:ext cx="4015609" cy="3011706"/>
          </a:xfrm>
          <a:custGeom>
            <a:avLst/>
            <a:gdLst/>
            <a:ahLst/>
            <a:cxnLst/>
            <a:rect l="l" t="t" r="r" b="b"/>
            <a:pathLst>
              <a:path w="4015609" h="3011706">
                <a:moveTo>
                  <a:pt x="0" y="0"/>
                </a:moveTo>
                <a:lnTo>
                  <a:pt x="4015609" y="0"/>
                </a:lnTo>
                <a:lnTo>
                  <a:pt x="4015609" y="3011706"/>
                </a:lnTo>
                <a:lnTo>
                  <a:pt x="0" y="3011706"/>
                </a:lnTo>
                <a:lnTo>
                  <a:pt x="0" y="0"/>
                </a:lnTo>
                <a:close/>
              </a:path>
            </a:pathLst>
          </a:custGeom>
          <a:blipFill>
            <a:blip r:embed="rId7"/>
            <a:stretch>
              <a:fillRect/>
            </a:stretch>
          </a:blipFill>
        </p:spPr>
      </p:sp>
      <p:sp>
        <p:nvSpPr>
          <p:cNvPr id="8" name="Freeform 8"/>
          <p:cNvSpPr/>
          <p:nvPr/>
        </p:nvSpPr>
        <p:spPr>
          <a:xfrm>
            <a:off x="8476744" y="2452082"/>
            <a:ext cx="2565336" cy="2565336"/>
          </a:xfrm>
          <a:custGeom>
            <a:avLst/>
            <a:gdLst/>
            <a:ahLst/>
            <a:cxnLst/>
            <a:rect l="l" t="t" r="r" b="b"/>
            <a:pathLst>
              <a:path w="2565336" h="2565336">
                <a:moveTo>
                  <a:pt x="0" y="0"/>
                </a:moveTo>
                <a:lnTo>
                  <a:pt x="2565336" y="0"/>
                </a:lnTo>
                <a:lnTo>
                  <a:pt x="2565336" y="2565337"/>
                </a:lnTo>
                <a:lnTo>
                  <a:pt x="0" y="2565337"/>
                </a:lnTo>
                <a:lnTo>
                  <a:pt x="0" y="0"/>
                </a:lnTo>
                <a:close/>
              </a:path>
            </a:pathLst>
          </a:custGeom>
          <a:blipFill>
            <a:blip r:embed="rId8"/>
            <a:stretch>
              <a:fillRect/>
            </a:stretch>
          </a:blipFill>
        </p:spPr>
      </p:sp>
      <p:sp>
        <p:nvSpPr>
          <p:cNvPr id="9" name="TextBox 9"/>
          <p:cNvSpPr txBox="1"/>
          <p:nvPr/>
        </p:nvSpPr>
        <p:spPr>
          <a:xfrm>
            <a:off x="2147048" y="5460473"/>
            <a:ext cx="3021044" cy="447421"/>
          </a:xfrm>
          <a:prstGeom prst="rect">
            <a:avLst/>
          </a:prstGeom>
        </p:spPr>
        <p:txBody>
          <a:bodyPr lIns="0" tIns="0" rIns="0" bIns="0" rtlCol="0" anchor="t">
            <a:spAutoFit/>
          </a:bodyPr>
          <a:lstStyle/>
          <a:p>
            <a:pPr algn="ctr">
              <a:lnSpc>
                <a:spcPts val="3332"/>
              </a:lnSpc>
            </a:pPr>
            <a:r>
              <a:rPr lang="en-US" sz="3400" b="1">
                <a:solidFill>
                  <a:srgbClr val="000000"/>
                </a:solidFill>
                <a:latin typeface="Playpen Sans Bold"/>
                <a:ea typeface="Playpen Sans Bold"/>
                <a:cs typeface="Playpen Sans Bold"/>
                <a:sym typeface="Playpen Sans Bold"/>
              </a:rPr>
              <a:t>Informan 1</a:t>
            </a:r>
          </a:p>
        </p:txBody>
      </p:sp>
      <p:sp>
        <p:nvSpPr>
          <p:cNvPr id="10" name="TextBox 10"/>
          <p:cNvSpPr txBox="1"/>
          <p:nvPr/>
        </p:nvSpPr>
        <p:spPr>
          <a:xfrm>
            <a:off x="1158644" y="457836"/>
            <a:ext cx="4411266" cy="521334"/>
          </a:xfrm>
          <a:prstGeom prst="rect">
            <a:avLst/>
          </a:prstGeom>
        </p:spPr>
        <p:txBody>
          <a:bodyPr lIns="0" tIns="0" rIns="0" bIns="0" rtlCol="0" anchor="t">
            <a:spAutoFit/>
          </a:bodyPr>
          <a:lstStyle/>
          <a:p>
            <a:pPr algn="ctr">
              <a:lnSpc>
                <a:spcPts val="4340"/>
              </a:lnSpc>
            </a:pPr>
            <a:r>
              <a:rPr lang="en-US" sz="3100" b="1">
                <a:solidFill>
                  <a:srgbClr val="000000"/>
                </a:solidFill>
                <a:latin typeface="Playpen Sans Bold"/>
                <a:ea typeface="Playpen Sans Bold"/>
                <a:cs typeface="Playpen Sans Bold"/>
                <a:sym typeface="Playpen Sans Bold"/>
              </a:rPr>
              <a:t>Tanggal 13 Juni 2025</a:t>
            </a:r>
          </a:p>
        </p:txBody>
      </p:sp>
      <p:sp>
        <p:nvSpPr>
          <p:cNvPr id="11" name="TextBox 11"/>
          <p:cNvSpPr txBox="1"/>
          <p:nvPr/>
        </p:nvSpPr>
        <p:spPr>
          <a:xfrm>
            <a:off x="7018198" y="263628"/>
            <a:ext cx="6596953" cy="959279"/>
          </a:xfrm>
          <a:prstGeom prst="rect">
            <a:avLst/>
          </a:prstGeom>
        </p:spPr>
        <p:txBody>
          <a:bodyPr lIns="0" tIns="0" rIns="0" bIns="0" rtlCol="0" anchor="t">
            <a:spAutoFit/>
          </a:bodyPr>
          <a:lstStyle/>
          <a:p>
            <a:pPr algn="ctr">
              <a:lnSpc>
                <a:spcPts val="3826"/>
              </a:lnSpc>
            </a:pPr>
            <a:r>
              <a:rPr lang="en-US" sz="2733">
                <a:solidFill>
                  <a:srgbClr val="000000"/>
                </a:solidFill>
                <a:latin typeface="Berkshire Swash"/>
                <a:ea typeface="Berkshire Swash"/>
                <a:cs typeface="Berkshire Swash"/>
                <a:sym typeface="Berkshire Swash"/>
              </a:rPr>
              <a:t>Pelaksanaan Penyuluhan dan Distribusi Lembar Edukasi kepada Informan</a:t>
            </a:r>
          </a:p>
        </p:txBody>
      </p:sp>
      <p:sp>
        <p:nvSpPr>
          <p:cNvPr id="12" name="TextBox 12"/>
          <p:cNvSpPr txBox="1"/>
          <p:nvPr/>
        </p:nvSpPr>
        <p:spPr>
          <a:xfrm>
            <a:off x="798791" y="8810879"/>
            <a:ext cx="3021044" cy="447421"/>
          </a:xfrm>
          <a:prstGeom prst="rect">
            <a:avLst/>
          </a:prstGeom>
        </p:spPr>
        <p:txBody>
          <a:bodyPr lIns="0" tIns="0" rIns="0" bIns="0" rtlCol="0" anchor="t">
            <a:spAutoFit/>
          </a:bodyPr>
          <a:lstStyle/>
          <a:p>
            <a:pPr algn="ctr">
              <a:lnSpc>
                <a:spcPts val="3332"/>
              </a:lnSpc>
            </a:pPr>
            <a:r>
              <a:rPr lang="en-US" sz="3400" b="1">
                <a:solidFill>
                  <a:srgbClr val="000000"/>
                </a:solidFill>
                <a:latin typeface="Playpen Sans Bold"/>
                <a:ea typeface="Playpen Sans Bold"/>
                <a:cs typeface="Playpen Sans Bold"/>
                <a:sym typeface="Playpen Sans Bold"/>
              </a:rPr>
              <a:t>Informan 2</a:t>
            </a:r>
          </a:p>
        </p:txBody>
      </p:sp>
      <p:sp>
        <p:nvSpPr>
          <p:cNvPr id="13" name="TextBox 13"/>
          <p:cNvSpPr txBox="1"/>
          <p:nvPr/>
        </p:nvSpPr>
        <p:spPr>
          <a:xfrm>
            <a:off x="8421533" y="4893854"/>
            <a:ext cx="3021044" cy="447421"/>
          </a:xfrm>
          <a:prstGeom prst="rect">
            <a:avLst/>
          </a:prstGeom>
        </p:spPr>
        <p:txBody>
          <a:bodyPr lIns="0" tIns="0" rIns="0" bIns="0" rtlCol="0" anchor="t">
            <a:spAutoFit/>
          </a:bodyPr>
          <a:lstStyle/>
          <a:p>
            <a:pPr algn="ctr">
              <a:lnSpc>
                <a:spcPts val="3332"/>
              </a:lnSpc>
            </a:pPr>
            <a:r>
              <a:rPr lang="en-US" sz="3400" b="1">
                <a:solidFill>
                  <a:srgbClr val="000000"/>
                </a:solidFill>
                <a:latin typeface="Playpen Sans Bold"/>
                <a:ea typeface="Playpen Sans Bold"/>
                <a:cs typeface="Playpen Sans Bold"/>
                <a:sym typeface="Playpen Sans Bold"/>
              </a:rPr>
              <a:t>Informan 3</a:t>
            </a:r>
          </a:p>
        </p:txBody>
      </p:sp>
      <p:sp>
        <p:nvSpPr>
          <p:cNvPr id="14" name="TextBox 14"/>
          <p:cNvSpPr txBox="1"/>
          <p:nvPr/>
        </p:nvSpPr>
        <p:spPr>
          <a:xfrm>
            <a:off x="9667209" y="9324975"/>
            <a:ext cx="3021044" cy="447421"/>
          </a:xfrm>
          <a:prstGeom prst="rect">
            <a:avLst/>
          </a:prstGeom>
        </p:spPr>
        <p:txBody>
          <a:bodyPr lIns="0" tIns="0" rIns="0" bIns="0" rtlCol="0" anchor="t">
            <a:spAutoFit/>
          </a:bodyPr>
          <a:lstStyle/>
          <a:p>
            <a:pPr algn="ctr">
              <a:lnSpc>
                <a:spcPts val="3332"/>
              </a:lnSpc>
            </a:pPr>
            <a:r>
              <a:rPr lang="en-US" sz="3400" b="1">
                <a:solidFill>
                  <a:srgbClr val="000000"/>
                </a:solidFill>
                <a:latin typeface="Playpen Sans Bold"/>
                <a:ea typeface="Playpen Sans Bold"/>
                <a:cs typeface="Playpen Sans Bold"/>
                <a:sym typeface="Playpen Sans Bold"/>
              </a:rPr>
              <a:t>Informan 4</a:t>
            </a:r>
          </a:p>
        </p:txBody>
      </p:sp>
      <p:sp>
        <p:nvSpPr>
          <p:cNvPr id="15" name="TextBox 15"/>
          <p:cNvSpPr txBox="1"/>
          <p:nvPr/>
        </p:nvSpPr>
        <p:spPr>
          <a:xfrm>
            <a:off x="12845842" y="2135573"/>
            <a:ext cx="3021044" cy="447421"/>
          </a:xfrm>
          <a:prstGeom prst="rect">
            <a:avLst/>
          </a:prstGeom>
        </p:spPr>
        <p:txBody>
          <a:bodyPr lIns="0" tIns="0" rIns="0" bIns="0" rtlCol="0" anchor="t">
            <a:spAutoFit/>
          </a:bodyPr>
          <a:lstStyle/>
          <a:p>
            <a:pPr algn="ctr">
              <a:lnSpc>
                <a:spcPts val="3332"/>
              </a:lnSpc>
            </a:pPr>
            <a:r>
              <a:rPr lang="en-US" sz="3400" b="1">
                <a:solidFill>
                  <a:srgbClr val="000000"/>
                </a:solidFill>
                <a:latin typeface="Playpen Sans Bold"/>
                <a:ea typeface="Playpen Sans Bold"/>
                <a:cs typeface="Playpen Sans Bold"/>
                <a:sym typeface="Playpen Sans Bold"/>
              </a:rPr>
              <a:t>Informan 5</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5812728" cy="3269659"/>
          </a:xfrm>
          <a:custGeom>
            <a:avLst/>
            <a:gdLst/>
            <a:ahLst/>
            <a:cxnLst/>
            <a:rect l="l" t="t" r="r" b="b"/>
            <a:pathLst>
              <a:path w="5812728" h="3269659">
                <a:moveTo>
                  <a:pt x="0" y="0"/>
                </a:moveTo>
                <a:lnTo>
                  <a:pt x="5812728" y="0"/>
                </a:lnTo>
                <a:lnTo>
                  <a:pt x="5812728" y="3269659"/>
                </a:lnTo>
                <a:lnTo>
                  <a:pt x="0" y="3269659"/>
                </a:lnTo>
                <a:lnTo>
                  <a:pt x="0" y="0"/>
                </a:lnTo>
                <a:close/>
              </a:path>
            </a:pathLst>
          </a:custGeom>
          <a:blipFill>
            <a:blip r:embed="rId2"/>
            <a:stretch>
              <a:fillRect/>
            </a:stretch>
          </a:blipFill>
        </p:spPr>
      </p:sp>
      <p:sp>
        <p:nvSpPr>
          <p:cNvPr id="3" name="Freeform 3"/>
          <p:cNvSpPr/>
          <p:nvPr/>
        </p:nvSpPr>
        <p:spPr>
          <a:xfrm>
            <a:off x="7070028" y="2516758"/>
            <a:ext cx="3583735" cy="4591116"/>
          </a:xfrm>
          <a:custGeom>
            <a:avLst/>
            <a:gdLst/>
            <a:ahLst/>
            <a:cxnLst/>
            <a:rect l="l" t="t" r="r" b="b"/>
            <a:pathLst>
              <a:path w="3583735" h="4591116">
                <a:moveTo>
                  <a:pt x="0" y="0"/>
                </a:moveTo>
                <a:lnTo>
                  <a:pt x="3583735" y="0"/>
                </a:lnTo>
                <a:lnTo>
                  <a:pt x="3583735" y="4591116"/>
                </a:lnTo>
                <a:lnTo>
                  <a:pt x="0" y="4591116"/>
                </a:lnTo>
                <a:lnTo>
                  <a:pt x="0" y="0"/>
                </a:lnTo>
                <a:close/>
              </a:path>
            </a:pathLst>
          </a:custGeom>
          <a:blipFill>
            <a:blip r:embed="rId3"/>
            <a:stretch>
              <a:fillRect t="-38462"/>
            </a:stretch>
          </a:blipFill>
        </p:spPr>
      </p:sp>
      <p:sp>
        <p:nvSpPr>
          <p:cNvPr id="4" name="Freeform 4"/>
          <p:cNvSpPr/>
          <p:nvPr/>
        </p:nvSpPr>
        <p:spPr>
          <a:xfrm>
            <a:off x="1028700" y="4522046"/>
            <a:ext cx="5812728" cy="4359546"/>
          </a:xfrm>
          <a:custGeom>
            <a:avLst/>
            <a:gdLst/>
            <a:ahLst/>
            <a:cxnLst/>
            <a:rect l="l" t="t" r="r" b="b"/>
            <a:pathLst>
              <a:path w="5812728" h="4359546">
                <a:moveTo>
                  <a:pt x="0" y="0"/>
                </a:moveTo>
                <a:lnTo>
                  <a:pt x="5812728" y="0"/>
                </a:lnTo>
                <a:lnTo>
                  <a:pt x="5812728" y="4359546"/>
                </a:lnTo>
                <a:lnTo>
                  <a:pt x="0" y="4359546"/>
                </a:lnTo>
                <a:lnTo>
                  <a:pt x="0" y="0"/>
                </a:lnTo>
                <a:close/>
              </a:path>
            </a:pathLst>
          </a:custGeom>
          <a:blipFill>
            <a:blip r:embed="rId4"/>
            <a:stretch>
              <a:fillRect/>
            </a:stretch>
          </a:blipFill>
        </p:spPr>
      </p:sp>
      <p:sp>
        <p:nvSpPr>
          <p:cNvPr id="5" name="Freeform 5"/>
          <p:cNvSpPr/>
          <p:nvPr/>
        </p:nvSpPr>
        <p:spPr>
          <a:xfrm>
            <a:off x="5133210" y="2813151"/>
            <a:ext cx="2742538" cy="2834664"/>
          </a:xfrm>
          <a:custGeom>
            <a:avLst/>
            <a:gdLst/>
            <a:ahLst/>
            <a:cxnLst/>
            <a:rect l="l" t="t" r="r" b="b"/>
            <a:pathLst>
              <a:path w="2742538" h="2834664">
                <a:moveTo>
                  <a:pt x="0" y="0"/>
                </a:moveTo>
                <a:lnTo>
                  <a:pt x="2742538" y="0"/>
                </a:lnTo>
                <a:lnTo>
                  <a:pt x="2742538" y="2834664"/>
                </a:lnTo>
                <a:lnTo>
                  <a:pt x="0" y="2834664"/>
                </a:lnTo>
                <a:lnTo>
                  <a:pt x="0" y="0"/>
                </a:lnTo>
                <a:close/>
              </a:path>
            </a:pathLst>
          </a:custGeom>
          <a:blipFill>
            <a:blip r:embed="rId5"/>
            <a:stretch>
              <a:fillRect/>
            </a:stretch>
          </a:blipFill>
        </p:spPr>
      </p:sp>
      <p:sp>
        <p:nvSpPr>
          <p:cNvPr id="6" name="Freeform 6"/>
          <p:cNvSpPr/>
          <p:nvPr/>
        </p:nvSpPr>
        <p:spPr>
          <a:xfrm rot="685070">
            <a:off x="12098338" y="3795070"/>
            <a:ext cx="3482149" cy="4114800"/>
          </a:xfrm>
          <a:custGeom>
            <a:avLst/>
            <a:gdLst/>
            <a:ahLst/>
            <a:cxnLst/>
            <a:rect l="l" t="t" r="r" b="b"/>
            <a:pathLst>
              <a:path w="3482149" h="4114800">
                <a:moveTo>
                  <a:pt x="0" y="0"/>
                </a:moveTo>
                <a:lnTo>
                  <a:pt x="3482149" y="0"/>
                </a:lnTo>
                <a:lnTo>
                  <a:pt x="3482149" y="4114800"/>
                </a:lnTo>
                <a:lnTo>
                  <a:pt x="0" y="411480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1033994" y="480671"/>
            <a:ext cx="6690085" cy="3599179"/>
          </a:xfrm>
          <a:prstGeom prst="rect">
            <a:avLst/>
          </a:prstGeom>
        </p:spPr>
        <p:txBody>
          <a:bodyPr lIns="0" tIns="0" rIns="0" bIns="0" rtlCol="0" anchor="t">
            <a:spAutoFit/>
          </a:bodyPr>
          <a:lstStyle/>
          <a:p>
            <a:pPr algn="just">
              <a:lnSpc>
                <a:spcPts val="3220"/>
              </a:lnSpc>
            </a:pPr>
            <a:r>
              <a:rPr lang="en-US" sz="2300">
                <a:solidFill>
                  <a:srgbClr val="000000"/>
                </a:solidFill>
                <a:latin typeface="Playpen Sans"/>
                <a:ea typeface="Playpen Sans"/>
                <a:cs typeface="Playpen Sans"/>
                <a:sym typeface="Playpen Sans"/>
              </a:rPr>
              <a:t>Mahasiswa melaksanakan sesi bimbingan dan presentasi hasil temuan lapangan kepada dosen pembimbing institusi dan pembimbing lahan serta PCA Aisyiyah Kotagede. Presentasi mencakup analisis kasus yang diperoleh selama praktik, termasuk gambaran karakteristik informan, isu Unmet Need yang teridentifikasi, serta bentuk intervensi edukatif yang telah dilaksanakan.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flipH="1">
            <a:off x="12306437" y="4286387"/>
            <a:ext cx="6105388" cy="6105388"/>
          </a:xfrm>
          <a:custGeom>
            <a:avLst/>
            <a:gdLst/>
            <a:ahLst/>
            <a:cxnLst/>
            <a:rect l="l" t="t" r="r" b="b"/>
            <a:pathLst>
              <a:path w="6105388" h="6105388">
                <a:moveTo>
                  <a:pt x="6105388" y="0"/>
                </a:moveTo>
                <a:lnTo>
                  <a:pt x="0" y="0"/>
                </a:lnTo>
                <a:lnTo>
                  <a:pt x="0" y="6105388"/>
                </a:lnTo>
                <a:lnTo>
                  <a:pt x="6105388" y="6105388"/>
                </a:lnTo>
                <a:lnTo>
                  <a:pt x="610538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5904684" y="635622"/>
            <a:ext cx="12803506" cy="1311273"/>
          </a:xfrm>
          <a:prstGeom prst="rect">
            <a:avLst/>
          </a:prstGeom>
        </p:spPr>
        <p:txBody>
          <a:bodyPr lIns="0" tIns="0" rIns="0" bIns="0" rtlCol="0" anchor="t">
            <a:spAutoFit/>
          </a:bodyPr>
          <a:lstStyle/>
          <a:p>
            <a:pPr algn="ctr">
              <a:lnSpc>
                <a:spcPts val="6999"/>
              </a:lnSpc>
            </a:pPr>
            <a:r>
              <a:rPr lang="en-US" sz="9999">
                <a:solidFill>
                  <a:srgbClr val="08326D"/>
                </a:solidFill>
                <a:latin typeface="TAN Tangkiwood"/>
                <a:ea typeface="TAN Tangkiwood"/>
                <a:cs typeface="TAN Tangkiwood"/>
                <a:sym typeface="TAN Tangkiwood"/>
              </a:rPr>
              <a:t>Latar Belakang Masalah</a:t>
            </a:r>
          </a:p>
        </p:txBody>
      </p:sp>
      <p:sp>
        <p:nvSpPr>
          <p:cNvPr id="5" name="Freeform 5"/>
          <p:cNvSpPr/>
          <p:nvPr/>
        </p:nvSpPr>
        <p:spPr>
          <a:xfrm flipV="1">
            <a:off x="-104775" y="-123825"/>
            <a:ext cx="6105388" cy="6105388"/>
          </a:xfrm>
          <a:custGeom>
            <a:avLst/>
            <a:gdLst/>
            <a:ahLst/>
            <a:cxnLst/>
            <a:rect l="l" t="t" r="r" b="b"/>
            <a:pathLst>
              <a:path w="6105388" h="6105388">
                <a:moveTo>
                  <a:pt x="0" y="6105388"/>
                </a:moveTo>
                <a:lnTo>
                  <a:pt x="6105388" y="6105388"/>
                </a:lnTo>
                <a:lnTo>
                  <a:pt x="6105388" y="0"/>
                </a:lnTo>
                <a:lnTo>
                  <a:pt x="0" y="0"/>
                </a:lnTo>
                <a:lnTo>
                  <a:pt x="0" y="6105388"/>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2549131" y="2070720"/>
            <a:ext cx="15299706" cy="1046470"/>
          </a:xfrm>
          <a:prstGeom prst="rect">
            <a:avLst/>
          </a:prstGeom>
        </p:spPr>
        <p:txBody>
          <a:bodyPr lIns="0" tIns="0" rIns="0" bIns="0" rtlCol="0" anchor="t">
            <a:spAutoFit/>
          </a:bodyPr>
          <a:lstStyle/>
          <a:p>
            <a:pPr algn="just">
              <a:lnSpc>
                <a:spcPts val="4270"/>
              </a:lnSpc>
              <a:spcBef>
                <a:spcPct val="0"/>
              </a:spcBef>
            </a:pPr>
            <a:r>
              <a:rPr lang="en-US" sz="3050">
                <a:solidFill>
                  <a:srgbClr val="08326D"/>
                </a:solidFill>
                <a:latin typeface="Playpen Sans"/>
                <a:ea typeface="Playpen Sans"/>
                <a:cs typeface="Playpen Sans"/>
                <a:sym typeface="Playpen Sans"/>
              </a:rPr>
              <a:t>Kesehatan reproduksi PUS berperan penting dalam peningkatan kualitas hidup, salah satunya melalui pemenuhan kebutuhan ber-KB.</a:t>
            </a:r>
          </a:p>
        </p:txBody>
      </p:sp>
      <p:sp>
        <p:nvSpPr>
          <p:cNvPr id="7" name="TextBox 7"/>
          <p:cNvSpPr txBox="1"/>
          <p:nvPr/>
        </p:nvSpPr>
        <p:spPr>
          <a:xfrm>
            <a:off x="1362448" y="3231490"/>
            <a:ext cx="16486389" cy="1074453"/>
          </a:xfrm>
          <a:prstGeom prst="rect">
            <a:avLst/>
          </a:prstGeom>
        </p:spPr>
        <p:txBody>
          <a:bodyPr lIns="0" tIns="0" rIns="0" bIns="0" rtlCol="0" anchor="t">
            <a:spAutoFit/>
          </a:bodyPr>
          <a:lstStyle/>
          <a:p>
            <a:pPr algn="just">
              <a:lnSpc>
                <a:spcPts val="4303"/>
              </a:lnSpc>
            </a:pPr>
            <a:r>
              <a:rPr lang="en-US" sz="3073">
                <a:solidFill>
                  <a:srgbClr val="08326D"/>
                </a:solidFill>
                <a:latin typeface="Playpen Sans"/>
                <a:ea typeface="Playpen Sans"/>
                <a:cs typeface="Playpen Sans"/>
                <a:sym typeface="Playpen Sans"/>
              </a:rPr>
              <a:t>Unmet need KB adalah kondisi saat PUS ingin menunda atau menghentikan kehamilan tetapi tidak menggunakan kontrasepsi.</a:t>
            </a:r>
          </a:p>
        </p:txBody>
      </p:sp>
      <p:sp>
        <p:nvSpPr>
          <p:cNvPr id="8" name="TextBox 8"/>
          <p:cNvSpPr txBox="1"/>
          <p:nvPr/>
        </p:nvSpPr>
        <p:spPr>
          <a:xfrm>
            <a:off x="1362448" y="4591693"/>
            <a:ext cx="15491977" cy="1046464"/>
          </a:xfrm>
          <a:prstGeom prst="rect">
            <a:avLst/>
          </a:prstGeom>
        </p:spPr>
        <p:txBody>
          <a:bodyPr lIns="0" tIns="0" rIns="0" bIns="0" rtlCol="0" anchor="t">
            <a:spAutoFit/>
          </a:bodyPr>
          <a:lstStyle/>
          <a:p>
            <a:pPr algn="just">
              <a:lnSpc>
                <a:spcPts val="4270"/>
              </a:lnSpc>
            </a:pPr>
            <a:r>
              <a:rPr lang="en-US" sz="3050">
                <a:solidFill>
                  <a:srgbClr val="08326D"/>
                </a:solidFill>
                <a:latin typeface="Playpen Sans"/>
                <a:ea typeface="Playpen Sans"/>
                <a:cs typeface="Playpen Sans"/>
                <a:sym typeface="Playpen Sans"/>
              </a:rPr>
              <a:t>Di Indonesia, unmet need KB mencapai 11,1%, dengan kecenderungan lebih tinggi pada Limiting dibandingkan Spacing.</a:t>
            </a:r>
          </a:p>
        </p:txBody>
      </p:sp>
      <p:sp>
        <p:nvSpPr>
          <p:cNvPr id="9" name="TextBox 9"/>
          <p:cNvSpPr txBox="1"/>
          <p:nvPr/>
        </p:nvSpPr>
        <p:spPr>
          <a:xfrm>
            <a:off x="1028700" y="5924413"/>
            <a:ext cx="15491977" cy="2150110"/>
          </a:xfrm>
          <a:prstGeom prst="rect">
            <a:avLst/>
          </a:prstGeom>
        </p:spPr>
        <p:txBody>
          <a:bodyPr lIns="0" tIns="0" rIns="0" bIns="0" rtlCol="0" anchor="t">
            <a:spAutoFit/>
          </a:bodyPr>
          <a:lstStyle/>
          <a:p>
            <a:pPr algn="just">
              <a:lnSpc>
                <a:spcPts val="4340"/>
              </a:lnSpc>
            </a:pPr>
            <a:r>
              <a:rPr lang="en-US" sz="3100">
                <a:solidFill>
                  <a:srgbClr val="08326D"/>
                </a:solidFill>
                <a:latin typeface="Playpen Sans"/>
                <a:ea typeface="Playpen Sans"/>
                <a:cs typeface="Playpen Sans"/>
                <a:sym typeface="Playpen Sans"/>
              </a:rPr>
              <a:t>Kabupaten Bantul memiliki angka unmet need tinggi (15,69%), terutama untuk membatasi kehamilan (76,3%). Faktor penyebab: kurangnya pengetahuan, persepsi negatif, pengalaman buruk sebelumnya, dan minimnya akses layanan  (BKKBN, 2024).</a:t>
            </a:r>
          </a:p>
        </p:txBody>
      </p:sp>
      <p:sp>
        <p:nvSpPr>
          <p:cNvPr id="10" name="TextBox 10"/>
          <p:cNvSpPr txBox="1"/>
          <p:nvPr/>
        </p:nvSpPr>
        <p:spPr>
          <a:xfrm>
            <a:off x="574290" y="8194040"/>
            <a:ext cx="15628940" cy="1064260"/>
          </a:xfrm>
          <a:prstGeom prst="rect">
            <a:avLst/>
          </a:prstGeom>
        </p:spPr>
        <p:txBody>
          <a:bodyPr lIns="0" tIns="0" rIns="0" bIns="0" rtlCol="0" anchor="t">
            <a:spAutoFit/>
          </a:bodyPr>
          <a:lstStyle/>
          <a:p>
            <a:pPr algn="just">
              <a:lnSpc>
                <a:spcPts val="4340"/>
              </a:lnSpc>
            </a:pPr>
            <a:r>
              <a:rPr lang="en-US" sz="3100">
                <a:solidFill>
                  <a:srgbClr val="08326D"/>
                </a:solidFill>
                <a:latin typeface="Playpen Sans"/>
                <a:ea typeface="Playpen Sans"/>
                <a:cs typeface="Playpen Sans"/>
                <a:sym typeface="Playpen Sans"/>
              </a:rPr>
              <a:t>Data lokal di Kotagede (Rejowinangun 22,9%, Purbayan 19,8%, Prenggan 15,4%) sehingga perlu intervensi KB yang tepat sasaran (BKKBN, 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370" b="-13370"/>
            </a:stretch>
          </a:blipFill>
        </p:spPr>
      </p:sp>
      <p:grpSp>
        <p:nvGrpSpPr>
          <p:cNvPr id="3" name="Group 3"/>
          <p:cNvGrpSpPr/>
          <p:nvPr/>
        </p:nvGrpSpPr>
        <p:grpSpPr>
          <a:xfrm>
            <a:off x="16045863" y="-190066"/>
            <a:ext cx="3086100" cy="10746712"/>
            <a:chOff x="0" y="0"/>
            <a:chExt cx="812800" cy="2830410"/>
          </a:xfrm>
        </p:grpSpPr>
        <p:sp>
          <p:nvSpPr>
            <p:cNvPr id="4" name="Freeform 4"/>
            <p:cNvSpPr/>
            <p:nvPr/>
          </p:nvSpPr>
          <p:spPr>
            <a:xfrm>
              <a:off x="0" y="0"/>
              <a:ext cx="812800" cy="2830410"/>
            </a:xfrm>
            <a:custGeom>
              <a:avLst/>
              <a:gdLst/>
              <a:ahLst/>
              <a:cxnLst/>
              <a:rect l="l" t="t" r="r" b="b"/>
              <a:pathLst>
                <a:path w="812800" h="2830410">
                  <a:moveTo>
                    <a:pt x="0" y="0"/>
                  </a:moveTo>
                  <a:lnTo>
                    <a:pt x="812800" y="0"/>
                  </a:lnTo>
                  <a:lnTo>
                    <a:pt x="812800" y="2830410"/>
                  </a:lnTo>
                  <a:lnTo>
                    <a:pt x="0" y="2830410"/>
                  </a:lnTo>
                  <a:close/>
                </a:path>
              </a:pathLst>
            </a:custGeom>
            <a:solidFill>
              <a:srgbClr val="134B70"/>
            </a:solidFill>
          </p:spPr>
        </p:sp>
        <p:sp>
          <p:nvSpPr>
            <p:cNvPr id="5" name="TextBox 5"/>
            <p:cNvSpPr txBox="1"/>
            <p:nvPr/>
          </p:nvSpPr>
          <p:spPr>
            <a:xfrm>
              <a:off x="0" y="-47625"/>
              <a:ext cx="812800" cy="287803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88628">
            <a:off x="-1003328" y="-1324302"/>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34B70"/>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788628">
            <a:off x="-514350" y="-1543050"/>
            <a:ext cx="3086100" cy="3086100"/>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08C9B"/>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272783" y="2181477"/>
            <a:ext cx="6894879" cy="5171159"/>
          </a:xfrm>
          <a:custGeom>
            <a:avLst/>
            <a:gdLst/>
            <a:ahLst/>
            <a:cxnLst/>
            <a:rect l="l" t="t" r="r" b="b"/>
            <a:pathLst>
              <a:path w="6894879" h="5171159">
                <a:moveTo>
                  <a:pt x="0" y="0"/>
                </a:moveTo>
                <a:lnTo>
                  <a:pt x="6894879" y="0"/>
                </a:lnTo>
                <a:lnTo>
                  <a:pt x="6894879" y="5171159"/>
                </a:lnTo>
                <a:lnTo>
                  <a:pt x="0" y="5171159"/>
                </a:lnTo>
                <a:lnTo>
                  <a:pt x="0" y="0"/>
                </a:lnTo>
                <a:close/>
              </a:path>
            </a:pathLst>
          </a:custGeom>
          <a:blipFill>
            <a:blip r:embed="rId3"/>
            <a:stretch>
              <a:fillRect/>
            </a:stretch>
          </a:blipFill>
        </p:spPr>
      </p:sp>
      <p:sp>
        <p:nvSpPr>
          <p:cNvPr id="13" name="Freeform 13"/>
          <p:cNvSpPr/>
          <p:nvPr/>
        </p:nvSpPr>
        <p:spPr>
          <a:xfrm>
            <a:off x="6766197" y="5363969"/>
            <a:ext cx="4874352" cy="3655764"/>
          </a:xfrm>
          <a:custGeom>
            <a:avLst/>
            <a:gdLst/>
            <a:ahLst/>
            <a:cxnLst/>
            <a:rect l="l" t="t" r="r" b="b"/>
            <a:pathLst>
              <a:path w="4874352" h="3655764">
                <a:moveTo>
                  <a:pt x="0" y="0"/>
                </a:moveTo>
                <a:lnTo>
                  <a:pt x="4874352" y="0"/>
                </a:lnTo>
                <a:lnTo>
                  <a:pt x="4874352" y="3655764"/>
                </a:lnTo>
                <a:lnTo>
                  <a:pt x="0" y="3655764"/>
                </a:lnTo>
                <a:lnTo>
                  <a:pt x="0" y="0"/>
                </a:lnTo>
                <a:close/>
              </a:path>
            </a:pathLst>
          </a:custGeom>
          <a:blipFill>
            <a:blip r:embed="rId4" cstate="print"/>
            <a:stretch>
              <a:fillRect/>
            </a:stretch>
          </a:blipFill>
        </p:spPr>
      </p:sp>
      <p:sp>
        <p:nvSpPr>
          <p:cNvPr id="14" name="Freeform 14"/>
          <p:cNvSpPr/>
          <p:nvPr/>
        </p:nvSpPr>
        <p:spPr>
          <a:xfrm>
            <a:off x="1756204" y="6529505"/>
            <a:ext cx="5009993" cy="3757495"/>
          </a:xfrm>
          <a:custGeom>
            <a:avLst/>
            <a:gdLst/>
            <a:ahLst/>
            <a:cxnLst/>
            <a:rect l="l" t="t" r="r" b="b"/>
            <a:pathLst>
              <a:path w="5009993" h="3757495">
                <a:moveTo>
                  <a:pt x="0" y="0"/>
                </a:moveTo>
                <a:lnTo>
                  <a:pt x="5009993" y="0"/>
                </a:lnTo>
                <a:lnTo>
                  <a:pt x="5009993" y="3757495"/>
                </a:lnTo>
                <a:lnTo>
                  <a:pt x="0" y="3757495"/>
                </a:lnTo>
                <a:lnTo>
                  <a:pt x="0" y="0"/>
                </a:lnTo>
                <a:close/>
              </a:path>
            </a:pathLst>
          </a:custGeom>
          <a:blipFill>
            <a:blip r:embed="rId5" cstate="print"/>
            <a:stretch>
              <a:fillRect/>
            </a:stretch>
          </a:blipFill>
        </p:spPr>
      </p:sp>
      <p:sp>
        <p:nvSpPr>
          <p:cNvPr id="15" name="TextBox 15"/>
          <p:cNvSpPr txBox="1"/>
          <p:nvPr/>
        </p:nvSpPr>
        <p:spPr>
          <a:xfrm>
            <a:off x="3555526" y="161598"/>
            <a:ext cx="3708117" cy="448308"/>
          </a:xfrm>
          <a:prstGeom prst="rect">
            <a:avLst/>
          </a:prstGeom>
        </p:spPr>
        <p:txBody>
          <a:bodyPr lIns="0" tIns="0" rIns="0" bIns="0" rtlCol="0" anchor="t">
            <a:spAutoFit/>
          </a:bodyPr>
          <a:lstStyle/>
          <a:p>
            <a:pPr algn="ctr">
              <a:lnSpc>
                <a:spcPts val="3640"/>
              </a:lnSpc>
            </a:pPr>
            <a:r>
              <a:rPr lang="en-US" sz="2600" b="1">
                <a:solidFill>
                  <a:srgbClr val="000000"/>
                </a:solidFill>
                <a:latin typeface="Playpen Sans Bold"/>
                <a:ea typeface="Playpen Sans Bold"/>
                <a:cs typeface="Playpen Sans Bold"/>
                <a:sym typeface="Playpen Sans Bold"/>
              </a:rPr>
              <a:t>Tanggal 14 Juni 2025</a:t>
            </a:r>
          </a:p>
        </p:txBody>
      </p:sp>
      <p:sp>
        <p:nvSpPr>
          <p:cNvPr id="16" name="TextBox 16"/>
          <p:cNvSpPr txBox="1"/>
          <p:nvPr/>
        </p:nvSpPr>
        <p:spPr>
          <a:xfrm>
            <a:off x="3004604" y="642620"/>
            <a:ext cx="7523185" cy="695959"/>
          </a:xfrm>
          <a:prstGeom prst="rect">
            <a:avLst/>
          </a:prstGeom>
        </p:spPr>
        <p:txBody>
          <a:bodyPr lIns="0" tIns="0" rIns="0" bIns="0" rtlCol="0" anchor="t">
            <a:spAutoFit/>
          </a:bodyPr>
          <a:lstStyle/>
          <a:p>
            <a:pPr algn="ctr">
              <a:lnSpc>
                <a:spcPts val="5740"/>
              </a:lnSpc>
            </a:pPr>
            <a:r>
              <a:rPr lang="en-US" sz="4100">
                <a:solidFill>
                  <a:srgbClr val="000000"/>
                </a:solidFill>
                <a:latin typeface="Berkshire Swash"/>
                <a:ea typeface="Berkshire Swash"/>
                <a:cs typeface="Berkshire Swash"/>
                <a:sym typeface="Berkshire Swash"/>
              </a:rPr>
              <a:t> Penutupan Kegiatan Praktik</a:t>
            </a:r>
          </a:p>
        </p:txBody>
      </p:sp>
      <p:sp>
        <p:nvSpPr>
          <p:cNvPr id="17" name="TextBox 17"/>
          <p:cNvSpPr txBox="1"/>
          <p:nvPr/>
        </p:nvSpPr>
        <p:spPr>
          <a:xfrm>
            <a:off x="1461356" y="2162427"/>
            <a:ext cx="9328039" cy="3201542"/>
          </a:xfrm>
          <a:prstGeom prst="rect">
            <a:avLst/>
          </a:prstGeom>
        </p:spPr>
        <p:txBody>
          <a:bodyPr lIns="0" tIns="0" rIns="0" bIns="0" rtlCol="0" anchor="t">
            <a:spAutoFit/>
          </a:bodyPr>
          <a:lstStyle/>
          <a:p>
            <a:pPr algn="just">
              <a:lnSpc>
                <a:spcPts val="4296"/>
              </a:lnSpc>
            </a:pPr>
            <a:r>
              <a:rPr lang="en-US" sz="2400">
                <a:solidFill>
                  <a:srgbClr val="000000"/>
                </a:solidFill>
                <a:latin typeface="Playpen Sans"/>
                <a:ea typeface="Playpen Sans"/>
                <a:cs typeface="Playpen Sans"/>
                <a:sym typeface="Playpen Sans"/>
              </a:rPr>
              <a:t>Kegiatan ditutup dengan pertemuan evaluatif antara mahasiswa, dosen pembimbing institusi, dosen pembimbing lahan, serta PCA Kotagede. Pertemuan ini menjadi forum refleksi dan penarikan mahasiswa praktik, yang menandai berakhirnya seluruh rangkaian kegiatan praktik pemberdayaan.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2096373" y="6651079"/>
            <a:ext cx="4192745" cy="4192745"/>
            <a:chOff x="0" y="0"/>
            <a:chExt cx="5590327" cy="5590327"/>
          </a:xfrm>
        </p:grpSpPr>
        <p:grpSp>
          <p:nvGrpSpPr>
            <p:cNvPr id="4" name="Group 4"/>
            <p:cNvGrpSpPr/>
            <p:nvPr/>
          </p:nvGrpSpPr>
          <p:grpSpPr>
            <a:xfrm rot="-2700000">
              <a:off x="-165972" y="1803341"/>
              <a:ext cx="5922271" cy="1983646"/>
              <a:chOff x="0" y="0"/>
              <a:chExt cx="1521188" cy="509517"/>
            </a:xfrm>
          </p:grpSpPr>
          <p:sp>
            <p:nvSpPr>
              <p:cNvPr id="5" name="Freeform 5"/>
              <p:cNvSpPr/>
              <p:nvPr/>
            </p:nvSpPr>
            <p:spPr>
              <a:xfrm>
                <a:off x="0" y="0"/>
                <a:ext cx="1521188" cy="509517"/>
              </a:xfrm>
              <a:custGeom>
                <a:avLst/>
                <a:gdLst/>
                <a:ahLst/>
                <a:cxnLst/>
                <a:rect l="l" t="t" r="r" b="b"/>
                <a:pathLst>
                  <a:path w="1521188" h="509517">
                    <a:moveTo>
                      <a:pt x="0" y="0"/>
                    </a:moveTo>
                    <a:lnTo>
                      <a:pt x="1521188" y="0"/>
                    </a:lnTo>
                    <a:lnTo>
                      <a:pt x="1521188" y="509517"/>
                    </a:lnTo>
                    <a:lnTo>
                      <a:pt x="0" y="509517"/>
                    </a:lnTo>
                    <a:close/>
                  </a:path>
                </a:pathLst>
              </a:custGeom>
              <a:solidFill>
                <a:srgbClr val="4D9DB1"/>
              </a:solidFill>
            </p:spPr>
          </p:sp>
          <p:sp>
            <p:nvSpPr>
              <p:cNvPr id="6" name="TextBox 6"/>
              <p:cNvSpPr txBox="1"/>
              <p:nvPr/>
            </p:nvSpPr>
            <p:spPr>
              <a:xfrm>
                <a:off x="0" y="-38100"/>
                <a:ext cx="1521188" cy="54761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2700000">
              <a:off x="3302404" y="366692"/>
              <a:ext cx="1858816" cy="1983646"/>
              <a:chOff x="0" y="0"/>
              <a:chExt cx="477453" cy="509517"/>
            </a:xfrm>
          </p:grpSpPr>
          <p:sp>
            <p:nvSpPr>
              <p:cNvPr id="8" name="Freeform 8"/>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47829E"/>
              </a:solidFill>
            </p:spPr>
          </p:sp>
          <p:sp>
            <p:nvSpPr>
              <p:cNvPr id="9" name="TextBox 9"/>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grpSp>
        <p:nvGrpSpPr>
          <p:cNvPr id="10" name="Group 10"/>
          <p:cNvGrpSpPr/>
          <p:nvPr/>
        </p:nvGrpSpPr>
        <p:grpSpPr>
          <a:xfrm>
            <a:off x="13469850" y="-3103492"/>
            <a:ext cx="8261361" cy="5712691"/>
            <a:chOff x="0" y="0"/>
            <a:chExt cx="11015148" cy="7616922"/>
          </a:xfrm>
        </p:grpSpPr>
        <p:grpSp>
          <p:nvGrpSpPr>
            <p:cNvPr id="11" name="Group 11"/>
            <p:cNvGrpSpPr/>
            <p:nvPr/>
          </p:nvGrpSpPr>
          <p:grpSpPr>
            <a:xfrm rot="-2700000">
              <a:off x="-529052" y="2679893"/>
              <a:ext cx="8401535" cy="1983646"/>
              <a:chOff x="0" y="0"/>
              <a:chExt cx="2158009" cy="509517"/>
            </a:xfrm>
          </p:grpSpPr>
          <p:sp>
            <p:nvSpPr>
              <p:cNvPr id="12" name="Freeform 12"/>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4D9DB1"/>
              </a:solidFill>
            </p:spPr>
          </p:sp>
          <p:sp>
            <p:nvSpPr>
              <p:cNvPr id="13" name="TextBox 13"/>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2700000">
              <a:off x="429108" y="4993094"/>
              <a:ext cx="1858816" cy="1983646"/>
              <a:chOff x="0" y="0"/>
              <a:chExt cx="477453" cy="509517"/>
            </a:xfrm>
          </p:grpSpPr>
          <p:sp>
            <p:nvSpPr>
              <p:cNvPr id="15" name="Freeform 15"/>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47829E"/>
              </a:solidFill>
            </p:spPr>
          </p:sp>
          <p:sp>
            <p:nvSpPr>
              <p:cNvPr id="16" name="TextBox 16"/>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2700000">
              <a:off x="3142664" y="2953383"/>
              <a:ext cx="8401535" cy="1983646"/>
              <a:chOff x="0" y="0"/>
              <a:chExt cx="2158009" cy="509517"/>
            </a:xfrm>
          </p:grpSpPr>
          <p:sp>
            <p:nvSpPr>
              <p:cNvPr id="18" name="Freeform 18"/>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4D9DB1"/>
              </a:solidFill>
            </p:spPr>
          </p:sp>
          <p:sp>
            <p:nvSpPr>
              <p:cNvPr id="19" name="TextBox 19"/>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grpSp>
      <p:sp>
        <p:nvSpPr>
          <p:cNvPr id="20" name="TextBox 20"/>
          <p:cNvSpPr txBox="1"/>
          <p:nvPr/>
        </p:nvSpPr>
        <p:spPr>
          <a:xfrm>
            <a:off x="3377884" y="889478"/>
            <a:ext cx="9236656" cy="880576"/>
          </a:xfrm>
          <a:prstGeom prst="rect">
            <a:avLst/>
          </a:prstGeom>
        </p:spPr>
        <p:txBody>
          <a:bodyPr lIns="0" tIns="0" rIns="0" bIns="0" rtlCol="0" anchor="t">
            <a:spAutoFit/>
          </a:bodyPr>
          <a:lstStyle/>
          <a:p>
            <a:pPr algn="ctr">
              <a:lnSpc>
                <a:spcPts val="6613"/>
              </a:lnSpc>
            </a:pPr>
            <a:r>
              <a:rPr lang="en-US" sz="6420" spc="96">
                <a:solidFill>
                  <a:srgbClr val="47829E"/>
                </a:solidFill>
                <a:latin typeface="League Spartan"/>
                <a:ea typeface="League Spartan"/>
                <a:cs typeface="League Spartan"/>
                <a:sym typeface="League Spartan"/>
              </a:rPr>
              <a:t>KESIMPULAN</a:t>
            </a:r>
          </a:p>
        </p:txBody>
      </p:sp>
      <p:sp>
        <p:nvSpPr>
          <p:cNvPr id="21" name="TextBox 21"/>
          <p:cNvSpPr txBox="1"/>
          <p:nvPr/>
        </p:nvSpPr>
        <p:spPr>
          <a:xfrm>
            <a:off x="1028700" y="2552049"/>
            <a:ext cx="16230600" cy="1607185"/>
          </a:xfrm>
          <a:prstGeom prst="rect">
            <a:avLst/>
          </a:prstGeom>
        </p:spPr>
        <p:txBody>
          <a:bodyPr lIns="0" tIns="0" rIns="0" bIns="0" rtlCol="0" anchor="t">
            <a:spAutoFit/>
          </a:bodyPr>
          <a:lstStyle/>
          <a:p>
            <a:pPr algn="just">
              <a:lnSpc>
                <a:spcPts val="4339"/>
              </a:lnSpc>
            </a:pPr>
            <a:r>
              <a:rPr lang="en-US" sz="3099" b="1">
                <a:solidFill>
                  <a:srgbClr val="000000"/>
                </a:solidFill>
                <a:latin typeface="Playpen Sans Bold"/>
                <a:ea typeface="Playpen Sans Bold"/>
                <a:cs typeface="Playpen Sans Bold"/>
                <a:sym typeface="Playpen Sans Bold"/>
              </a:rPr>
              <a:t>Masalah Unmet Need Sangat Kompleks</a:t>
            </a:r>
          </a:p>
          <a:p>
            <a:pPr algn="just">
              <a:lnSpc>
                <a:spcPts val="4339"/>
              </a:lnSpc>
            </a:pPr>
            <a:r>
              <a:rPr lang="en-US" sz="3099">
                <a:solidFill>
                  <a:srgbClr val="000000"/>
                </a:solidFill>
                <a:latin typeface="Playpen Sans"/>
                <a:ea typeface="Playpen Sans"/>
                <a:cs typeface="Playpen Sans"/>
                <a:sym typeface="Playpen Sans"/>
              </a:rPr>
              <a:t>Tidak hanya soal ketersediaan alat kontrasepsi, tetapi juga mencakup faktor psikologis, sosial, budaya, dan kualitas layanan.</a:t>
            </a:r>
          </a:p>
        </p:txBody>
      </p:sp>
      <p:sp>
        <p:nvSpPr>
          <p:cNvPr id="22" name="TextBox 22"/>
          <p:cNvSpPr txBox="1"/>
          <p:nvPr/>
        </p:nvSpPr>
        <p:spPr>
          <a:xfrm>
            <a:off x="1028700" y="4396063"/>
            <a:ext cx="16230600" cy="1607185"/>
          </a:xfrm>
          <a:prstGeom prst="rect">
            <a:avLst/>
          </a:prstGeom>
        </p:spPr>
        <p:txBody>
          <a:bodyPr lIns="0" tIns="0" rIns="0" bIns="0" rtlCol="0" anchor="t">
            <a:spAutoFit/>
          </a:bodyPr>
          <a:lstStyle/>
          <a:p>
            <a:pPr algn="just">
              <a:lnSpc>
                <a:spcPts val="4339"/>
              </a:lnSpc>
            </a:pPr>
            <a:r>
              <a:rPr lang="en-US" sz="3099" b="1">
                <a:solidFill>
                  <a:srgbClr val="000000"/>
                </a:solidFill>
                <a:latin typeface="Playpen Sans Bold"/>
                <a:ea typeface="Playpen Sans Bold"/>
                <a:cs typeface="Playpen Sans Bold"/>
                <a:sym typeface="Playpen Sans Bold"/>
              </a:rPr>
              <a:t>Faktor Penyebab Utama</a:t>
            </a:r>
          </a:p>
          <a:p>
            <a:pPr algn="just">
              <a:lnSpc>
                <a:spcPts val="4339"/>
              </a:lnSpc>
            </a:pPr>
            <a:r>
              <a:rPr lang="en-US" sz="3099">
                <a:solidFill>
                  <a:srgbClr val="000000"/>
                </a:solidFill>
                <a:latin typeface="Playpen Sans"/>
                <a:ea typeface="Playpen Sans"/>
                <a:cs typeface="Playpen Sans"/>
                <a:sym typeface="Playpen Sans"/>
              </a:rPr>
              <a:t>Kurangnya pengetahuan, pengalaman efek samping, sikap suami, serta komunikasi pasangan menjadi hambatan dominan.</a:t>
            </a:r>
          </a:p>
        </p:txBody>
      </p:sp>
      <p:sp>
        <p:nvSpPr>
          <p:cNvPr id="23" name="TextBox 23"/>
          <p:cNvSpPr txBox="1"/>
          <p:nvPr/>
        </p:nvSpPr>
        <p:spPr>
          <a:xfrm>
            <a:off x="2057400" y="6241373"/>
            <a:ext cx="15201900" cy="1607185"/>
          </a:xfrm>
          <a:prstGeom prst="rect">
            <a:avLst/>
          </a:prstGeom>
        </p:spPr>
        <p:txBody>
          <a:bodyPr lIns="0" tIns="0" rIns="0" bIns="0" rtlCol="0" anchor="t">
            <a:spAutoFit/>
          </a:bodyPr>
          <a:lstStyle/>
          <a:p>
            <a:pPr algn="just">
              <a:lnSpc>
                <a:spcPts val="4339"/>
              </a:lnSpc>
            </a:pPr>
            <a:r>
              <a:rPr lang="en-US" sz="3099" b="1">
                <a:solidFill>
                  <a:srgbClr val="000000"/>
                </a:solidFill>
                <a:latin typeface="Playpen Sans Bold"/>
                <a:ea typeface="Playpen Sans Bold"/>
                <a:cs typeface="Playpen Sans Bold"/>
                <a:sym typeface="Playpen Sans Bold"/>
              </a:rPr>
              <a:t>Hambatan Akses Kontrasepsi</a:t>
            </a:r>
          </a:p>
          <a:p>
            <a:pPr algn="just">
              <a:lnSpc>
                <a:spcPts val="4339"/>
              </a:lnSpc>
            </a:pPr>
            <a:r>
              <a:rPr lang="en-US" sz="3099">
                <a:solidFill>
                  <a:srgbClr val="000000"/>
                </a:solidFill>
                <a:latin typeface="Playpen Sans"/>
                <a:ea typeface="Playpen Sans"/>
                <a:cs typeface="Playpen Sans"/>
                <a:sym typeface="Playpen Sans"/>
              </a:rPr>
              <a:t>Trauma efek samping, larangan suami karena budaya/agama, serta mitos dan stigma.</a:t>
            </a:r>
          </a:p>
        </p:txBody>
      </p:sp>
      <p:sp>
        <p:nvSpPr>
          <p:cNvPr id="24" name="TextBox 24"/>
          <p:cNvSpPr txBox="1"/>
          <p:nvPr/>
        </p:nvSpPr>
        <p:spPr>
          <a:xfrm>
            <a:off x="2096373" y="8086683"/>
            <a:ext cx="15201900" cy="2150110"/>
          </a:xfrm>
          <a:prstGeom prst="rect">
            <a:avLst/>
          </a:prstGeom>
        </p:spPr>
        <p:txBody>
          <a:bodyPr lIns="0" tIns="0" rIns="0" bIns="0" rtlCol="0" anchor="t">
            <a:spAutoFit/>
          </a:bodyPr>
          <a:lstStyle/>
          <a:p>
            <a:pPr algn="just">
              <a:lnSpc>
                <a:spcPts val="4339"/>
              </a:lnSpc>
            </a:pPr>
            <a:r>
              <a:rPr lang="en-US" sz="3099" b="1">
                <a:solidFill>
                  <a:srgbClr val="000000"/>
                </a:solidFill>
                <a:latin typeface="Playpen Sans Bold"/>
                <a:ea typeface="Playpen Sans Bold"/>
                <a:cs typeface="Playpen Sans Bold"/>
                <a:sym typeface="Playpen Sans Bold"/>
              </a:rPr>
              <a:t>“Kolaborasi multisektor dan pendekatan holistik berbasis pemberdayaan masyarakat sangat relevan untuk meningkatkan kesadaran dan penerimaan KB secara berkelanjutan untuk menekan kejadian unmet need”</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370" b="-13370"/>
            </a:stretch>
          </a:blipFill>
        </p:spPr>
      </p:sp>
      <p:grpSp>
        <p:nvGrpSpPr>
          <p:cNvPr id="3" name="Group 3"/>
          <p:cNvGrpSpPr/>
          <p:nvPr/>
        </p:nvGrpSpPr>
        <p:grpSpPr>
          <a:xfrm>
            <a:off x="15189881" y="-739823"/>
            <a:ext cx="4336040" cy="3086100"/>
            <a:chOff x="0" y="0"/>
            <a:chExt cx="5781387" cy="4114800"/>
          </a:xfrm>
        </p:grpSpPr>
        <p:grpSp>
          <p:nvGrpSpPr>
            <p:cNvPr id="4" name="Group 4"/>
            <p:cNvGrpSpPr/>
            <p:nvPr/>
          </p:nvGrpSpPr>
          <p:grpSpPr>
            <a:xfrm>
              <a:off x="0" y="0"/>
              <a:ext cx="4114800" cy="41148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34B70"/>
              </a:solidFill>
            </p:spPr>
          </p:sp>
          <p:sp>
            <p:nvSpPr>
              <p:cNvPr id="6" name="TextBox 6"/>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66587" y="0"/>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08C9B"/>
              </a:solidFill>
            </p:spPr>
          </p:sp>
          <p:sp>
            <p:nvSpPr>
              <p:cNvPr id="9" name="TextBox 9"/>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grpSp>
      <p:grpSp>
        <p:nvGrpSpPr>
          <p:cNvPr id="10" name="Group 10"/>
          <p:cNvGrpSpPr/>
          <p:nvPr/>
        </p:nvGrpSpPr>
        <p:grpSpPr>
          <a:xfrm>
            <a:off x="15979" y="-868110"/>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34B70"/>
            </a:solidFill>
          </p:spPr>
        </p:sp>
        <p:sp>
          <p:nvSpPr>
            <p:cNvPr id="12" name="TextBox 12"/>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33961" y="-868110"/>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08C9B"/>
            </a:solidFill>
          </p:spPr>
        </p:sp>
        <p:sp>
          <p:nvSpPr>
            <p:cNvPr id="15" name="TextBox 15"/>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pic>
        <p:nvPicPr>
          <p:cNvPr id="16" name="Picture 16">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rcRect/>
          <a:stretch>
            <a:fillRect/>
          </a:stretch>
        </p:blipFill>
        <p:spPr>
          <a:xfrm>
            <a:off x="552651" y="2339586"/>
            <a:ext cx="3891777" cy="6918714"/>
          </a:xfrm>
          <a:prstGeom prst="rect">
            <a:avLst/>
          </a:prstGeom>
        </p:spPr>
      </p:pic>
      <p:pic>
        <p:nvPicPr>
          <p:cNvPr id="17" name="Picture 17">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a:srcRect/>
          <a:stretch>
            <a:fillRect/>
          </a:stretch>
        </p:blipFill>
        <p:spPr>
          <a:xfrm>
            <a:off x="13707636" y="2346277"/>
            <a:ext cx="3888013" cy="6912023"/>
          </a:xfrm>
          <a:prstGeom prst="rect">
            <a:avLst/>
          </a:prstGeom>
        </p:spPr>
      </p:pic>
      <p:pic>
        <p:nvPicPr>
          <p:cNvPr id="18" name="Picture 18">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12"/>
          <a:srcRect/>
          <a:stretch>
            <a:fillRect/>
          </a:stretch>
        </p:blipFill>
        <p:spPr>
          <a:xfrm>
            <a:off x="4893274" y="2346277"/>
            <a:ext cx="3891777" cy="6918714"/>
          </a:xfrm>
          <a:prstGeom prst="rect">
            <a:avLst/>
          </a:prstGeom>
        </p:spPr>
      </p:pic>
      <p:pic>
        <p:nvPicPr>
          <p:cNvPr id="19" name="Picture 19">
            <a:hlinkClick r:id="" action="ppaction://media"/>
          </p:cNvPr>
          <p:cNvPicPr>
            <a:picLocks noChangeAspect="1"/>
          </p:cNvPicPr>
          <p:nvPr>
            <a:videoFile r:link="rId1"/>
            <p:extLst>
              <p:ext uri="{DAA4B4D4-6D71-4841-9C94-3DE7FCFB9230}">
                <p14:media xmlns:p14="http://schemas.microsoft.com/office/powerpoint/2010/main" xmlns="" r:embed="rId14"/>
              </p:ext>
            </p:extLst>
          </p:nvPr>
        </p:nvPicPr>
        <p:blipFill>
          <a:blip r:embed="rId15"/>
          <a:srcRect/>
          <a:stretch>
            <a:fillRect/>
          </a:stretch>
        </p:blipFill>
        <p:spPr>
          <a:xfrm>
            <a:off x="9302337" y="2352968"/>
            <a:ext cx="3888013" cy="6912023"/>
          </a:xfrm>
          <a:prstGeom prst="rect">
            <a:avLst/>
          </a:prstGeom>
        </p:spPr>
      </p:pic>
      <p:sp>
        <p:nvSpPr>
          <p:cNvPr id="20" name="TextBox 20"/>
          <p:cNvSpPr txBox="1"/>
          <p:nvPr/>
        </p:nvSpPr>
        <p:spPr>
          <a:xfrm>
            <a:off x="4444427" y="305005"/>
            <a:ext cx="9399145" cy="1091693"/>
          </a:xfrm>
          <a:prstGeom prst="rect">
            <a:avLst/>
          </a:prstGeom>
        </p:spPr>
        <p:txBody>
          <a:bodyPr lIns="0" tIns="0" rIns="0" bIns="0" rtlCol="0" anchor="t">
            <a:spAutoFit/>
          </a:bodyPr>
          <a:lstStyle/>
          <a:p>
            <a:pPr algn="ctr">
              <a:lnSpc>
                <a:spcPts val="4214"/>
              </a:lnSpc>
            </a:pPr>
            <a:r>
              <a:rPr lang="en-US" sz="4300">
                <a:solidFill>
                  <a:srgbClr val="000000"/>
                </a:solidFill>
                <a:latin typeface="Berkshire Swash"/>
                <a:ea typeface="Berkshire Swash"/>
                <a:cs typeface="Berkshire Swash"/>
                <a:sym typeface="Berkshire Swash"/>
              </a:rPr>
              <a:t>Rekap Video Kegiatan Selama Praktik Pemberdayaan</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6"/>
                </p:tgtEl>
              </p:cMediaNode>
            </p:video>
            <p:video>
              <p:cMediaNode vol="100000">
                <p:cTn id="3" fill="hold" display="0">
                  <p:stCondLst>
                    <p:cond delay="indefinite"/>
                  </p:stCondLst>
                </p:cTn>
                <p:tgtEl>
                  <p:spTgt spid="17"/>
                </p:tgtEl>
              </p:cMediaNode>
            </p:video>
            <p:video>
              <p:cMediaNode vol="100000">
                <p:cTn id="4" fill="hold" display="0">
                  <p:stCondLst>
                    <p:cond delay="indefinite"/>
                  </p:stCondLst>
                </p:cTn>
                <p:tgtEl>
                  <p:spTgt spid="18"/>
                </p:tgtEl>
              </p:cMediaNode>
            </p:video>
            <p:video>
              <p:cMediaNode vol="100000">
                <p:cTn id="5" fill="hold" display="0">
                  <p:stCondLst>
                    <p:cond delay="indefinite"/>
                  </p:stCondLst>
                </p:cTn>
                <p:tgtEl>
                  <p:spTgt spid="1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04" r="-2204"/>
            </a:stretch>
          </a:blipFill>
        </p:spPr>
      </p:sp>
      <p:grpSp>
        <p:nvGrpSpPr>
          <p:cNvPr id="3" name="Group 3"/>
          <p:cNvGrpSpPr/>
          <p:nvPr/>
        </p:nvGrpSpPr>
        <p:grpSpPr>
          <a:xfrm>
            <a:off x="-260340" y="9818566"/>
            <a:ext cx="19154589" cy="1210681"/>
            <a:chOff x="0" y="0"/>
            <a:chExt cx="5044830" cy="318862"/>
          </a:xfrm>
        </p:grpSpPr>
        <p:sp>
          <p:nvSpPr>
            <p:cNvPr id="4" name="Freeform 4"/>
            <p:cNvSpPr/>
            <p:nvPr/>
          </p:nvSpPr>
          <p:spPr>
            <a:xfrm>
              <a:off x="0" y="0"/>
              <a:ext cx="5044830" cy="318862"/>
            </a:xfrm>
            <a:custGeom>
              <a:avLst/>
              <a:gdLst/>
              <a:ahLst/>
              <a:cxnLst/>
              <a:rect l="l" t="t" r="r" b="b"/>
              <a:pathLst>
                <a:path w="5044830" h="318862">
                  <a:moveTo>
                    <a:pt x="0" y="0"/>
                  </a:moveTo>
                  <a:lnTo>
                    <a:pt x="5044830" y="0"/>
                  </a:lnTo>
                  <a:lnTo>
                    <a:pt x="5044830" y="318862"/>
                  </a:lnTo>
                  <a:lnTo>
                    <a:pt x="0" y="318862"/>
                  </a:lnTo>
                  <a:close/>
                </a:path>
              </a:pathLst>
            </a:custGeom>
            <a:solidFill>
              <a:srgbClr val="5A90BF"/>
            </a:solidFill>
          </p:spPr>
        </p:sp>
        <p:sp>
          <p:nvSpPr>
            <p:cNvPr id="5" name="TextBox 5"/>
            <p:cNvSpPr txBox="1"/>
            <p:nvPr/>
          </p:nvSpPr>
          <p:spPr>
            <a:xfrm>
              <a:off x="0" y="-38100"/>
              <a:ext cx="5044830" cy="35696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055896">
            <a:off x="10667890" y="5104090"/>
            <a:ext cx="1867173" cy="10762758"/>
            <a:chOff x="0" y="0"/>
            <a:chExt cx="491766" cy="2834636"/>
          </a:xfrm>
        </p:grpSpPr>
        <p:sp>
          <p:nvSpPr>
            <p:cNvPr id="7" name="Freeform 7"/>
            <p:cNvSpPr/>
            <p:nvPr/>
          </p:nvSpPr>
          <p:spPr>
            <a:xfrm>
              <a:off x="0" y="0"/>
              <a:ext cx="491766" cy="2834636"/>
            </a:xfrm>
            <a:custGeom>
              <a:avLst/>
              <a:gdLst/>
              <a:ahLst/>
              <a:cxnLst/>
              <a:rect l="l" t="t" r="r" b="b"/>
              <a:pathLst>
                <a:path w="491766" h="2834636">
                  <a:moveTo>
                    <a:pt x="245883" y="0"/>
                  </a:moveTo>
                  <a:lnTo>
                    <a:pt x="245883" y="0"/>
                  </a:lnTo>
                  <a:cubicBezTo>
                    <a:pt x="381680" y="0"/>
                    <a:pt x="491766" y="110086"/>
                    <a:pt x="491766" y="245883"/>
                  </a:cubicBezTo>
                  <a:lnTo>
                    <a:pt x="491766" y="2588753"/>
                  </a:lnTo>
                  <a:cubicBezTo>
                    <a:pt x="491766" y="2724550"/>
                    <a:pt x="381680" y="2834636"/>
                    <a:pt x="245883" y="2834636"/>
                  </a:cubicBezTo>
                  <a:lnTo>
                    <a:pt x="245883" y="2834636"/>
                  </a:lnTo>
                  <a:cubicBezTo>
                    <a:pt x="110086" y="2834636"/>
                    <a:pt x="0" y="2724550"/>
                    <a:pt x="0" y="2588753"/>
                  </a:cubicBezTo>
                  <a:lnTo>
                    <a:pt x="0" y="245883"/>
                  </a:lnTo>
                  <a:cubicBezTo>
                    <a:pt x="0" y="110086"/>
                    <a:pt x="110086" y="0"/>
                    <a:pt x="245883" y="0"/>
                  </a:cubicBezTo>
                  <a:close/>
                </a:path>
              </a:pathLst>
            </a:custGeom>
            <a:solidFill>
              <a:srgbClr val="91D7F1"/>
            </a:solidFill>
            <a:ln cap="rnd">
              <a:noFill/>
              <a:prstDash val="solid"/>
              <a:round/>
            </a:ln>
          </p:spPr>
        </p:sp>
        <p:sp>
          <p:nvSpPr>
            <p:cNvPr id="8" name="TextBox 8"/>
            <p:cNvSpPr txBox="1"/>
            <p:nvPr/>
          </p:nvSpPr>
          <p:spPr>
            <a:xfrm>
              <a:off x="0" y="-38100"/>
              <a:ext cx="491766" cy="287273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882442">
            <a:off x="14127658" y="2943656"/>
            <a:ext cx="7213299" cy="14686688"/>
            <a:chOff x="0" y="0"/>
            <a:chExt cx="1899799" cy="3868099"/>
          </a:xfrm>
        </p:grpSpPr>
        <p:sp>
          <p:nvSpPr>
            <p:cNvPr id="10" name="Freeform 10"/>
            <p:cNvSpPr/>
            <p:nvPr/>
          </p:nvSpPr>
          <p:spPr>
            <a:xfrm>
              <a:off x="0" y="0"/>
              <a:ext cx="1899799" cy="3868099"/>
            </a:xfrm>
            <a:custGeom>
              <a:avLst/>
              <a:gdLst/>
              <a:ahLst/>
              <a:cxnLst/>
              <a:rect l="l" t="t" r="r" b="b"/>
              <a:pathLst>
                <a:path w="1899799" h="3868099">
                  <a:moveTo>
                    <a:pt x="0" y="0"/>
                  </a:moveTo>
                  <a:lnTo>
                    <a:pt x="1899799" y="0"/>
                  </a:lnTo>
                  <a:lnTo>
                    <a:pt x="1899799" y="3868099"/>
                  </a:lnTo>
                  <a:lnTo>
                    <a:pt x="0" y="3868099"/>
                  </a:lnTo>
                  <a:close/>
                </a:path>
              </a:pathLst>
            </a:custGeom>
            <a:solidFill>
              <a:srgbClr val="5A90BF"/>
            </a:solidFill>
          </p:spPr>
        </p:sp>
        <p:sp>
          <p:nvSpPr>
            <p:cNvPr id="11" name="TextBox 11"/>
            <p:cNvSpPr txBox="1"/>
            <p:nvPr/>
          </p:nvSpPr>
          <p:spPr>
            <a:xfrm>
              <a:off x="0" y="-38100"/>
              <a:ext cx="1899799" cy="390619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700000">
            <a:off x="17932000" y="98426"/>
            <a:ext cx="712000" cy="7196626"/>
            <a:chOff x="0" y="0"/>
            <a:chExt cx="187523" cy="1895408"/>
          </a:xfrm>
        </p:grpSpPr>
        <p:sp>
          <p:nvSpPr>
            <p:cNvPr id="13" name="Freeform 13"/>
            <p:cNvSpPr/>
            <p:nvPr/>
          </p:nvSpPr>
          <p:spPr>
            <a:xfrm>
              <a:off x="0" y="0"/>
              <a:ext cx="187523" cy="1895408"/>
            </a:xfrm>
            <a:custGeom>
              <a:avLst/>
              <a:gdLst/>
              <a:ahLst/>
              <a:cxnLst/>
              <a:rect l="l" t="t" r="r" b="b"/>
              <a:pathLst>
                <a:path w="187523" h="1895408">
                  <a:moveTo>
                    <a:pt x="93761" y="0"/>
                  </a:moveTo>
                  <a:lnTo>
                    <a:pt x="93761" y="0"/>
                  </a:lnTo>
                  <a:cubicBezTo>
                    <a:pt x="145544" y="0"/>
                    <a:pt x="187523" y="41978"/>
                    <a:pt x="187523" y="93761"/>
                  </a:cubicBezTo>
                  <a:lnTo>
                    <a:pt x="187523" y="1801646"/>
                  </a:lnTo>
                  <a:cubicBezTo>
                    <a:pt x="187523" y="1853429"/>
                    <a:pt x="145544" y="1895408"/>
                    <a:pt x="93761" y="1895408"/>
                  </a:cubicBezTo>
                  <a:lnTo>
                    <a:pt x="93761" y="1895408"/>
                  </a:lnTo>
                  <a:cubicBezTo>
                    <a:pt x="41978" y="1895408"/>
                    <a:pt x="0" y="1853429"/>
                    <a:pt x="0" y="1801646"/>
                  </a:cubicBezTo>
                  <a:lnTo>
                    <a:pt x="0" y="93761"/>
                  </a:lnTo>
                  <a:cubicBezTo>
                    <a:pt x="0" y="41978"/>
                    <a:pt x="41978" y="0"/>
                    <a:pt x="93761" y="0"/>
                  </a:cubicBezTo>
                  <a:close/>
                </a:path>
              </a:pathLst>
            </a:custGeom>
            <a:solidFill>
              <a:srgbClr val="91D7F1"/>
            </a:solidFill>
            <a:ln cap="rnd">
              <a:noFill/>
              <a:prstDash val="solid"/>
              <a:round/>
            </a:ln>
          </p:spPr>
        </p:sp>
        <p:sp>
          <p:nvSpPr>
            <p:cNvPr id="14" name="TextBox 14"/>
            <p:cNvSpPr txBox="1"/>
            <p:nvPr/>
          </p:nvSpPr>
          <p:spPr>
            <a:xfrm>
              <a:off x="0" y="-38100"/>
              <a:ext cx="187523" cy="19335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028700" y="1962550"/>
            <a:ext cx="2468940" cy="763127"/>
          </a:xfrm>
          <a:custGeom>
            <a:avLst/>
            <a:gdLst/>
            <a:ahLst/>
            <a:cxnLst/>
            <a:rect l="l" t="t" r="r" b="b"/>
            <a:pathLst>
              <a:path w="2468940" h="763127">
                <a:moveTo>
                  <a:pt x="0" y="0"/>
                </a:moveTo>
                <a:lnTo>
                  <a:pt x="2468940" y="0"/>
                </a:lnTo>
                <a:lnTo>
                  <a:pt x="2468940" y="763127"/>
                </a:lnTo>
                <a:lnTo>
                  <a:pt x="0" y="7631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flipH="1">
            <a:off x="12355868" y="5788922"/>
            <a:ext cx="2468940" cy="763127"/>
          </a:xfrm>
          <a:custGeom>
            <a:avLst/>
            <a:gdLst/>
            <a:ahLst/>
            <a:cxnLst/>
            <a:rect l="l" t="t" r="r" b="b"/>
            <a:pathLst>
              <a:path w="2468940" h="763127">
                <a:moveTo>
                  <a:pt x="2468941" y="0"/>
                </a:moveTo>
                <a:lnTo>
                  <a:pt x="0" y="0"/>
                </a:lnTo>
                <a:lnTo>
                  <a:pt x="0" y="763127"/>
                </a:lnTo>
                <a:lnTo>
                  <a:pt x="2468941" y="763127"/>
                </a:lnTo>
                <a:lnTo>
                  <a:pt x="2468941"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a:off x="4372489" y="1152525"/>
            <a:ext cx="7464508" cy="6232864"/>
          </a:xfrm>
          <a:custGeom>
            <a:avLst/>
            <a:gdLst/>
            <a:ahLst/>
            <a:cxnLst/>
            <a:rect l="l" t="t" r="r" b="b"/>
            <a:pathLst>
              <a:path w="7464508" h="6232864">
                <a:moveTo>
                  <a:pt x="0" y="0"/>
                </a:moveTo>
                <a:lnTo>
                  <a:pt x="7464507" y="0"/>
                </a:lnTo>
                <a:lnTo>
                  <a:pt x="7464507" y="6232864"/>
                </a:lnTo>
                <a:lnTo>
                  <a:pt x="0" y="6232864"/>
                </a:lnTo>
                <a:lnTo>
                  <a:pt x="0" y="0"/>
                </a:lnTo>
                <a:close/>
              </a:path>
            </a:pathLst>
          </a:custGeom>
          <a:blipFill>
            <a:blip r:embed="rId5"/>
            <a:stretch>
              <a:fillRect/>
            </a:stretch>
          </a:blipFill>
        </p:spPr>
      </p:sp>
      <p:sp>
        <p:nvSpPr>
          <p:cNvPr id="18" name="Freeform 18"/>
          <p:cNvSpPr/>
          <p:nvPr/>
        </p:nvSpPr>
        <p:spPr>
          <a:xfrm>
            <a:off x="175942" y="112151"/>
            <a:ext cx="3153867" cy="1576934"/>
          </a:xfrm>
          <a:custGeom>
            <a:avLst/>
            <a:gdLst/>
            <a:ahLst/>
            <a:cxnLst/>
            <a:rect l="l" t="t" r="r" b="b"/>
            <a:pathLst>
              <a:path w="3153867" h="1576934">
                <a:moveTo>
                  <a:pt x="0" y="0"/>
                </a:moveTo>
                <a:lnTo>
                  <a:pt x="3153867" y="0"/>
                </a:lnTo>
                <a:lnTo>
                  <a:pt x="3153867" y="1576934"/>
                </a:lnTo>
                <a:lnTo>
                  <a:pt x="0" y="1576934"/>
                </a:lnTo>
                <a:lnTo>
                  <a:pt x="0" y="0"/>
                </a:lnTo>
                <a:close/>
              </a:path>
            </a:pathLst>
          </a:custGeom>
          <a:blipFill>
            <a:blip r:embed="rId6"/>
            <a:stretch>
              <a:fillRect/>
            </a:stretch>
          </a:blipFill>
        </p:spPr>
      </p:sp>
      <p:sp>
        <p:nvSpPr>
          <p:cNvPr id="19" name="Freeform 19"/>
          <p:cNvSpPr/>
          <p:nvPr/>
        </p:nvSpPr>
        <p:spPr>
          <a:xfrm>
            <a:off x="13753397" y="240233"/>
            <a:ext cx="4134516" cy="1011159"/>
          </a:xfrm>
          <a:custGeom>
            <a:avLst/>
            <a:gdLst/>
            <a:ahLst/>
            <a:cxnLst/>
            <a:rect l="l" t="t" r="r" b="b"/>
            <a:pathLst>
              <a:path w="4134516" h="1011159">
                <a:moveTo>
                  <a:pt x="0" y="0"/>
                </a:moveTo>
                <a:lnTo>
                  <a:pt x="4134516" y="0"/>
                </a:lnTo>
                <a:lnTo>
                  <a:pt x="4134516" y="1011159"/>
                </a:lnTo>
                <a:lnTo>
                  <a:pt x="0" y="1011159"/>
                </a:lnTo>
                <a:lnTo>
                  <a:pt x="0" y="0"/>
                </a:lnTo>
                <a:close/>
              </a:path>
            </a:pathLst>
          </a:custGeom>
          <a:blipFill>
            <a:blip r:embed="rId7"/>
            <a:stretch>
              <a:fillRect/>
            </a:stretch>
          </a:blipFill>
        </p:spPr>
      </p:sp>
      <p:sp>
        <p:nvSpPr>
          <p:cNvPr id="20" name="Freeform 20"/>
          <p:cNvSpPr/>
          <p:nvPr/>
        </p:nvSpPr>
        <p:spPr>
          <a:xfrm>
            <a:off x="11969865" y="112151"/>
            <a:ext cx="1376976" cy="1376976"/>
          </a:xfrm>
          <a:custGeom>
            <a:avLst/>
            <a:gdLst/>
            <a:ahLst/>
            <a:cxnLst/>
            <a:rect l="l" t="t" r="r" b="b"/>
            <a:pathLst>
              <a:path w="1376976" h="1376976">
                <a:moveTo>
                  <a:pt x="0" y="0"/>
                </a:moveTo>
                <a:lnTo>
                  <a:pt x="1376976" y="0"/>
                </a:lnTo>
                <a:lnTo>
                  <a:pt x="1376976" y="1376976"/>
                </a:lnTo>
                <a:lnTo>
                  <a:pt x="0" y="1376976"/>
                </a:lnTo>
                <a:lnTo>
                  <a:pt x="0" y="0"/>
                </a:lnTo>
                <a:close/>
              </a:path>
            </a:pathLst>
          </a:custGeom>
          <a:blipFill>
            <a:blip r:embed="rId8" cstate="print"/>
            <a:stretch>
              <a:fillRect/>
            </a:stretch>
          </a:blipFill>
        </p:spPr>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55" y="4150712"/>
            <a:ext cx="19186261" cy="6737350"/>
            <a:chOff x="0" y="0"/>
            <a:chExt cx="5053171" cy="1774446"/>
          </a:xfrm>
        </p:grpSpPr>
        <p:sp>
          <p:nvSpPr>
            <p:cNvPr id="3" name="Freeform 3"/>
            <p:cNvSpPr/>
            <p:nvPr/>
          </p:nvSpPr>
          <p:spPr>
            <a:xfrm>
              <a:off x="0" y="0"/>
              <a:ext cx="5053171" cy="1774446"/>
            </a:xfrm>
            <a:custGeom>
              <a:avLst/>
              <a:gdLst/>
              <a:ahLst/>
              <a:cxnLst/>
              <a:rect l="l" t="t" r="r" b="b"/>
              <a:pathLst>
                <a:path w="5053171" h="1774446">
                  <a:moveTo>
                    <a:pt x="0" y="0"/>
                  </a:moveTo>
                  <a:lnTo>
                    <a:pt x="5053171" y="0"/>
                  </a:lnTo>
                  <a:lnTo>
                    <a:pt x="5053171" y="1774446"/>
                  </a:lnTo>
                  <a:lnTo>
                    <a:pt x="0" y="1774446"/>
                  </a:lnTo>
                  <a:close/>
                </a:path>
              </a:pathLst>
            </a:custGeom>
            <a:solidFill>
              <a:srgbClr val="F4F4F4"/>
            </a:solidFill>
          </p:spPr>
        </p:sp>
        <p:sp>
          <p:nvSpPr>
            <p:cNvPr id="4" name="TextBox 4"/>
            <p:cNvSpPr txBox="1"/>
            <p:nvPr/>
          </p:nvSpPr>
          <p:spPr>
            <a:xfrm>
              <a:off x="0" y="-57150"/>
              <a:ext cx="5053171" cy="183159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658541" y="4703344"/>
            <a:ext cx="1027981" cy="990600"/>
          </a:xfrm>
          <a:custGeom>
            <a:avLst/>
            <a:gdLst/>
            <a:ahLst/>
            <a:cxnLst/>
            <a:rect l="l" t="t" r="r" b="b"/>
            <a:pathLst>
              <a:path w="1027981" h="990600">
                <a:moveTo>
                  <a:pt x="0" y="0"/>
                </a:moveTo>
                <a:lnTo>
                  <a:pt x="1027981" y="0"/>
                </a:lnTo>
                <a:lnTo>
                  <a:pt x="1027981" y="990599"/>
                </a:lnTo>
                <a:lnTo>
                  <a:pt x="0" y="9905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4658541" y="6287452"/>
            <a:ext cx="1111035" cy="990600"/>
          </a:xfrm>
          <a:custGeom>
            <a:avLst/>
            <a:gdLst/>
            <a:ahLst/>
            <a:cxnLst/>
            <a:rect l="l" t="t" r="r" b="b"/>
            <a:pathLst>
              <a:path w="1111035" h="990600">
                <a:moveTo>
                  <a:pt x="0" y="0"/>
                </a:moveTo>
                <a:lnTo>
                  <a:pt x="1111034" y="0"/>
                </a:lnTo>
                <a:lnTo>
                  <a:pt x="1111034" y="990600"/>
                </a:lnTo>
                <a:lnTo>
                  <a:pt x="0" y="9906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4658541" y="7871560"/>
            <a:ext cx="1111035" cy="1111035"/>
          </a:xfrm>
          <a:custGeom>
            <a:avLst/>
            <a:gdLst/>
            <a:ahLst/>
            <a:cxnLst/>
            <a:rect l="l" t="t" r="r" b="b"/>
            <a:pathLst>
              <a:path w="1111035" h="1111035">
                <a:moveTo>
                  <a:pt x="0" y="0"/>
                </a:moveTo>
                <a:lnTo>
                  <a:pt x="1111034" y="0"/>
                </a:lnTo>
                <a:lnTo>
                  <a:pt x="1111034" y="1111035"/>
                </a:lnTo>
                <a:lnTo>
                  <a:pt x="0" y="11110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901310" y="3331331"/>
            <a:ext cx="4396559" cy="5912243"/>
          </a:xfrm>
          <a:custGeom>
            <a:avLst/>
            <a:gdLst/>
            <a:ahLst/>
            <a:cxnLst/>
            <a:rect l="l" t="t" r="r" b="b"/>
            <a:pathLst>
              <a:path w="4396559" h="5912243">
                <a:moveTo>
                  <a:pt x="0" y="0"/>
                </a:moveTo>
                <a:lnTo>
                  <a:pt x="4396559" y="0"/>
                </a:lnTo>
                <a:lnTo>
                  <a:pt x="4396559" y="5912242"/>
                </a:lnTo>
                <a:lnTo>
                  <a:pt x="0" y="59122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9" name="Group 9"/>
          <p:cNvGrpSpPr/>
          <p:nvPr/>
        </p:nvGrpSpPr>
        <p:grpSpPr>
          <a:xfrm rot="-5400000">
            <a:off x="889494" y="1167906"/>
            <a:ext cx="2077010" cy="1798597"/>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1C54A9"/>
            </a:solidFill>
            <a:ln w="12700">
              <a:solidFill>
                <a:srgbClr val="000000"/>
              </a:solidFill>
            </a:ln>
          </p:spPr>
        </p:sp>
      </p:grpSp>
      <p:sp>
        <p:nvSpPr>
          <p:cNvPr id="11" name="TextBox 11"/>
          <p:cNvSpPr txBox="1"/>
          <p:nvPr/>
        </p:nvSpPr>
        <p:spPr>
          <a:xfrm>
            <a:off x="4658541" y="1218680"/>
            <a:ext cx="11657272" cy="1426210"/>
          </a:xfrm>
          <a:prstGeom prst="rect">
            <a:avLst/>
          </a:prstGeom>
        </p:spPr>
        <p:txBody>
          <a:bodyPr lIns="0" tIns="0" rIns="0" bIns="0" rtlCol="0" anchor="t">
            <a:spAutoFit/>
          </a:bodyPr>
          <a:lstStyle/>
          <a:p>
            <a:pPr algn="l">
              <a:lnSpc>
                <a:spcPts val="9679"/>
              </a:lnSpc>
            </a:pPr>
            <a:r>
              <a:rPr lang="en-US" sz="8799" b="1">
                <a:solidFill>
                  <a:srgbClr val="0B2957"/>
                </a:solidFill>
                <a:latin typeface="Times New Roman Bold"/>
                <a:ea typeface="Times New Roman Bold"/>
                <a:cs typeface="Times New Roman Bold"/>
                <a:sym typeface="Times New Roman Bold"/>
              </a:rPr>
              <a:t>Rumusan Masalah</a:t>
            </a:r>
          </a:p>
        </p:txBody>
      </p:sp>
      <p:sp>
        <p:nvSpPr>
          <p:cNvPr id="12" name="TextBox 12"/>
          <p:cNvSpPr txBox="1"/>
          <p:nvPr/>
        </p:nvSpPr>
        <p:spPr>
          <a:xfrm>
            <a:off x="6423776" y="4585017"/>
            <a:ext cx="10835524" cy="2693035"/>
          </a:xfrm>
          <a:prstGeom prst="rect">
            <a:avLst/>
          </a:prstGeom>
        </p:spPr>
        <p:txBody>
          <a:bodyPr lIns="0" tIns="0" rIns="0" bIns="0" rtlCol="0" anchor="t">
            <a:spAutoFit/>
          </a:bodyPr>
          <a:lstStyle/>
          <a:p>
            <a:pPr algn="just">
              <a:lnSpc>
                <a:spcPts val="4340"/>
              </a:lnSpc>
            </a:pPr>
            <a:r>
              <a:rPr lang="en-US" sz="3100" b="1">
                <a:solidFill>
                  <a:srgbClr val="0B2957"/>
                </a:solidFill>
                <a:latin typeface="Playpen Sans Bold"/>
                <a:ea typeface="Playpen Sans Bold"/>
                <a:cs typeface="Playpen Sans Bold"/>
                <a:sym typeface="Playpen Sans Bold"/>
              </a:rPr>
              <a:t>Bagaimana upaya pemberdayaan keluarga dalam meningkatkan persepsi dan sikap pasangan usia subur terhadap keluarga berencana dan kejadian unmet need di wilayah Kotagede Yogyakarta?</a:t>
            </a:r>
          </a:p>
          <a:p>
            <a:pPr algn="just">
              <a:lnSpc>
                <a:spcPts val="4340"/>
              </a:lnSpc>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1774" y="7910210"/>
            <a:ext cx="5748880" cy="574888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4F4F4"/>
            </a:solidFill>
          </p:spPr>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916214" y="-2058442"/>
            <a:ext cx="3087142" cy="308714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1C54A9"/>
            </a:solidFill>
          </p:spPr>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93829" y="5719037"/>
            <a:ext cx="6586978" cy="5604920"/>
          </a:xfrm>
          <a:custGeom>
            <a:avLst/>
            <a:gdLst/>
            <a:ahLst/>
            <a:cxnLst/>
            <a:rect l="l" t="t" r="r" b="b"/>
            <a:pathLst>
              <a:path w="6586978" h="5604920">
                <a:moveTo>
                  <a:pt x="0" y="0"/>
                </a:moveTo>
                <a:lnTo>
                  <a:pt x="6586979" y="0"/>
                </a:lnTo>
                <a:lnTo>
                  <a:pt x="6586979" y="5604919"/>
                </a:lnTo>
                <a:lnTo>
                  <a:pt x="0" y="56049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380584" y="2279259"/>
            <a:ext cx="6217972" cy="4380393"/>
          </a:xfrm>
          <a:custGeom>
            <a:avLst/>
            <a:gdLst/>
            <a:ahLst/>
            <a:cxnLst/>
            <a:rect l="l" t="t" r="r" b="b"/>
            <a:pathLst>
              <a:path w="6217972" h="4380393">
                <a:moveTo>
                  <a:pt x="0" y="0"/>
                </a:moveTo>
                <a:lnTo>
                  <a:pt x="6217972" y="0"/>
                </a:lnTo>
                <a:lnTo>
                  <a:pt x="6217972" y="4380392"/>
                </a:lnTo>
                <a:lnTo>
                  <a:pt x="0" y="4380392"/>
                </a:lnTo>
                <a:lnTo>
                  <a:pt x="0" y="0"/>
                </a:lnTo>
                <a:close/>
              </a:path>
            </a:pathLst>
          </a:custGeom>
          <a:blipFill>
            <a:blip r:embed="rId4"/>
            <a:stretch>
              <a:fillRect/>
            </a:stretch>
          </a:blipFill>
        </p:spPr>
      </p:sp>
      <p:sp>
        <p:nvSpPr>
          <p:cNvPr id="10" name="TextBox 10"/>
          <p:cNvSpPr txBox="1"/>
          <p:nvPr/>
        </p:nvSpPr>
        <p:spPr>
          <a:xfrm>
            <a:off x="8459785" y="4016601"/>
            <a:ext cx="8799515" cy="3347720"/>
          </a:xfrm>
          <a:prstGeom prst="rect">
            <a:avLst/>
          </a:prstGeom>
        </p:spPr>
        <p:txBody>
          <a:bodyPr lIns="0" tIns="0" rIns="0" bIns="0" rtlCol="0" anchor="t">
            <a:spAutoFit/>
          </a:bodyPr>
          <a:lstStyle/>
          <a:p>
            <a:pPr algn="just">
              <a:lnSpc>
                <a:spcPts val="4480"/>
              </a:lnSpc>
            </a:pPr>
            <a:r>
              <a:rPr lang="en-US" sz="3200" b="1">
                <a:solidFill>
                  <a:srgbClr val="000000"/>
                </a:solidFill>
                <a:latin typeface="Playpen Sans Bold"/>
                <a:ea typeface="Playpen Sans Bold"/>
                <a:cs typeface="Playpen Sans Bold"/>
                <a:sym typeface="Playpen Sans Bold"/>
              </a:rPr>
              <a:t>Untuk mengetahui dan menganalisis upaya pemberdayaan keluarga dalam meningkatkan persepsi dan sikap pasangan usia subur terhadap program keluarga berencana dan kejadian unmet need.</a:t>
            </a:r>
          </a:p>
        </p:txBody>
      </p:sp>
      <p:sp>
        <p:nvSpPr>
          <p:cNvPr id="11" name="TextBox 11"/>
          <p:cNvSpPr txBox="1"/>
          <p:nvPr/>
        </p:nvSpPr>
        <p:spPr>
          <a:xfrm>
            <a:off x="8459785" y="3062197"/>
            <a:ext cx="5962170" cy="468630"/>
          </a:xfrm>
          <a:prstGeom prst="rect">
            <a:avLst/>
          </a:prstGeom>
        </p:spPr>
        <p:txBody>
          <a:bodyPr lIns="0" tIns="0" rIns="0" bIns="0" rtlCol="0" anchor="t">
            <a:spAutoFit/>
          </a:bodyPr>
          <a:lstStyle/>
          <a:p>
            <a:pPr algn="l">
              <a:lnSpc>
                <a:spcPts val="3419"/>
              </a:lnSpc>
            </a:pPr>
            <a:r>
              <a:rPr lang="en-US" sz="3799" b="1">
                <a:solidFill>
                  <a:srgbClr val="0B2957"/>
                </a:solidFill>
                <a:latin typeface="Playpen Sans Bold"/>
                <a:ea typeface="Playpen Sans Bold"/>
                <a:cs typeface="Playpen Sans Bold"/>
                <a:sym typeface="Playpen Sans Bold"/>
              </a:rPr>
              <a:t>Tujuan Umum</a:t>
            </a:r>
          </a:p>
        </p:txBody>
      </p:sp>
      <p:sp>
        <p:nvSpPr>
          <p:cNvPr id="12" name="TextBox 12"/>
          <p:cNvSpPr txBox="1"/>
          <p:nvPr/>
        </p:nvSpPr>
        <p:spPr>
          <a:xfrm>
            <a:off x="8246704" y="1237093"/>
            <a:ext cx="6930907" cy="1426210"/>
          </a:xfrm>
          <a:prstGeom prst="rect">
            <a:avLst/>
          </a:prstGeom>
        </p:spPr>
        <p:txBody>
          <a:bodyPr lIns="0" tIns="0" rIns="0" bIns="0" rtlCol="0" anchor="t">
            <a:spAutoFit/>
          </a:bodyPr>
          <a:lstStyle/>
          <a:p>
            <a:pPr algn="l">
              <a:lnSpc>
                <a:spcPts val="9679"/>
              </a:lnSpc>
            </a:pPr>
            <a:r>
              <a:rPr lang="en-US" sz="8799" b="1">
                <a:solidFill>
                  <a:srgbClr val="0B2957"/>
                </a:solidFill>
                <a:latin typeface="Times New Roman Bold"/>
                <a:ea typeface="Times New Roman Bold"/>
                <a:cs typeface="Times New Roman Bold"/>
                <a:sym typeface="Times New Roman Bold"/>
              </a:rPr>
              <a:t>Tujuan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40256" y="-926657"/>
            <a:ext cx="4870338" cy="5006890"/>
          </a:xfrm>
          <a:custGeom>
            <a:avLst/>
            <a:gdLst/>
            <a:ahLst/>
            <a:cxnLst/>
            <a:rect l="l" t="t" r="r" b="b"/>
            <a:pathLst>
              <a:path w="4870338" h="5006890">
                <a:moveTo>
                  <a:pt x="0" y="0"/>
                </a:moveTo>
                <a:lnTo>
                  <a:pt x="4870338" y="0"/>
                </a:lnTo>
                <a:lnTo>
                  <a:pt x="4870338" y="5006890"/>
                </a:lnTo>
                <a:lnTo>
                  <a:pt x="0" y="50068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89851" y="7694572"/>
            <a:ext cx="5033946" cy="3547568"/>
            <a:chOff x="0" y="0"/>
            <a:chExt cx="1325813" cy="934339"/>
          </a:xfrm>
        </p:grpSpPr>
        <p:sp>
          <p:nvSpPr>
            <p:cNvPr id="4" name="Freeform 4"/>
            <p:cNvSpPr/>
            <p:nvPr/>
          </p:nvSpPr>
          <p:spPr>
            <a:xfrm>
              <a:off x="0" y="0"/>
              <a:ext cx="1325813" cy="934339"/>
            </a:xfrm>
            <a:custGeom>
              <a:avLst/>
              <a:gdLst/>
              <a:ahLst/>
              <a:cxnLst/>
              <a:rect l="l" t="t" r="r" b="b"/>
              <a:pathLst>
                <a:path w="1325813" h="934339">
                  <a:moveTo>
                    <a:pt x="0" y="0"/>
                  </a:moveTo>
                  <a:lnTo>
                    <a:pt x="1325813" y="0"/>
                  </a:lnTo>
                  <a:lnTo>
                    <a:pt x="1325813" y="934339"/>
                  </a:lnTo>
                  <a:lnTo>
                    <a:pt x="0" y="934339"/>
                  </a:lnTo>
                  <a:close/>
                </a:path>
              </a:pathLst>
            </a:custGeom>
            <a:solidFill>
              <a:srgbClr val="0C3470"/>
            </a:solidFill>
          </p:spPr>
        </p:sp>
        <p:sp>
          <p:nvSpPr>
            <p:cNvPr id="5" name="TextBox 5"/>
            <p:cNvSpPr txBox="1"/>
            <p:nvPr/>
          </p:nvSpPr>
          <p:spPr>
            <a:xfrm>
              <a:off x="0" y="-57150"/>
              <a:ext cx="1325813" cy="991489"/>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616613" y="2226754"/>
            <a:ext cx="6424181" cy="627380"/>
          </a:xfrm>
          <a:prstGeom prst="rect">
            <a:avLst/>
          </a:prstGeom>
        </p:spPr>
        <p:txBody>
          <a:bodyPr lIns="0" tIns="0" rIns="0" bIns="0" rtlCol="0" anchor="t">
            <a:spAutoFit/>
          </a:bodyPr>
          <a:lstStyle/>
          <a:p>
            <a:pPr algn="l">
              <a:lnSpc>
                <a:spcPts val="4839"/>
              </a:lnSpc>
            </a:pPr>
            <a:r>
              <a:rPr lang="en-US" sz="4399" b="1">
                <a:solidFill>
                  <a:srgbClr val="0B2957"/>
                </a:solidFill>
                <a:latin typeface="Playpen Sans Bold"/>
                <a:ea typeface="Playpen Sans Bold"/>
                <a:cs typeface="Playpen Sans Bold"/>
                <a:sym typeface="Playpen Sans Bold"/>
              </a:rPr>
              <a:t>Tujuan Khusus</a:t>
            </a:r>
          </a:p>
        </p:txBody>
      </p:sp>
      <p:grpSp>
        <p:nvGrpSpPr>
          <p:cNvPr id="7" name="Group 7"/>
          <p:cNvGrpSpPr/>
          <p:nvPr/>
        </p:nvGrpSpPr>
        <p:grpSpPr>
          <a:xfrm>
            <a:off x="7927220" y="9764382"/>
            <a:ext cx="10968787" cy="1133052"/>
            <a:chOff x="0" y="0"/>
            <a:chExt cx="2888899" cy="298417"/>
          </a:xfrm>
        </p:grpSpPr>
        <p:sp>
          <p:nvSpPr>
            <p:cNvPr id="8" name="Freeform 8"/>
            <p:cNvSpPr/>
            <p:nvPr/>
          </p:nvSpPr>
          <p:spPr>
            <a:xfrm>
              <a:off x="0" y="0"/>
              <a:ext cx="2888899" cy="298417"/>
            </a:xfrm>
            <a:custGeom>
              <a:avLst/>
              <a:gdLst/>
              <a:ahLst/>
              <a:cxnLst/>
              <a:rect l="l" t="t" r="r" b="b"/>
              <a:pathLst>
                <a:path w="2888899" h="298417">
                  <a:moveTo>
                    <a:pt x="0" y="0"/>
                  </a:moveTo>
                  <a:lnTo>
                    <a:pt x="2888899" y="0"/>
                  </a:lnTo>
                  <a:lnTo>
                    <a:pt x="2888899" y="298417"/>
                  </a:lnTo>
                  <a:lnTo>
                    <a:pt x="0" y="298417"/>
                  </a:lnTo>
                  <a:close/>
                </a:path>
              </a:pathLst>
            </a:custGeom>
            <a:solidFill>
              <a:srgbClr val="0B2957"/>
            </a:solidFill>
          </p:spPr>
        </p:sp>
        <p:sp>
          <p:nvSpPr>
            <p:cNvPr id="9" name="TextBox 9"/>
            <p:cNvSpPr txBox="1"/>
            <p:nvPr/>
          </p:nvSpPr>
          <p:spPr>
            <a:xfrm>
              <a:off x="0" y="-57150"/>
              <a:ext cx="2888899" cy="35556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5400000" flipH="1">
            <a:off x="4124392" y="6892435"/>
            <a:ext cx="4629117" cy="6224974"/>
          </a:xfrm>
          <a:custGeom>
            <a:avLst/>
            <a:gdLst/>
            <a:ahLst/>
            <a:cxnLst/>
            <a:rect l="l" t="t" r="r" b="b"/>
            <a:pathLst>
              <a:path w="4629117" h="6224974">
                <a:moveTo>
                  <a:pt x="4629117" y="0"/>
                </a:moveTo>
                <a:lnTo>
                  <a:pt x="0" y="0"/>
                </a:lnTo>
                <a:lnTo>
                  <a:pt x="0" y="6224974"/>
                </a:lnTo>
                <a:lnTo>
                  <a:pt x="4629117" y="6224974"/>
                </a:lnTo>
                <a:lnTo>
                  <a:pt x="462911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6946481" y="2121979"/>
            <a:ext cx="10312819" cy="1725931"/>
          </a:xfrm>
          <a:prstGeom prst="rect">
            <a:avLst/>
          </a:prstGeom>
        </p:spPr>
        <p:txBody>
          <a:bodyPr lIns="0" tIns="0" rIns="0" bIns="0" rtlCol="0" anchor="t">
            <a:spAutoFit/>
          </a:bodyPr>
          <a:lstStyle/>
          <a:p>
            <a:pPr algn="just">
              <a:lnSpc>
                <a:spcPts val="4619"/>
              </a:lnSpc>
            </a:pPr>
            <a:r>
              <a:rPr lang="en-US" sz="3299">
                <a:solidFill>
                  <a:srgbClr val="000000"/>
                </a:solidFill>
                <a:latin typeface="Playpen Sans"/>
                <a:ea typeface="Playpen Sans"/>
                <a:cs typeface="Playpen Sans"/>
                <a:sym typeface="Playpen Sans"/>
              </a:rPr>
              <a:t>Mengetahui faktor-faktor yang menyebabkan terjadinya unmet need pada pasangan usia subur.</a:t>
            </a:r>
          </a:p>
        </p:txBody>
      </p:sp>
      <p:sp>
        <p:nvSpPr>
          <p:cNvPr id="12" name="TextBox 12"/>
          <p:cNvSpPr txBox="1"/>
          <p:nvPr/>
        </p:nvSpPr>
        <p:spPr>
          <a:xfrm>
            <a:off x="7040793" y="4420276"/>
            <a:ext cx="9456259" cy="1725931"/>
          </a:xfrm>
          <a:prstGeom prst="rect">
            <a:avLst/>
          </a:prstGeom>
        </p:spPr>
        <p:txBody>
          <a:bodyPr lIns="0" tIns="0" rIns="0" bIns="0" rtlCol="0" anchor="t">
            <a:spAutoFit/>
          </a:bodyPr>
          <a:lstStyle/>
          <a:p>
            <a:pPr algn="just">
              <a:lnSpc>
                <a:spcPts val="4619"/>
              </a:lnSpc>
            </a:pPr>
            <a:r>
              <a:rPr lang="en-US" sz="3299">
                <a:solidFill>
                  <a:srgbClr val="000000"/>
                </a:solidFill>
                <a:latin typeface="Playpen Sans"/>
                <a:ea typeface="Playpen Sans"/>
                <a:cs typeface="Playpen Sans"/>
                <a:sym typeface="Playpen Sans"/>
              </a:rPr>
              <a:t>Mengidentifikasi hambatan dan tantangan yang dihadapi ibu dalam mengakses dan menggunakan kontrasepsi.</a:t>
            </a:r>
          </a:p>
        </p:txBody>
      </p:sp>
      <p:sp>
        <p:nvSpPr>
          <p:cNvPr id="13" name="TextBox 13"/>
          <p:cNvSpPr txBox="1"/>
          <p:nvPr/>
        </p:nvSpPr>
        <p:spPr>
          <a:xfrm>
            <a:off x="7040793" y="6432192"/>
            <a:ext cx="10218507" cy="1725931"/>
          </a:xfrm>
          <a:prstGeom prst="rect">
            <a:avLst/>
          </a:prstGeom>
        </p:spPr>
        <p:txBody>
          <a:bodyPr lIns="0" tIns="0" rIns="0" bIns="0" rtlCol="0" anchor="t">
            <a:spAutoFit/>
          </a:bodyPr>
          <a:lstStyle/>
          <a:p>
            <a:pPr algn="l">
              <a:lnSpc>
                <a:spcPts val="4619"/>
              </a:lnSpc>
            </a:pPr>
            <a:r>
              <a:rPr lang="en-US" sz="3299">
                <a:solidFill>
                  <a:srgbClr val="000000"/>
                </a:solidFill>
                <a:latin typeface="Playpen Sans"/>
                <a:ea typeface="Playpen Sans"/>
                <a:cs typeface="Playpen Sans"/>
                <a:sym typeface="Playpen Sans"/>
              </a:rPr>
              <a:t>Mengetahui upaya pemberdayaan keluarga dalam menurunkan angka unmet need di wilayah Kotagede.</a:t>
            </a:r>
          </a:p>
        </p:txBody>
      </p:sp>
      <p:sp>
        <p:nvSpPr>
          <p:cNvPr id="14" name="TextBox 14"/>
          <p:cNvSpPr txBox="1"/>
          <p:nvPr/>
        </p:nvSpPr>
        <p:spPr>
          <a:xfrm>
            <a:off x="5968760" y="2331529"/>
            <a:ext cx="940381" cy="582930"/>
          </a:xfrm>
          <a:prstGeom prst="rect">
            <a:avLst/>
          </a:prstGeom>
        </p:spPr>
        <p:txBody>
          <a:bodyPr lIns="0" tIns="0" rIns="0" bIns="0" rtlCol="0" anchor="t">
            <a:spAutoFit/>
          </a:bodyPr>
          <a:lstStyle/>
          <a:p>
            <a:pPr algn="l">
              <a:lnSpc>
                <a:spcPts val="4320"/>
              </a:lnSpc>
            </a:pPr>
            <a:r>
              <a:rPr lang="en-US" sz="4800" b="1">
                <a:solidFill>
                  <a:srgbClr val="0B2957"/>
                </a:solidFill>
                <a:latin typeface="Playpen Sans Bold"/>
                <a:ea typeface="Playpen Sans Bold"/>
                <a:cs typeface="Playpen Sans Bold"/>
                <a:sym typeface="Playpen Sans Bold"/>
              </a:rPr>
              <a:t>01.</a:t>
            </a:r>
          </a:p>
        </p:txBody>
      </p:sp>
      <p:sp>
        <p:nvSpPr>
          <p:cNvPr id="15" name="TextBox 15"/>
          <p:cNvSpPr txBox="1"/>
          <p:nvPr/>
        </p:nvSpPr>
        <p:spPr>
          <a:xfrm>
            <a:off x="5968760" y="4629826"/>
            <a:ext cx="940381" cy="582930"/>
          </a:xfrm>
          <a:prstGeom prst="rect">
            <a:avLst/>
          </a:prstGeom>
        </p:spPr>
        <p:txBody>
          <a:bodyPr lIns="0" tIns="0" rIns="0" bIns="0" rtlCol="0" anchor="t">
            <a:spAutoFit/>
          </a:bodyPr>
          <a:lstStyle/>
          <a:p>
            <a:pPr algn="l">
              <a:lnSpc>
                <a:spcPts val="4320"/>
              </a:lnSpc>
            </a:pPr>
            <a:r>
              <a:rPr lang="en-US" sz="4800" b="1">
                <a:solidFill>
                  <a:srgbClr val="0B2957"/>
                </a:solidFill>
                <a:latin typeface="Playpen Sans Bold"/>
                <a:ea typeface="Playpen Sans Bold"/>
                <a:cs typeface="Playpen Sans Bold"/>
                <a:sym typeface="Playpen Sans Bold"/>
              </a:rPr>
              <a:t>02</a:t>
            </a:r>
          </a:p>
        </p:txBody>
      </p:sp>
      <p:sp>
        <p:nvSpPr>
          <p:cNvPr id="16" name="TextBox 16"/>
          <p:cNvSpPr txBox="1"/>
          <p:nvPr/>
        </p:nvSpPr>
        <p:spPr>
          <a:xfrm>
            <a:off x="5968760" y="6745565"/>
            <a:ext cx="940381" cy="1125855"/>
          </a:xfrm>
          <a:prstGeom prst="rect">
            <a:avLst/>
          </a:prstGeom>
        </p:spPr>
        <p:txBody>
          <a:bodyPr lIns="0" tIns="0" rIns="0" bIns="0" rtlCol="0" anchor="t">
            <a:spAutoFit/>
          </a:bodyPr>
          <a:lstStyle/>
          <a:p>
            <a:pPr algn="l">
              <a:lnSpc>
                <a:spcPts val="4320"/>
              </a:lnSpc>
            </a:pPr>
            <a:r>
              <a:rPr lang="en-US" sz="4800" b="1">
                <a:solidFill>
                  <a:srgbClr val="0B2957"/>
                </a:solidFill>
                <a:latin typeface="Playpen Sans Bold"/>
                <a:ea typeface="Playpen Sans Bold"/>
                <a:cs typeface="Playpen Sans Bold"/>
                <a:sym typeface="Playpen Sans Bold"/>
              </a:rPr>
              <a:t>03.</a:t>
            </a:r>
          </a:p>
        </p:txBody>
      </p:sp>
      <p:grpSp>
        <p:nvGrpSpPr>
          <p:cNvPr id="17" name="Group 17"/>
          <p:cNvGrpSpPr/>
          <p:nvPr/>
        </p:nvGrpSpPr>
        <p:grpSpPr>
          <a:xfrm>
            <a:off x="16497052" y="2765547"/>
            <a:ext cx="6119648" cy="611964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4F4F4"/>
            </a:solidFill>
          </p:spPr>
        </p:sp>
        <p:sp>
          <p:nvSpPr>
            <p:cNvPr id="19" name="TextBox 19"/>
            <p:cNvSpPr txBox="1"/>
            <p:nvPr/>
          </p:nvSpPr>
          <p:spPr>
            <a:xfrm>
              <a:off x="139700" y="82550"/>
              <a:ext cx="533400" cy="5905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rot="-2700000">
            <a:off x="7119605" y="2763421"/>
            <a:ext cx="1117044" cy="854919"/>
            <a:chOff x="0" y="0"/>
            <a:chExt cx="294201" cy="225164"/>
          </a:xfrm>
        </p:grpSpPr>
        <p:sp>
          <p:nvSpPr>
            <p:cNvPr id="4" name="Freeform 4"/>
            <p:cNvSpPr/>
            <p:nvPr/>
          </p:nvSpPr>
          <p:spPr>
            <a:xfrm>
              <a:off x="0" y="0"/>
              <a:ext cx="294201" cy="225164"/>
            </a:xfrm>
            <a:custGeom>
              <a:avLst/>
              <a:gdLst/>
              <a:ahLst/>
              <a:cxnLst/>
              <a:rect l="l" t="t" r="r" b="b"/>
              <a:pathLst>
                <a:path w="294201" h="225164">
                  <a:moveTo>
                    <a:pt x="0" y="0"/>
                  </a:moveTo>
                  <a:lnTo>
                    <a:pt x="294201" y="0"/>
                  </a:lnTo>
                  <a:lnTo>
                    <a:pt x="294201" y="225164"/>
                  </a:lnTo>
                  <a:lnTo>
                    <a:pt x="0" y="225164"/>
                  </a:lnTo>
                  <a:close/>
                </a:path>
              </a:pathLst>
            </a:custGeom>
            <a:solidFill>
              <a:srgbClr val="47829E"/>
            </a:solidFill>
          </p:spPr>
        </p:sp>
        <p:sp>
          <p:nvSpPr>
            <p:cNvPr id="5" name="TextBox 5"/>
            <p:cNvSpPr txBox="1"/>
            <p:nvPr/>
          </p:nvSpPr>
          <p:spPr>
            <a:xfrm>
              <a:off x="0" y="-38100"/>
              <a:ext cx="294201" cy="2632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2103537" y="4176214"/>
            <a:ext cx="5775759" cy="1934573"/>
            <a:chOff x="0" y="0"/>
            <a:chExt cx="1521188" cy="509517"/>
          </a:xfrm>
        </p:grpSpPr>
        <p:sp>
          <p:nvSpPr>
            <p:cNvPr id="7" name="Freeform 7"/>
            <p:cNvSpPr/>
            <p:nvPr/>
          </p:nvSpPr>
          <p:spPr>
            <a:xfrm>
              <a:off x="0" y="0"/>
              <a:ext cx="1521188" cy="509517"/>
            </a:xfrm>
            <a:custGeom>
              <a:avLst/>
              <a:gdLst/>
              <a:ahLst/>
              <a:cxnLst/>
              <a:rect l="l" t="t" r="r" b="b"/>
              <a:pathLst>
                <a:path w="1521188" h="509517">
                  <a:moveTo>
                    <a:pt x="0" y="0"/>
                  </a:moveTo>
                  <a:lnTo>
                    <a:pt x="1521188" y="0"/>
                  </a:lnTo>
                  <a:lnTo>
                    <a:pt x="1521188" y="509517"/>
                  </a:lnTo>
                  <a:lnTo>
                    <a:pt x="0" y="509517"/>
                  </a:lnTo>
                  <a:close/>
                </a:path>
              </a:pathLst>
            </a:custGeom>
            <a:solidFill>
              <a:srgbClr val="4D9DB1"/>
            </a:solidFill>
          </p:spPr>
        </p:sp>
        <p:sp>
          <p:nvSpPr>
            <p:cNvPr id="8" name="TextBox 8"/>
            <p:cNvSpPr txBox="1"/>
            <p:nvPr/>
          </p:nvSpPr>
          <p:spPr>
            <a:xfrm>
              <a:off x="0" y="-38100"/>
              <a:ext cx="1521188" cy="54761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700000">
            <a:off x="1279034" y="2775107"/>
            <a:ext cx="1812830" cy="1934573"/>
            <a:chOff x="0" y="0"/>
            <a:chExt cx="477453" cy="509517"/>
          </a:xfrm>
        </p:grpSpPr>
        <p:sp>
          <p:nvSpPr>
            <p:cNvPr id="10" name="Freeform 10"/>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47829E"/>
            </a:solidFill>
          </p:spPr>
        </p:sp>
        <p:sp>
          <p:nvSpPr>
            <p:cNvPr id="11" name="TextBox 11"/>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700000">
            <a:off x="7840308" y="628178"/>
            <a:ext cx="8193689" cy="1934573"/>
            <a:chOff x="0" y="0"/>
            <a:chExt cx="2158009" cy="509517"/>
          </a:xfrm>
        </p:grpSpPr>
        <p:sp>
          <p:nvSpPr>
            <p:cNvPr id="13" name="Freeform 13"/>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4D9DB1"/>
            </a:solidFill>
          </p:spPr>
        </p:sp>
        <p:sp>
          <p:nvSpPr>
            <p:cNvPr id="14" name="TextBox 14"/>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2700000">
            <a:off x="8774763" y="2884152"/>
            <a:ext cx="1812830" cy="1934573"/>
            <a:chOff x="0" y="0"/>
            <a:chExt cx="477453" cy="509517"/>
          </a:xfrm>
        </p:grpSpPr>
        <p:sp>
          <p:nvSpPr>
            <p:cNvPr id="16" name="Freeform 16"/>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47829E"/>
            </a:solidFill>
          </p:spPr>
        </p:sp>
        <p:sp>
          <p:nvSpPr>
            <p:cNvPr id="17" name="TextBox 17"/>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2700000">
            <a:off x="12052600" y="61414"/>
            <a:ext cx="8193689" cy="1934573"/>
            <a:chOff x="0" y="0"/>
            <a:chExt cx="2158009" cy="509517"/>
          </a:xfrm>
        </p:grpSpPr>
        <p:sp>
          <p:nvSpPr>
            <p:cNvPr id="19" name="Freeform 19"/>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4D9DB1"/>
            </a:solidFill>
          </p:spPr>
        </p:sp>
        <p:sp>
          <p:nvSpPr>
            <p:cNvPr id="20" name="TextBox 20"/>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20645">
            <a:off x="590224" y="1434576"/>
            <a:ext cx="16230600" cy="8229600"/>
            <a:chOff x="0" y="0"/>
            <a:chExt cx="4274726" cy="2167467"/>
          </a:xfrm>
        </p:grpSpPr>
        <p:sp>
          <p:nvSpPr>
            <p:cNvPr id="22" name="Freeform 22"/>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A6A6A6"/>
            </a:solidFill>
          </p:spPr>
        </p:sp>
        <p:sp>
          <p:nvSpPr>
            <p:cNvPr id="23" name="TextBox 23"/>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rot="9469">
            <a:off x="1024543" y="1019827"/>
            <a:ext cx="16230600" cy="8229600"/>
            <a:chOff x="0" y="0"/>
            <a:chExt cx="4274726" cy="2167467"/>
          </a:xfrm>
        </p:grpSpPr>
        <p:sp>
          <p:nvSpPr>
            <p:cNvPr id="25" name="Freeform 2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569ED3"/>
            </a:solidFill>
          </p:spPr>
        </p:sp>
        <p:sp>
          <p:nvSpPr>
            <p:cNvPr id="26" name="TextBox 26"/>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rot="-2700000">
            <a:off x="12462794" y="8075319"/>
            <a:ext cx="8193689" cy="1934573"/>
            <a:chOff x="0" y="0"/>
            <a:chExt cx="2158009" cy="509517"/>
          </a:xfrm>
        </p:grpSpPr>
        <p:sp>
          <p:nvSpPr>
            <p:cNvPr id="28" name="Freeform 28"/>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4D9DB1"/>
            </a:solidFill>
          </p:spPr>
        </p:sp>
        <p:sp>
          <p:nvSpPr>
            <p:cNvPr id="29" name="TextBox 29"/>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1272444" y="2459856"/>
            <a:ext cx="15287195" cy="5802480"/>
          </a:xfrm>
          <a:prstGeom prst="rect">
            <a:avLst/>
          </a:prstGeom>
        </p:spPr>
        <p:txBody>
          <a:bodyPr lIns="0" tIns="0" rIns="0" bIns="0" rtlCol="0" anchor="t">
            <a:spAutoFit/>
          </a:bodyPr>
          <a:lstStyle/>
          <a:p>
            <a:pPr algn="just">
              <a:lnSpc>
                <a:spcPts val="5153"/>
              </a:lnSpc>
            </a:pPr>
            <a:r>
              <a:rPr lang="en-US" sz="3680" b="1">
                <a:solidFill>
                  <a:srgbClr val="FFFFFF"/>
                </a:solidFill>
                <a:latin typeface="Playpen Sans Bold"/>
                <a:ea typeface="Playpen Sans Bold"/>
                <a:cs typeface="Playpen Sans Bold"/>
                <a:sym typeface="Playpen Sans Bold"/>
              </a:rPr>
              <a:t>Manfaat Bagi Masyarakat</a:t>
            </a:r>
          </a:p>
          <a:p>
            <a:pPr marL="794707" lvl="1" indent="-397353" algn="just">
              <a:lnSpc>
                <a:spcPts val="5153"/>
              </a:lnSpc>
              <a:buAutoNum type="arabicPeriod"/>
            </a:pPr>
            <a:r>
              <a:rPr lang="en-US" sz="3680">
                <a:solidFill>
                  <a:srgbClr val="FFFFFF"/>
                </a:solidFill>
                <a:latin typeface="Playpen Sans"/>
                <a:ea typeface="Playpen Sans"/>
                <a:cs typeface="Playpen Sans"/>
                <a:sym typeface="Playpen Sans"/>
              </a:rPr>
              <a:t>Meningkatkan pengetahuan dan kesadaran ibu mengenai pentingnya perencanaan keluarga dan penggunaan kontrasepsi.</a:t>
            </a:r>
          </a:p>
          <a:p>
            <a:pPr marL="794707" lvl="1" indent="-397353" algn="just">
              <a:lnSpc>
                <a:spcPts val="5153"/>
              </a:lnSpc>
              <a:buAutoNum type="arabicPeriod"/>
            </a:pPr>
            <a:r>
              <a:rPr lang="en-US" sz="3680">
                <a:solidFill>
                  <a:srgbClr val="FFFFFF"/>
                </a:solidFill>
                <a:latin typeface="Playpen Sans"/>
                <a:ea typeface="Playpen Sans"/>
                <a:cs typeface="Playpen Sans"/>
                <a:sym typeface="Playpen Sans"/>
              </a:rPr>
              <a:t>Meningkatkan akses dan kemudahan dalam mendapatkan pelayanan kontrasepsi.</a:t>
            </a:r>
          </a:p>
          <a:p>
            <a:pPr marL="794707" lvl="1" indent="-397353" algn="just">
              <a:lnSpc>
                <a:spcPts val="5153"/>
              </a:lnSpc>
              <a:buAutoNum type="arabicPeriod"/>
            </a:pPr>
            <a:r>
              <a:rPr lang="en-US" sz="3680">
                <a:solidFill>
                  <a:srgbClr val="FFFFFF"/>
                </a:solidFill>
                <a:latin typeface="Playpen Sans"/>
                <a:ea typeface="Playpen Sans"/>
                <a:cs typeface="Playpen Sans"/>
                <a:sym typeface="Playpen Sans"/>
              </a:rPr>
              <a:t>Mengurangi angka kehamilan yang tidak direncanakan, serta meningkatkan kualitas hidup keluarga.</a:t>
            </a:r>
          </a:p>
          <a:p>
            <a:pPr algn="just">
              <a:lnSpc>
                <a:spcPts val="5153"/>
              </a:lnSpc>
            </a:pPr>
            <a:endParaRPr/>
          </a:p>
        </p:txBody>
      </p:sp>
      <p:sp>
        <p:nvSpPr>
          <p:cNvPr id="31" name="TextBox 31"/>
          <p:cNvSpPr txBox="1"/>
          <p:nvPr/>
        </p:nvSpPr>
        <p:spPr>
          <a:xfrm>
            <a:off x="2668434" y="1191415"/>
            <a:ext cx="12074180" cy="940321"/>
          </a:xfrm>
          <a:prstGeom prst="rect">
            <a:avLst/>
          </a:prstGeom>
        </p:spPr>
        <p:txBody>
          <a:bodyPr lIns="0" tIns="0" rIns="0" bIns="0" rtlCol="0" anchor="t">
            <a:spAutoFit/>
          </a:bodyPr>
          <a:lstStyle/>
          <a:p>
            <a:pPr algn="ctr">
              <a:lnSpc>
                <a:spcPts val="7143"/>
              </a:lnSpc>
            </a:pPr>
            <a:r>
              <a:rPr lang="en-US" sz="6935" spc="104">
                <a:solidFill>
                  <a:srgbClr val="FFFFFF"/>
                </a:solidFill>
                <a:latin typeface="League Spartan"/>
                <a:ea typeface="League Spartan"/>
                <a:cs typeface="League Spartan"/>
                <a:sym typeface="League Spartan"/>
              </a:rPr>
              <a:t>MANFAAT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686857" y="7161927"/>
            <a:ext cx="4192745" cy="4192745"/>
            <a:chOff x="0" y="0"/>
            <a:chExt cx="5590327" cy="5590327"/>
          </a:xfrm>
        </p:grpSpPr>
        <p:grpSp>
          <p:nvGrpSpPr>
            <p:cNvPr id="4" name="Group 4"/>
            <p:cNvGrpSpPr/>
            <p:nvPr/>
          </p:nvGrpSpPr>
          <p:grpSpPr>
            <a:xfrm rot="-2700000">
              <a:off x="-165972" y="1803341"/>
              <a:ext cx="5922271" cy="1983646"/>
              <a:chOff x="0" y="0"/>
              <a:chExt cx="1521188" cy="509517"/>
            </a:xfrm>
          </p:grpSpPr>
          <p:sp>
            <p:nvSpPr>
              <p:cNvPr id="5" name="Freeform 5"/>
              <p:cNvSpPr/>
              <p:nvPr/>
            </p:nvSpPr>
            <p:spPr>
              <a:xfrm>
                <a:off x="0" y="0"/>
                <a:ext cx="1521188" cy="509517"/>
              </a:xfrm>
              <a:custGeom>
                <a:avLst/>
                <a:gdLst/>
                <a:ahLst/>
                <a:cxnLst/>
                <a:rect l="l" t="t" r="r" b="b"/>
                <a:pathLst>
                  <a:path w="1521188" h="509517">
                    <a:moveTo>
                      <a:pt x="0" y="0"/>
                    </a:moveTo>
                    <a:lnTo>
                      <a:pt x="1521188" y="0"/>
                    </a:lnTo>
                    <a:lnTo>
                      <a:pt x="1521188" y="509517"/>
                    </a:lnTo>
                    <a:lnTo>
                      <a:pt x="0" y="509517"/>
                    </a:lnTo>
                    <a:close/>
                  </a:path>
                </a:pathLst>
              </a:custGeom>
              <a:solidFill>
                <a:srgbClr val="91D7F1"/>
              </a:solidFill>
            </p:spPr>
          </p:sp>
          <p:sp>
            <p:nvSpPr>
              <p:cNvPr id="6" name="TextBox 6"/>
              <p:cNvSpPr txBox="1"/>
              <p:nvPr/>
            </p:nvSpPr>
            <p:spPr>
              <a:xfrm>
                <a:off x="0" y="-38100"/>
                <a:ext cx="1521188" cy="54761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2700000">
              <a:off x="3302404" y="366692"/>
              <a:ext cx="1858816" cy="1983646"/>
              <a:chOff x="0" y="0"/>
              <a:chExt cx="477453" cy="509517"/>
            </a:xfrm>
          </p:grpSpPr>
          <p:sp>
            <p:nvSpPr>
              <p:cNvPr id="8" name="Freeform 8"/>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569ED3"/>
              </a:solidFill>
            </p:spPr>
          </p:sp>
          <p:sp>
            <p:nvSpPr>
              <p:cNvPr id="9" name="TextBox 9"/>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grpSp>
        <p:nvGrpSpPr>
          <p:cNvPr id="10" name="Group 10"/>
          <p:cNvGrpSpPr/>
          <p:nvPr/>
        </p:nvGrpSpPr>
        <p:grpSpPr>
          <a:xfrm>
            <a:off x="13469850" y="-3103492"/>
            <a:ext cx="8261361" cy="5712691"/>
            <a:chOff x="0" y="0"/>
            <a:chExt cx="11015148" cy="7616922"/>
          </a:xfrm>
        </p:grpSpPr>
        <p:grpSp>
          <p:nvGrpSpPr>
            <p:cNvPr id="11" name="Group 11"/>
            <p:cNvGrpSpPr/>
            <p:nvPr/>
          </p:nvGrpSpPr>
          <p:grpSpPr>
            <a:xfrm rot="-2700000">
              <a:off x="-529052" y="2679893"/>
              <a:ext cx="8401535" cy="1983646"/>
              <a:chOff x="0" y="0"/>
              <a:chExt cx="2158009" cy="509517"/>
            </a:xfrm>
          </p:grpSpPr>
          <p:sp>
            <p:nvSpPr>
              <p:cNvPr id="12" name="Freeform 12"/>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91D7F1"/>
              </a:solidFill>
            </p:spPr>
          </p:sp>
          <p:sp>
            <p:nvSpPr>
              <p:cNvPr id="13" name="TextBox 13"/>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2700000">
              <a:off x="429108" y="4993094"/>
              <a:ext cx="1858816" cy="1983646"/>
              <a:chOff x="0" y="0"/>
              <a:chExt cx="477453" cy="509517"/>
            </a:xfrm>
          </p:grpSpPr>
          <p:sp>
            <p:nvSpPr>
              <p:cNvPr id="15" name="Freeform 15"/>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569ED3"/>
              </a:solidFill>
            </p:spPr>
          </p:sp>
          <p:sp>
            <p:nvSpPr>
              <p:cNvPr id="16" name="TextBox 16"/>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2700000">
              <a:off x="3142664" y="2953383"/>
              <a:ext cx="8401535" cy="1983646"/>
              <a:chOff x="0" y="0"/>
              <a:chExt cx="2158009" cy="509517"/>
            </a:xfrm>
          </p:grpSpPr>
          <p:sp>
            <p:nvSpPr>
              <p:cNvPr id="18" name="Freeform 18"/>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91D7F1"/>
              </a:solidFill>
            </p:spPr>
          </p:sp>
          <p:sp>
            <p:nvSpPr>
              <p:cNvPr id="19" name="TextBox 19"/>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grpSp>
      <p:sp>
        <p:nvSpPr>
          <p:cNvPr id="20" name="TextBox 20"/>
          <p:cNvSpPr txBox="1"/>
          <p:nvPr/>
        </p:nvSpPr>
        <p:spPr>
          <a:xfrm>
            <a:off x="1767294" y="1752583"/>
            <a:ext cx="14753412" cy="5980588"/>
          </a:xfrm>
          <a:prstGeom prst="rect">
            <a:avLst/>
          </a:prstGeom>
        </p:spPr>
        <p:txBody>
          <a:bodyPr lIns="0" tIns="0" rIns="0" bIns="0" rtlCol="0" anchor="t">
            <a:spAutoFit/>
          </a:bodyPr>
          <a:lstStyle/>
          <a:p>
            <a:pPr algn="just">
              <a:lnSpc>
                <a:spcPts val="5311"/>
              </a:lnSpc>
            </a:pPr>
            <a:r>
              <a:rPr lang="en-US" sz="3793" b="1">
                <a:solidFill>
                  <a:srgbClr val="000000"/>
                </a:solidFill>
                <a:latin typeface="Playpen Sans Bold"/>
                <a:ea typeface="Playpen Sans Bold"/>
                <a:cs typeface="Playpen Sans Bold"/>
                <a:sym typeface="Playpen Sans Bold"/>
              </a:rPr>
              <a:t> Manfaat Bagi Mahasiswa</a:t>
            </a:r>
          </a:p>
          <a:p>
            <a:pPr marL="819075" lvl="1" indent="-409537" algn="just">
              <a:lnSpc>
                <a:spcPts val="5311"/>
              </a:lnSpc>
              <a:buAutoNum type="arabicPeriod"/>
            </a:pPr>
            <a:r>
              <a:rPr lang="en-US" sz="3793">
                <a:solidFill>
                  <a:srgbClr val="000000"/>
                </a:solidFill>
                <a:latin typeface="Playpen Sans"/>
                <a:ea typeface="Playpen Sans"/>
                <a:cs typeface="Playpen Sans"/>
                <a:sym typeface="Playpen Sans"/>
              </a:rPr>
              <a:t>Memberikan pengalaman nyata dalam praktik pemberdayaan masyarakat berbasis masalah kesehatan reproduksi.</a:t>
            </a:r>
          </a:p>
          <a:p>
            <a:pPr marL="819075" lvl="1" indent="-409537" algn="just">
              <a:lnSpc>
                <a:spcPts val="5311"/>
              </a:lnSpc>
              <a:buAutoNum type="arabicPeriod"/>
            </a:pPr>
            <a:r>
              <a:rPr lang="en-US" sz="3793">
                <a:solidFill>
                  <a:srgbClr val="000000"/>
                </a:solidFill>
                <a:latin typeface="Playpen Sans"/>
                <a:ea typeface="Playpen Sans"/>
                <a:cs typeface="Playpen Sans"/>
                <a:sym typeface="Playpen Sans"/>
              </a:rPr>
              <a:t>Meningkatkan keterampilan komunikasi, edukasi, dan advokasi dalam konteks kebidanan komunitas.</a:t>
            </a:r>
          </a:p>
          <a:p>
            <a:pPr marL="819075" lvl="1" indent="-409537" algn="just">
              <a:lnSpc>
                <a:spcPts val="5311"/>
              </a:lnSpc>
              <a:buAutoNum type="arabicPeriod"/>
            </a:pPr>
            <a:r>
              <a:rPr lang="en-US" sz="3793">
                <a:solidFill>
                  <a:srgbClr val="000000"/>
                </a:solidFill>
                <a:latin typeface="Playpen Sans"/>
                <a:ea typeface="Playpen Sans"/>
                <a:cs typeface="Playpen Sans"/>
                <a:sym typeface="Playpen Sans"/>
              </a:rPr>
              <a:t>Menumbuhkan sikap profesional, empatik, dan kolaboratif dalam menyelesaikan masalah kesehatan masyarakat.</a:t>
            </a:r>
          </a:p>
          <a:p>
            <a:pPr algn="just">
              <a:lnSpc>
                <a:spcPts val="5311"/>
              </a:lnSpc>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rot="-2700000">
            <a:off x="7119605" y="2763421"/>
            <a:ext cx="1117044" cy="854919"/>
            <a:chOff x="0" y="0"/>
            <a:chExt cx="294201" cy="225164"/>
          </a:xfrm>
        </p:grpSpPr>
        <p:sp>
          <p:nvSpPr>
            <p:cNvPr id="4" name="Freeform 4"/>
            <p:cNvSpPr/>
            <p:nvPr/>
          </p:nvSpPr>
          <p:spPr>
            <a:xfrm>
              <a:off x="0" y="0"/>
              <a:ext cx="294201" cy="225164"/>
            </a:xfrm>
            <a:custGeom>
              <a:avLst/>
              <a:gdLst/>
              <a:ahLst/>
              <a:cxnLst/>
              <a:rect l="l" t="t" r="r" b="b"/>
              <a:pathLst>
                <a:path w="294201" h="225164">
                  <a:moveTo>
                    <a:pt x="0" y="0"/>
                  </a:moveTo>
                  <a:lnTo>
                    <a:pt x="294201" y="0"/>
                  </a:lnTo>
                  <a:lnTo>
                    <a:pt x="294201" y="225164"/>
                  </a:lnTo>
                  <a:lnTo>
                    <a:pt x="0" y="225164"/>
                  </a:lnTo>
                  <a:close/>
                </a:path>
              </a:pathLst>
            </a:custGeom>
            <a:solidFill>
              <a:srgbClr val="47829E"/>
            </a:solidFill>
          </p:spPr>
        </p:sp>
        <p:sp>
          <p:nvSpPr>
            <p:cNvPr id="5" name="TextBox 5"/>
            <p:cNvSpPr txBox="1"/>
            <p:nvPr/>
          </p:nvSpPr>
          <p:spPr>
            <a:xfrm>
              <a:off x="0" y="-38100"/>
              <a:ext cx="294201" cy="2632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2103537" y="4176214"/>
            <a:ext cx="5775759" cy="1934573"/>
            <a:chOff x="0" y="0"/>
            <a:chExt cx="1521188" cy="509517"/>
          </a:xfrm>
        </p:grpSpPr>
        <p:sp>
          <p:nvSpPr>
            <p:cNvPr id="7" name="Freeform 7"/>
            <p:cNvSpPr/>
            <p:nvPr/>
          </p:nvSpPr>
          <p:spPr>
            <a:xfrm>
              <a:off x="0" y="0"/>
              <a:ext cx="1521188" cy="509517"/>
            </a:xfrm>
            <a:custGeom>
              <a:avLst/>
              <a:gdLst/>
              <a:ahLst/>
              <a:cxnLst/>
              <a:rect l="l" t="t" r="r" b="b"/>
              <a:pathLst>
                <a:path w="1521188" h="509517">
                  <a:moveTo>
                    <a:pt x="0" y="0"/>
                  </a:moveTo>
                  <a:lnTo>
                    <a:pt x="1521188" y="0"/>
                  </a:lnTo>
                  <a:lnTo>
                    <a:pt x="1521188" y="509517"/>
                  </a:lnTo>
                  <a:lnTo>
                    <a:pt x="0" y="509517"/>
                  </a:lnTo>
                  <a:close/>
                </a:path>
              </a:pathLst>
            </a:custGeom>
            <a:solidFill>
              <a:srgbClr val="3871C1"/>
            </a:solidFill>
          </p:spPr>
        </p:sp>
        <p:sp>
          <p:nvSpPr>
            <p:cNvPr id="8" name="TextBox 8"/>
            <p:cNvSpPr txBox="1"/>
            <p:nvPr/>
          </p:nvSpPr>
          <p:spPr>
            <a:xfrm>
              <a:off x="0" y="-38100"/>
              <a:ext cx="1521188" cy="54761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700000">
            <a:off x="1279034" y="2775107"/>
            <a:ext cx="1812830" cy="1934573"/>
            <a:chOff x="0" y="0"/>
            <a:chExt cx="477453" cy="509517"/>
          </a:xfrm>
        </p:grpSpPr>
        <p:sp>
          <p:nvSpPr>
            <p:cNvPr id="10" name="Freeform 10"/>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47829E"/>
            </a:solidFill>
          </p:spPr>
        </p:sp>
        <p:sp>
          <p:nvSpPr>
            <p:cNvPr id="11" name="TextBox 11"/>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700000">
            <a:off x="7840308" y="628178"/>
            <a:ext cx="8193689" cy="1934573"/>
            <a:chOff x="0" y="0"/>
            <a:chExt cx="2158009" cy="509517"/>
          </a:xfrm>
        </p:grpSpPr>
        <p:sp>
          <p:nvSpPr>
            <p:cNvPr id="13" name="Freeform 13"/>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3871C1"/>
            </a:solidFill>
          </p:spPr>
        </p:sp>
        <p:sp>
          <p:nvSpPr>
            <p:cNvPr id="14" name="TextBox 14"/>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2700000">
            <a:off x="8774763" y="2884152"/>
            <a:ext cx="1812830" cy="1934573"/>
            <a:chOff x="0" y="0"/>
            <a:chExt cx="477453" cy="509517"/>
          </a:xfrm>
        </p:grpSpPr>
        <p:sp>
          <p:nvSpPr>
            <p:cNvPr id="16" name="Freeform 16"/>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47829E"/>
            </a:solidFill>
          </p:spPr>
        </p:sp>
        <p:sp>
          <p:nvSpPr>
            <p:cNvPr id="17" name="TextBox 17"/>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2700000">
            <a:off x="12052600" y="61414"/>
            <a:ext cx="8193689" cy="1934573"/>
            <a:chOff x="0" y="0"/>
            <a:chExt cx="2158009" cy="509517"/>
          </a:xfrm>
        </p:grpSpPr>
        <p:sp>
          <p:nvSpPr>
            <p:cNvPr id="19" name="Freeform 19"/>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3871C1"/>
            </a:solidFill>
          </p:spPr>
        </p:sp>
        <p:sp>
          <p:nvSpPr>
            <p:cNvPr id="20" name="TextBox 20"/>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20645">
            <a:off x="590224" y="1434576"/>
            <a:ext cx="16230600" cy="8229600"/>
            <a:chOff x="0" y="0"/>
            <a:chExt cx="4274726" cy="2167467"/>
          </a:xfrm>
        </p:grpSpPr>
        <p:sp>
          <p:nvSpPr>
            <p:cNvPr id="22" name="Freeform 22"/>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4AAD"/>
            </a:solidFill>
          </p:spPr>
        </p:sp>
        <p:sp>
          <p:nvSpPr>
            <p:cNvPr id="23" name="TextBox 23"/>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rot="9469">
            <a:off x="1024543" y="1019827"/>
            <a:ext cx="16230600" cy="8229600"/>
            <a:chOff x="0" y="0"/>
            <a:chExt cx="4274726" cy="2167467"/>
          </a:xfrm>
        </p:grpSpPr>
        <p:sp>
          <p:nvSpPr>
            <p:cNvPr id="25" name="Freeform 2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EBF3FF"/>
            </a:solidFill>
          </p:spPr>
        </p:sp>
        <p:sp>
          <p:nvSpPr>
            <p:cNvPr id="26" name="TextBox 26"/>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rot="-2700000">
            <a:off x="12462794" y="8075319"/>
            <a:ext cx="8193689" cy="1934573"/>
            <a:chOff x="0" y="0"/>
            <a:chExt cx="2158009" cy="509517"/>
          </a:xfrm>
        </p:grpSpPr>
        <p:sp>
          <p:nvSpPr>
            <p:cNvPr id="28" name="Freeform 28"/>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3871C1"/>
            </a:solidFill>
          </p:spPr>
        </p:sp>
        <p:sp>
          <p:nvSpPr>
            <p:cNvPr id="29" name="TextBox 29"/>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2051188" y="2417486"/>
            <a:ext cx="14098256" cy="5307603"/>
          </a:xfrm>
          <a:prstGeom prst="rect">
            <a:avLst/>
          </a:prstGeom>
        </p:spPr>
        <p:txBody>
          <a:bodyPr lIns="0" tIns="0" rIns="0" bIns="0" rtlCol="0" anchor="t">
            <a:spAutoFit/>
          </a:bodyPr>
          <a:lstStyle/>
          <a:p>
            <a:pPr algn="just">
              <a:lnSpc>
                <a:spcPts val="5300"/>
              </a:lnSpc>
            </a:pPr>
            <a:r>
              <a:rPr lang="en-US" sz="3786" b="1">
                <a:solidFill>
                  <a:srgbClr val="000000"/>
                </a:solidFill>
                <a:latin typeface="Playpen Sans Bold"/>
                <a:ea typeface="Playpen Sans Bold"/>
                <a:cs typeface="Playpen Sans Bold"/>
                <a:sym typeface="Playpen Sans Bold"/>
              </a:rPr>
              <a:t>Manfaat Bagi Institusi Pendidikan</a:t>
            </a:r>
          </a:p>
          <a:p>
            <a:pPr marL="817464" lvl="1" indent="-408732" algn="just">
              <a:lnSpc>
                <a:spcPts val="5300"/>
              </a:lnSpc>
              <a:buAutoNum type="arabicPeriod"/>
            </a:pPr>
            <a:r>
              <a:rPr lang="en-US" sz="3786">
                <a:solidFill>
                  <a:srgbClr val="000000"/>
                </a:solidFill>
                <a:latin typeface="Playpen Sans"/>
                <a:ea typeface="Playpen Sans"/>
                <a:cs typeface="Playpen Sans"/>
                <a:sym typeface="Playpen Sans"/>
              </a:rPr>
              <a:t>Memberikan kontribusi nyata dalam pengabdian kepada masyarakat melalui kegiatan praktik klinik pemberdayaan.</a:t>
            </a:r>
          </a:p>
          <a:p>
            <a:pPr marL="817464" lvl="1" indent="-408732" algn="just">
              <a:lnSpc>
                <a:spcPts val="5300"/>
              </a:lnSpc>
              <a:buAutoNum type="arabicPeriod"/>
            </a:pPr>
            <a:r>
              <a:rPr lang="en-US" sz="3786">
                <a:solidFill>
                  <a:srgbClr val="000000"/>
                </a:solidFill>
                <a:latin typeface="Playpen Sans"/>
                <a:ea typeface="Playpen Sans"/>
                <a:cs typeface="Playpen Sans"/>
                <a:sym typeface="Playpen Sans"/>
              </a:rPr>
              <a:t>Meningkatkan reputasi institusi sebagai penyelenggara pendidikan yang responsif terhadap isu-isu kesehatan masyarakat lokal.</a:t>
            </a:r>
          </a:p>
          <a:p>
            <a:pPr algn="just">
              <a:lnSpc>
                <a:spcPts val="5300"/>
              </a:lnSpc>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rot="-2700000">
            <a:off x="7119605" y="2763421"/>
            <a:ext cx="1117044" cy="854919"/>
            <a:chOff x="0" y="0"/>
            <a:chExt cx="294201" cy="225164"/>
          </a:xfrm>
        </p:grpSpPr>
        <p:sp>
          <p:nvSpPr>
            <p:cNvPr id="4" name="Freeform 4"/>
            <p:cNvSpPr/>
            <p:nvPr/>
          </p:nvSpPr>
          <p:spPr>
            <a:xfrm>
              <a:off x="0" y="0"/>
              <a:ext cx="294201" cy="225164"/>
            </a:xfrm>
            <a:custGeom>
              <a:avLst/>
              <a:gdLst/>
              <a:ahLst/>
              <a:cxnLst/>
              <a:rect l="l" t="t" r="r" b="b"/>
              <a:pathLst>
                <a:path w="294201" h="225164">
                  <a:moveTo>
                    <a:pt x="0" y="0"/>
                  </a:moveTo>
                  <a:lnTo>
                    <a:pt x="294201" y="0"/>
                  </a:lnTo>
                  <a:lnTo>
                    <a:pt x="294201" y="225164"/>
                  </a:lnTo>
                  <a:lnTo>
                    <a:pt x="0" y="225164"/>
                  </a:lnTo>
                  <a:close/>
                </a:path>
              </a:pathLst>
            </a:custGeom>
            <a:solidFill>
              <a:srgbClr val="47829E"/>
            </a:solidFill>
          </p:spPr>
        </p:sp>
        <p:sp>
          <p:nvSpPr>
            <p:cNvPr id="5" name="TextBox 5"/>
            <p:cNvSpPr txBox="1"/>
            <p:nvPr/>
          </p:nvSpPr>
          <p:spPr>
            <a:xfrm>
              <a:off x="0" y="-38100"/>
              <a:ext cx="294201" cy="2632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2103537" y="4176214"/>
            <a:ext cx="5775759" cy="1934573"/>
            <a:chOff x="0" y="0"/>
            <a:chExt cx="1521188" cy="509517"/>
          </a:xfrm>
        </p:grpSpPr>
        <p:sp>
          <p:nvSpPr>
            <p:cNvPr id="7" name="Freeform 7"/>
            <p:cNvSpPr/>
            <p:nvPr/>
          </p:nvSpPr>
          <p:spPr>
            <a:xfrm>
              <a:off x="0" y="0"/>
              <a:ext cx="1521188" cy="509517"/>
            </a:xfrm>
            <a:custGeom>
              <a:avLst/>
              <a:gdLst/>
              <a:ahLst/>
              <a:cxnLst/>
              <a:rect l="l" t="t" r="r" b="b"/>
              <a:pathLst>
                <a:path w="1521188" h="509517">
                  <a:moveTo>
                    <a:pt x="0" y="0"/>
                  </a:moveTo>
                  <a:lnTo>
                    <a:pt x="1521188" y="0"/>
                  </a:lnTo>
                  <a:lnTo>
                    <a:pt x="1521188" y="509517"/>
                  </a:lnTo>
                  <a:lnTo>
                    <a:pt x="0" y="509517"/>
                  </a:lnTo>
                  <a:close/>
                </a:path>
              </a:pathLst>
            </a:custGeom>
            <a:solidFill>
              <a:srgbClr val="4D9DB1"/>
            </a:solidFill>
          </p:spPr>
        </p:sp>
        <p:sp>
          <p:nvSpPr>
            <p:cNvPr id="8" name="TextBox 8"/>
            <p:cNvSpPr txBox="1"/>
            <p:nvPr/>
          </p:nvSpPr>
          <p:spPr>
            <a:xfrm>
              <a:off x="0" y="-38100"/>
              <a:ext cx="1521188" cy="54761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700000">
            <a:off x="1279034" y="2775107"/>
            <a:ext cx="1812830" cy="1934573"/>
            <a:chOff x="0" y="0"/>
            <a:chExt cx="477453" cy="509517"/>
          </a:xfrm>
        </p:grpSpPr>
        <p:sp>
          <p:nvSpPr>
            <p:cNvPr id="10" name="Freeform 10"/>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47829E"/>
            </a:solidFill>
          </p:spPr>
        </p:sp>
        <p:sp>
          <p:nvSpPr>
            <p:cNvPr id="11" name="TextBox 11"/>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700000">
            <a:off x="7840308" y="628178"/>
            <a:ext cx="8193689" cy="1934573"/>
            <a:chOff x="0" y="0"/>
            <a:chExt cx="2158009" cy="509517"/>
          </a:xfrm>
        </p:grpSpPr>
        <p:sp>
          <p:nvSpPr>
            <p:cNvPr id="13" name="Freeform 13"/>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4D9DB1"/>
            </a:solidFill>
          </p:spPr>
        </p:sp>
        <p:sp>
          <p:nvSpPr>
            <p:cNvPr id="14" name="TextBox 14"/>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2700000">
            <a:off x="8774763" y="2884152"/>
            <a:ext cx="1812830" cy="1934573"/>
            <a:chOff x="0" y="0"/>
            <a:chExt cx="477453" cy="509517"/>
          </a:xfrm>
        </p:grpSpPr>
        <p:sp>
          <p:nvSpPr>
            <p:cNvPr id="16" name="Freeform 16"/>
            <p:cNvSpPr/>
            <p:nvPr/>
          </p:nvSpPr>
          <p:spPr>
            <a:xfrm>
              <a:off x="0" y="0"/>
              <a:ext cx="477453" cy="509517"/>
            </a:xfrm>
            <a:custGeom>
              <a:avLst/>
              <a:gdLst/>
              <a:ahLst/>
              <a:cxnLst/>
              <a:rect l="l" t="t" r="r" b="b"/>
              <a:pathLst>
                <a:path w="477453" h="509517">
                  <a:moveTo>
                    <a:pt x="0" y="0"/>
                  </a:moveTo>
                  <a:lnTo>
                    <a:pt x="477453" y="0"/>
                  </a:lnTo>
                  <a:lnTo>
                    <a:pt x="477453" y="509517"/>
                  </a:lnTo>
                  <a:lnTo>
                    <a:pt x="0" y="509517"/>
                  </a:lnTo>
                  <a:close/>
                </a:path>
              </a:pathLst>
            </a:custGeom>
            <a:solidFill>
              <a:srgbClr val="47829E"/>
            </a:solidFill>
          </p:spPr>
        </p:sp>
        <p:sp>
          <p:nvSpPr>
            <p:cNvPr id="17" name="TextBox 17"/>
            <p:cNvSpPr txBox="1"/>
            <p:nvPr/>
          </p:nvSpPr>
          <p:spPr>
            <a:xfrm>
              <a:off x="0" y="-38100"/>
              <a:ext cx="477453" cy="54761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889350" y="1217811"/>
            <a:ext cx="7851378" cy="785137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4D9DB1"/>
            </a:solidFill>
          </p:spPr>
        </p:sp>
        <p:sp>
          <p:nvSpPr>
            <p:cNvPr id="20" name="TextBox 2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2154661" y="1483122"/>
            <a:ext cx="7320756" cy="732075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sp>
        <p:sp>
          <p:nvSpPr>
            <p:cNvPr id="23" name="TextBox 23"/>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2486078" y="1814539"/>
            <a:ext cx="6657922" cy="665792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3"/>
              <a:stretch>
                <a:fillRect l="-16666" r="-16666"/>
              </a:stretch>
            </a:blipFill>
          </p:spPr>
        </p:sp>
      </p:grpSp>
      <p:grpSp>
        <p:nvGrpSpPr>
          <p:cNvPr id="26" name="Group 26"/>
          <p:cNvGrpSpPr/>
          <p:nvPr/>
        </p:nvGrpSpPr>
        <p:grpSpPr>
          <a:xfrm rot="-2700000">
            <a:off x="12052600" y="61414"/>
            <a:ext cx="8193689" cy="1934573"/>
            <a:chOff x="0" y="0"/>
            <a:chExt cx="2158009" cy="509517"/>
          </a:xfrm>
        </p:grpSpPr>
        <p:sp>
          <p:nvSpPr>
            <p:cNvPr id="27" name="Freeform 27"/>
            <p:cNvSpPr/>
            <p:nvPr/>
          </p:nvSpPr>
          <p:spPr>
            <a:xfrm>
              <a:off x="0" y="0"/>
              <a:ext cx="2158009" cy="509517"/>
            </a:xfrm>
            <a:custGeom>
              <a:avLst/>
              <a:gdLst/>
              <a:ahLst/>
              <a:cxnLst/>
              <a:rect l="l" t="t" r="r" b="b"/>
              <a:pathLst>
                <a:path w="2158009" h="509517">
                  <a:moveTo>
                    <a:pt x="0" y="0"/>
                  </a:moveTo>
                  <a:lnTo>
                    <a:pt x="2158009" y="0"/>
                  </a:lnTo>
                  <a:lnTo>
                    <a:pt x="2158009" y="509517"/>
                  </a:lnTo>
                  <a:lnTo>
                    <a:pt x="0" y="509517"/>
                  </a:lnTo>
                  <a:close/>
                </a:path>
              </a:pathLst>
            </a:custGeom>
            <a:solidFill>
              <a:srgbClr val="4D9DB1"/>
            </a:solidFill>
          </p:spPr>
        </p:sp>
        <p:sp>
          <p:nvSpPr>
            <p:cNvPr id="28" name="TextBox 28"/>
            <p:cNvSpPr txBox="1"/>
            <p:nvPr/>
          </p:nvSpPr>
          <p:spPr>
            <a:xfrm>
              <a:off x="0" y="-38100"/>
              <a:ext cx="2158009" cy="547617"/>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9740728" y="6189178"/>
            <a:ext cx="7518572" cy="2271151"/>
          </a:xfrm>
          <a:prstGeom prst="rect">
            <a:avLst/>
          </a:prstGeom>
        </p:spPr>
        <p:txBody>
          <a:bodyPr lIns="0" tIns="0" rIns="0" bIns="0" rtlCol="0" anchor="t">
            <a:spAutoFit/>
          </a:bodyPr>
          <a:lstStyle/>
          <a:p>
            <a:pPr algn="r">
              <a:lnSpc>
                <a:spcPts val="8834"/>
              </a:lnSpc>
            </a:pPr>
            <a:r>
              <a:rPr lang="en-US" sz="8576" spc="128">
                <a:solidFill>
                  <a:srgbClr val="47829E"/>
                </a:solidFill>
                <a:latin typeface="League Spartan"/>
                <a:ea typeface="League Spartan"/>
                <a:cs typeface="League Spartan"/>
                <a:sym typeface="League Spartan"/>
              </a:rPr>
              <a:t>RANGKAIAN KEGIATAN</a:t>
            </a:r>
          </a:p>
        </p:txBody>
      </p:sp>
      <p:sp>
        <p:nvSpPr>
          <p:cNvPr id="30" name="TextBox 30"/>
          <p:cNvSpPr txBox="1"/>
          <p:nvPr/>
        </p:nvSpPr>
        <p:spPr>
          <a:xfrm>
            <a:off x="10121561" y="8313478"/>
            <a:ext cx="7137739" cy="891113"/>
          </a:xfrm>
          <a:prstGeom prst="rect">
            <a:avLst/>
          </a:prstGeom>
        </p:spPr>
        <p:txBody>
          <a:bodyPr lIns="0" tIns="0" rIns="0" bIns="0" rtlCol="0" anchor="t">
            <a:spAutoFit/>
          </a:bodyPr>
          <a:lstStyle/>
          <a:p>
            <a:pPr algn="r">
              <a:lnSpc>
                <a:spcPts val="3504"/>
              </a:lnSpc>
            </a:pPr>
            <a:r>
              <a:rPr lang="en-US" sz="2995" b="1" spc="599">
                <a:solidFill>
                  <a:srgbClr val="000000"/>
                </a:solidFill>
                <a:latin typeface="Glacial Indifference Bold"/>
                <a:ea typeface="Glacial Indifference Bold"/>
                <a:cs typeface="Glacial Indifference Bold"/>
                <a:sym typeface="Glacial Indifference Bold"/>
              </a:rPr>
              <a:t>SELAMA PRAKTIK PEMBERDAYAAN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929</Words>
  <Application>Microsoft Office PowerPoint</Application>
  <PresentationFormat>Custom</PresentationFormat>
  <Paragraphs>98</Paragraphs>
  <Slides>23</Slides>
  <Notes>0</Notes>
  <HiddenSlides>0</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23</vt:i4>
      </vt:variant>
    </vt:vector>
  </HeadingPairs>
  <TitlesOfParts>
    <vt:vector size="40" baseType="lpstr">
      <vt:lpstr>Arial</vt:lpstr>
      <vt:lpstr>Calibri</vt:lpstr>
      <vt:lpstr>Poppins Medium</vt:lpstr>
      <vt:lpstr>Poppins Semi-Bold</vt:lpstr>
      <vt:lpstr>Canva Sans Bold</vt:lpstr>
      <vt:lpstr>TAN Tangkiwood</vt:lpstr>
      <vt:lpstr>Playpen Sans</vt:lpstr>
      <vt:lpstr>Times New Roman Bold</vt:lpstr>
      <vt:lpstr>Playpen Sans Bold</vt:lpstr>
      <vt:lpstr>League Spartan</vt:lpstr>
      <vt:lpstr>Glacial Indifference Bold</vt:lpstr>
      <vt:lpstr>Berkshire Swash</vt:lpstr>
      <vt:lpstr>Playpen Sans Medium</vt:lpstr>
      <vt:lpstr>Cooper Hewitt Bold</vt:lpstr>
      <vt:lpstr>Slopes</vt:lpstr>
      <vt:lpstr>Oswald Bold</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A2_PEMBERDAYAAN BKKBN KOTAGEDE</dc:title>
  <cp:lastModifiedBy>acer</cp:lastModifiedBy>
  <cp:revision>2</cp:revision>
  <dcterms:created xsi:type="dcterms:W3CDTF">2006-08-16T00:00:00Z</dcterms:created>
  <dcterms:modified xsi:type="dcterms:W3CDTF">2025-06-23T02:57:50Z</dcterms:modified>
  <dc:identifier>DAGq669jqVo</dc:identifier>
</cp:coreProperties>
</file>