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67" r:id="rId4"/>
    <p:sldId id="258" r:id="rId5"/>
    <p:sldId id="259" r:id="rId6"/>
    <p:sldId id="260" r:id="rId7"/>
    <p:sldId id="261" r:id="rId8"/>
    <p:sldId id="269" r:id="rId9"/>
    <p:sldId id="263" r:id="rId10"/>
    <p:sldId id="270" r:id="rId11"/>
    <p:sldId id="264" r:id="rId12"/>
    <p:sldId id="268" r:id="rId13"/>
    <p:sldId id="271" r:id="rId14"/>
    <p:sldId id="272" r:id="rId15"/>
    <p:sldId id="265" r:id="rId16"/>
    <p:sldId id="274" r:id="rId17"/>
    <p:sldId id="275" r:id="rId18"/>
  </p:sldIdLst>
  <p:sldSz cx="18288000" cy="10287000"/>
  <p:notesSz cx="6858000" cy="9144000"/>
  <p:embeddedFontLst>
    <p:embeddedFont>
      <p:font typeface="Helvetica World Bold" panose="020B0604020202020204" charset="-128"/>
      <p:regular r:id="rId20"/>
    </p:embeddedFont>
    <p:embeddedFont>
      <p:font typeface="Arial Black" panose="020B0A04020102020204" pitchFamily="34" charset="0"/>
      <p:bold r:id="rId21"/>
    </p:embeddedFont>
    <p:embeddedFont>
      <p:font typeface="Franklin Gothic Heavy" panose="020B0903020102020204" pitchFamily="34" charset="0"/>
      <p:regular r:id="rId22"/>
      <p:italic r:id="rId23"/>
    </p:embeddedFont>
    <p:embeddedFont>
      <p:font typeface="Gotham" panose="020B0604020202020204" charset="0"/>
      <p:regular r:id="rId24"/>
    </p:embeddedFont>
    <p:embeddedFont>
      <p:font typeface="Gotham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9883" autoAdjust="0"/>
  </p:normalViewPr>
  <p:slideViewPr>
    <p:cSldViewPr>
      <p:cViewPr varScale="1">
        <p:scale>
          <a:sx n="41" d="100"/>
          <a:sy n="41" d="100"/>
        </p:scale>
        <p:origin x="10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E1FB3-3623-45D4-AE0E-6856CD708741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E45EB-4F7E-4FBF-BC19-5B6F19B4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76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E45EB-4F7E-4FBF-BC19-5B6F19B4BD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1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8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3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47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03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09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03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64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3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91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0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6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doi.org/10.33560/jmiki.v13i1.749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2345/jpm.v1i1.12" TargetMode="External"/><Relationship Id="rId5" Type="http://schemas.openxmlformats.org/officeDocument/2006/relationships/hyperlink" Target="https://doi.org/10.54914/jtt.v7i1.339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6082/jmiki.v8i2.221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doi.org/10.69741/jpublic.v6i2.18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35335/midwifery.v13i1.1896" TargetMode="External"/><Relationship Id="rId5" Type="http://schemas.openxmlformats.org/officeDocument/2006/relationships/hyperlink" Target="https://doi.org/10.25047/j-remi.v1i4.2089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doi.org/10.52088/cdj.v5i1.23693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0787/gemassika.v4i1.566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doi.org/10.1016/j.ijmedinf.2007.08.01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20473/jbe.v8i2.2021.120-130" TargetMode="External"/><Relationship Id="rId5" Type="http://schemas.openxmlformats.org/officeDocument/2006/relationships/hyperlink" Target="https://doi.org/10.25311/keskom.Vol11.Iss1.2140" TargetMode="External"/><Relationship Id="rId4" Type="http://schemas.openxmlformats.org/officeDocument/2006/relationships/hyperlink" Target="https://doi.org/10.52088/cdj.v5i1.23693" TargetMode="Externa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5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542510" y="-4880604"/>
            <a:ext cx="12037470" cy="11818607"/>
          </a:xfrm>
          <a:custGeom>
            <a:avLst/>
            <a:gdLst/>
            <a:ahLst/>
            <a:cxnLst/>
            <a:rect l="l" t="t" r="r" b="b"/>
            <a:pathLst>
              <a:path w="12037470" h="11818607">
                <a:moveTo>
                  <a:pt x="12037470" y="0"/>
                </a:moveTo>
                <a:lnTo>
                  <a:pt x="0" y="0"/>
                </a:lnTo>
                <a:lnTo>
                  <a:pt x="0" y="11818608"/>
                </a:lnTo>
                <a:lnTo>
                  <a:pt x="12037470" y="11818608"/>
                </a:lnTo>
                <a:lnTo>
                  <a:pt x="120374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389446"/>
            <a:ext cx="11544300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7200" b="1" dirty="0">
                <a:solidFill>
                  <a:srgbClr val="F4F1EA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OPTIMALISASI  ANC GOOGLE SHEETS &amp;    ANC MOBILE SYSTEM</a:t>
            </a:r>
            <a:endParaRPr lang="en-US" sz="5400" b="1" spc="-919" dirty="0">
              <a:solidFill>
                <a:srgbClr val="F4F1EA"/>
              </a:solidFill>
              <a:latin typeface="Times New Roman" pitchFamily="18" charset="0"/>
              <a:ea typeface="Helvetica World Bold"/>
              <a:cs typeface="Times New Roman" pitchFamily="18" charset="0"/>
              <a:sym typeface="Helvetica World Bold"/>
            </a:endParaRPr>
          </a:p>
          <a:p>
            <a:pPr algn="l"/>
            <a:endParaRPr lang="en-US" sz="4400" dirty="0">
              <a:latin typeface="Times New Roman" pitchFamily="18" charset="0"/>
              <a:ea typeface="Helvetica World Bold"/>
              <a:cs typeface="Times New Roman" pitchFamily="18" charset="0"/>
              <a:sym typeface="Helvetica World Bold"/>
            </a:endParaRPr>
          </a:p>
          <a:p>
            <a:pPr algn="l"/>
            <a:r>
              <a:rPr lang="en-US" sz="4400" dirty="0" err="1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Pantau</a:t>
            </a:r>
            <a:r>
              <a:rPr lang="en-US" sz="4400" dirty="0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 </a:t>
            </a:r>
            <a:r>
              <a:rPr lang="en-US" sz="4400" dirty="0" err="1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Kehamilan</a:t>
            </a:r>
            <a:r>
              <a:rPr lang="en-US" sz="4400" dirty="0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 </a:t>
            </a:r>
            <a:r>
              <a:rPr lang="en-US" sz="4400" dirty="0" err="1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Lebih</a:t>
            </a:r>
            <a:r>
              <a:rPr lang="en-US" sz="4400" dirty="0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 </a:t>
            </a:r>
            <a:r>
              <a:rPr lang="en-US" sz="4400" dirty="0" err="1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Cepat</a:t>
            </a:r>
            <a:r>
              <a:rPr lang="en-US" sz="4400" dirty="0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, </a:t>
            </a:r>
            <a:r>
              <a:rPr lang="en-US" sz="4400" dirty="0" err="1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Tepat</a:t>
            </a:r>
            <a:r>
              <a:rPr lang="en-US" sz="4400" dirty="0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 &amp; </a:t>
            </a:r>
            <a:r>
              <a:rPr lang="en-US" sz="4400" dirty="0" err="1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Terintegrasi</a:t>
            </a:r>
            <a:r>
              <a:rPr lang="en-US" sz="4400" dirty="0">
                <a:solidFill>
                  <a:srgbClr val="FFCE33"/>
                </a:solidFill>
                <a:latin typeface="Times New Roman" pitchFamily="18" charset="0"/>
                <a:ea typeface="Helvetica World Bold"/>
                <a:cs typeface="Times New Roman" pitchFamily="18" charset="0"/>
                <a:sym typeface="Helvetica World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1734800" y="-1464242"/>
            <a:ext cx="12254606" cy="13215483"/>
          </a:xfrm>
          <a:custGeom>
            <a:avLst/>
            <a:gdLst/>
            <a:ahLst/>
            <a:cxnLst/>
            <a:rect l="l" t="t" r="r" b="b"/>
            <a:pathLst>
              <a:path w="13460214" h="13215483">
                <a:moveTo>
                  <a:pt x="0" y="0"/>
                </a:moveTo>
                <a:lnTo>
                  <a:pt x="13460214" y="0"/>
                </a:lnTo>
                <a:lnTo>
                  <a:pt x="13460214" y="13215484"/>
                </a:lnTo>
                <a:lnTo>
                  <a:pt x="0" y="132154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24785" y="8144522"/>
            <a:ext cx="7614767" cy="1454359"/>
            <a:chOff x="0" y="0"/>
            <a:chExt cx="2453558" cy="3524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53559" cy="352443"/>
            </a:xfrm>
            <a:custGeom>
              <a:avLst/>
              <a:gdLst/>
              <a:ahLst/>
              <a:cxnLst/>
              <a:rect l="l" t="t" r="r" b="b"/>
              <a:pathLst>
                <a:path w="2453559" h="352443">
                  <a:moveTo>
                    <a:pt x="83105" y="0"/>
                  </a:moveTo>
                  <a:lnTo>
                    <a:pt x="2370454" y="0"/>
                  </a:lnTo>
                  <a:cubicBezTo>
                    <a:pt x="2392494" y="0"/>
                    <a:pt x="2413633" y="8756"/>
                    <a:pt x="2429218" y="24341"/>
                  </a:cubicBezTo>
                  <a:cubicBezTo>
                    <a:pt x="2444803" y="39926"/>
                    <a:pt x="2453559" y="61064"/>
                    <a:pt x="2453559" y="83105"/>
                  </a:cubicBezTo>
                  <a:lnTo>
                    <a:pt x="2453559" y="269339"/>
                  </a:lnTo>
                  <a:cubicBezTo>
                    <a:pt x="2453559" y="291379"/>
                    <a:pt x="2444803" y="312517"/>
                    <a:pt x="2429218" y="328102"/>
                  </a:cubicBezTo>
                  <a:cubicBezTo>
                    <a:pt x="2413633" y="343688"/>
                    <a:pt x="2392494" y="352443"/>
                    <a:pt x="2370454" y="352443"/>
                  </a:cubicBezTo>
                  <a:lnTo>
                    <a:pt x="83105" y="352443"/>
                  </a:lnTo>
                  <a:cubicBezTo>
                    <a:pt x="37207" y="352443"/>
                    <a:pt x="0" y="315236"/>
                    <a:pt x="0" y="269339"/>
                  </a:cubicBezTo>
                  <a:lnTo>
                    <a:pt x="0" y="83105"/>
                  </a:lnTo>
                  <a:cubicBezTo>
                    <a:pt x="0" y="37207"/>
                    <a:pt x="37207" y="0"/>
                    <a:pt x="83105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53558" cy="3905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0771676">
            <a:off x="7649217" y="8718264"/>
            <a:ext cx="1009507" cy="1002165"/>
          </a:xfrm>
          <a:custGeom>
            <a:avLst/>
            <a:gdLst/>
            <a:ahLst/>
            <a:cxnLst/>
            <a:rect l="l" t="t" r="r" b="b"/>
            <a:pathLst>
              <a:path w="1009507" h="1002165">
                <a:moveTo>
                  <a:pt x="0" y="0"/>
                </a:moveTo>
                <a:lnTo>
                  <a:pt x="1009507" y="0"/>
                </a:lnTo>
                <a:lnTo>
                  <a:pt x="1009507" y="1002165"/>
                </a:lnTo>
                <a:lnTo>
                  <a:pt x="0" y="1002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79686" y="-622685"/>
            <a:ext cx="8046607" cy="3861185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9" y="0"/>
                </a:lnTo>
                <a:lnTo>
                  <a:pt x="7773279" y="3012130"/>
                </a:lnTo>
                <a:lnTo>
                  <a:pt x="0" y="3012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120" b="-12694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181359" y="1226606"/>
            <a:ext cx="3977164" cy="1346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 err="1">
                <a:solidFill>
                  <a:srgbClr val="F4F1EA"/>
                </a:solidFill>
                <a:latin typeface="Franklin Gothic Heavy" pitchFamily="34" charset="0"/>
                <a:ea typeface="Gotham"/>
                <a:cs typeface="Gotham"/>
                <a:sym typeface="Gotham"/>
              </a:rPr>
              <a:t>Dipersentasikan</a:t>
            </a:r>
            <a:r>
              <a:rPr lang="en-US" sz="2600" dirty="0">
                <a:solidFill>
                  <a:srgbClr val="F4F1EA"/>
                </a:solidFill>
                <a:latin typeface="Franklin Gothic Heavy" pitchFamily="34" charset="0"/>
                <a:ea typeface="Gotham"/>
                <a:cs typeface="Gotham"/>
                <a:sym typeface="Gotham"/>
              </a:rPr>
              <a:t> </a:t>
            </a:r>
            <a:r>
              <a:rPr lang="en-US" sz="2600" dirty="0" err="1">
                <a:solidFill>
                  <a:srgbClr val="F4F1EA"/>
                </a:solidFill>
                <a:latin typeface="Franklin Gothic Heavy" pitchFamily="34" charset="0"/>
                <a:ea typeface="Gotham"/>
                <a:cs typeface="Gotham"/>
                <a:sym typeface="Gotham"/>
              </a:rPr>
              <a:t>Oleh</a:t>
            </a:r>
            <a:r>
              <a:rPr lang="en-US" sz="2600" dirty="0">
                <a:solidFill>
                  <a:srgbClr val="F4F1EA"/>
                </a:solidFill>
                <a:latin typeface="Franklin Gothic Heavy" pitchFamily="34" charset="0"/>
                <a:ea typeface="Gotham"/>
                <a:cs typeface="Gotham"/>
                <a:sym typeface="Gotham"/>
              </a:rPr>
              <a:t> :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F4F1EA"/>
              </a:solidFill>
              <a:latin typeface="Franklin Gothic Heavy" pitchFamily="34" charset="0"/>
              <a:ea typeface="Gotham"/>
              <a:cs typeface="Gotham"/>
              <a:sym typeface="Gotham"/>
            </a:endParaRP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F4F1EA"/>
              </a:solidFill>
              <a:latin typeface="Franklin Gothic Heavy" pitchFamily="34" charset="0"/>
              <a:ea typeface="Gotham"/>
              <a:cs typeface="Gotham"/>
              <a:sym typeface="Gotha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181359" y="8945786"/>
            <a:ext cx="498430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2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Coresponding</a:t>
            </a:r>
            <a:r>
              <a:rPr lang="en-US" sz="22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Author sulistyaningsih@unisayogya.ac.id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32948" y="2597086"/>
            <a:ext cx="5463063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Tulus</a:t>
            </a: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Agreena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Nurajizah</a:t>
            </a: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Kalla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Syamsyul</a:t>
            </a: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Amilien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Mu. </a:t>
            </a: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Hidayat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Yuliana</a:t>
            </a: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Putri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Asinin</a:t>
            </a: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 Ahmad</a:t>
            </a:r>
          </a:p>
          <a:p>
            <a:pPr algn="just">
              <a:lnSpc>
                <a:spcPts val="3640"/>
              </a:lnSpc>
            </a:pP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Yunan</a:t>
            </a: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Singgih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Muhammad Salman </a:t>
            </a: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Alfarisi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Arizona </a:t>
            </a: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Firdonsyah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r>
              <a:rPr lang="en-US" sz="2200" b="1" dirty="0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Zahra </a:t>
            </a: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Arwaningtyas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r>
              <a:rPr lang="en-US" sz="2200" b="1" dirty="0" err="1">
                <a:solidFill>
                  <a:srgbClr val="FFC000"/>
                </a:solidFill>
                <a:latin typeface="Arial Black" pitchFamily="34" charset="0"/>
                <a:ea typeface="Gotham Bold"/>
                <a:cs typeface="Gotham Bold"/>
                <a:sym typeface="Gotham Bold"/>
              </a:rPr>
              <a:t>Sulistyaningsih</a:t>
            </a:r>
            <a:endParaRPr lang="en-US" sz="2200" b="1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640"/>
              </a:lnSpc>
            </a:pPr>
            <a:endParaRPr lang="en-US" sz="2600" b="1" spc="-156" dirty="0">
              <a:solidFill>
                <a:srgbClr val="FFC000"/>
              </a:solidFill>
              <a:latin typeface="Arial Black" pitchFamily="34" charset="0"/>
              <a:ea typeface="Gotham Bold"/>
              <a:cs typeface="Gotham Bold"/>
              <a:sym typeface="Gotham Bold"/>
            </a:endParaRPr>
          </a:p>
          <a:p>
            <a:pPr algn="r">
              <a:lnSpc>
                <a:spcPts val="3640"/>
              </a:lnSpc>
            </a:pPr>
            <a:endParaRPr lang="en-US" sz="2600" b="1" spc="-156" dirty="0">
              <a:solidFill>
                <a:srgbClr val="FFC000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r">
              <a:lnSpc>
                <a:spcPts val="3640"/>
              </a:lnSpc>
            </a:pPr>
            <a:endParaRPr lang="en-US" sz="2600" b="1" spc="-156" dirty="0">
              <a:solidFill>
                <a:srgbClr val="FFDE59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38200" y="8294924"/>
            <a:ext cx="901736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4000" b="1" spc="-393" dirty="0">
                <a:solidFill>
                  <a:srgbClr val="055D5D"/>
                </a:solidFill>
                <a:latin typeface="Gotham Bold"/>
                <a:ea typeface="Gotham Bold"/>
                <a:cs typeface="Gotham Bold"/>
                <a:sym typeface="Gotham Bold"/>
              </a:rPr>
              <a:t>  MAGISTER KEBIDANAN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b="1" spc="-393" dirty="0">
                <a:solidFill>
                  <a:srgbClr val="055D5D"/>
                </a:solidFill>
                <a:latin typeface="Gotham Bold"/>
                <a:ea typeface="Gotham Bold"/>
                <a:cs typeface="Gotham Bold"/>
                <a:sym typeface="Gotham Bold"/>
              </a:rPr>
              <a:t>  TEKNOLOGI  INFORMASI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5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4207" y="448184"/>
            <a:ext cx="17279586" cy="9343516"/>
            <a:chOff x="0" y="0"/>
            <a:chExt cx="4551002" cy="2473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1002" cy="2473253"/>
            </a:xfrm>
            <a:custGeom>
              <a:avLst/>
              <a:gdLst/>
              <a:ahLst/>
              <a:cxnLst/>
              <a:rect l="l" t="t" r="r" b="b"/>
              <a:pathLst>
                <a:path w="4551002" h="2473253">
                  <a:moveTo>
                    <a:pt x="19714" y="0"/>
                  </a:moveTo>
                  <a:lnTo>
                    <a:pt x="4531289" y="0"/>
                  </a:lnTo>
                  <a:cubicBezTo>
                    <a:pt x="4542176" y="0"/>
                    <a:pt x="4551002" y="8826"/>
                    <a:pt x="4551002" y="19714"/>
                  </a:cubicBezTo>
                  <a:lnTo>
                    <a:pt x="4551002" y="2453539"/>
                  </a:lnTo>
                  <a:cubicBezTo>
                    <a:pt x="4551002" y="2458768"/>
                    <a:pt x="4548925" y="2463782"/>
                    <a:pt x="4545228" y="2467479"/>
                  </a:cubicBezTo>
                  <a:cubicBezTo>
                    <a:pt x="4541531" y="2471176"/>
                    <a:pt x="4536517" y="2473253"/>
                    <a:pt x="4531289" y="2473253"/>
                  </a:cubicBezTo>
                  <a:lnTo>
                    <a:pt x="19714" y="2473253"/>
                  </a:lnTo>
                  <a:cubicBezTo>
                    <a:pt x="14485" y="2473253"/>
                    <a:pt x="9471" y="2471176"/>
                    <a:pt x="5774" y="2467479"/>
                  </a:cubicBezTo>
                  <a:cubicBezTo>
                    <a:pt x="2077" y="2463782"/>
                    <a:pt x="0" y="2458768"/>
                    <a:pt x="0" y="2453539"/>
                  </a:cubicBezTo>
                  <a:lnTo>
                    <a:pt x="0" y="19714"/>
                  </a:lnTo>
                  <a:cubicBezTo>
                    <a:pt x="0" y="14485"/>
                    <a:pt x="2077" y="9471"/>
                    <a:pt x="5774" y="5774"/>
                  </a:cubicBezTo>
                  <a:cubicBezTo>
                    <a:pt x="9471" y="2077"/>
                    <a:pt x="14485" y="0"/>
                    <a:pt x="19714" y="0"/>
                  </a:cubicBezTo>
                  <a:close/>
                </a:path>
              </a:pathLst>
            </a:custGeom>
            <a:solidFill>
              <a:srgbClr val="F4F1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1002" cy="251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86000" y="898775"/>
            <a:ext cx="6592178" cy="1048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22"/>
              </a:lnSpc>
            </a:pPr>
            <a:r>
              <a:rPr lang="en-US" sz="8000" b="1" spc="-641" dirty="0">
                <a:solidFill>
                  <a:srgbClr val="055D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KESIMPULAN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0" y="-272323"/>
            <a:ext cx="7773278" cy="3012131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9" y="0"/>
                </a:lnTo>
                <a:lnTo>
                  <a:pt x="7773279" y="3012130"/>
                </a:lnTo>
                <a:lnTo>
                  <a:pt x="0" y="3012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120" b="-126945"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1181100" y="2318680"/>
            <a:ext cx="15925800" cy="658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memperhatikan</a:t>
            </a:r>
            <a:r>
              <a:rPr lang="en-US" sz="3600" dirty="0"/>
              <a:t> </a:t>
            </a:r>
            <a:r>
              <a:rPr lang="en-US" sz="3600" dirty="0" err="1"/>
              <a:t>kebutuhan</a:t>
            </a:r>
            <a:r>
              <a:rPr lang="en-US" sz="3600" dirty="0"/>
              <a:t> </a:t>
            </a:r>
            <a:r>
              <a:rPr lang="en-US" sz="3600" dirty="0" err="1"/>
              <a:t>pengguna</a:t>
            </a:r>
            <a:r>
              <a:rPr lang="en-US" sz="3600" dirty="0"/>
              <a:t>, </a:t>
            </a:r>
            <a:r>
              <a:rPr lang="en-US" sz="3600" dirty="0" err="1"/>
              <a:t>struktur</a:t>
            </a:r>
            <a:r>
              <a:rPr lang="en-US" sz="3600" dirty="0"/>
              <a:t> </a:t>
            </a:r>
            <a:r>
              <a:rPr lang="en-US" sz="3600" dirty="0" err="1"/>
              <a:t>organisasi</a:t>
            </a:r>
            <a:r>
              <a:rPr lang="en-US" sz="3600" dirty="0"/>
              <a:t> </a:t>
            </a:r>
            <a:r>
              <a:rPr lang="en-US" sz="3600" dirty="0" err="1"/>
              <a:t>klinik</a:t>
            </a:r>
            <a:r>
              <a:rPr lang="en-US" sz="3600" dirty="0"/>
              <a:t>, dan </a:t>
            </a:r>
            <a:r>
              <a:rPr lang="en-US" sz="3600" dirty="0" err="1"/>
              <a:t>kesiapan</a:t>
            </a:r>
            <a:r>
              <a:rPr lang="en-US" sz="3600" dirty="0"/>
              <a:t> </a:t>
            </a:r>
            <a:r>
              <a:rPr lang="en-US" sz="3600" dirty="0" err="1"/>
              <a:t>teknologi</a:t>
            </a:r>
            <a:r>
              <a:rPr lang="en-US" sz="3600" dirty="0"/>
              <a:t> </a:t>
            </a:r>
            <a:r>
              <a:rPr lang="en-US" sz="3600" dirty="0" err="1"/>
              <a:t>pengembangan</a:t>
            </a:r>
            <a:r>
              <a:rPr lang="en-US" sz="3600" dirty="0"/>
              <a:t> </a:t>
            </a:r>
            <a:r>
              <a:rPr lang="en-US" sz="3600" dirty="0" err="1"/>
              <a:t>sistem</a:t>
            </a:r>
            <a:r>
              <a:rPr lang="en-US" sz="3600" dirty="0"/>
              <a:t> mobile ANC yang </a:t>
            </a:r>
            <a:r>
              <a:rPr lang="en-US" sz="3600" dirty="0" err="1"/>
              <a:t>terintegrasi</a:t>
            </a:r>
            <a:r>
              <a:rPr lang="en-US" sz="3600" dirty="0"/>
              <a:t> </a:t>
            </a:r>
            <a:r>
              <a:rPr lang="en-US" sz="3600" dirty="0" err="1"/>
              <a:t>akan</a:t>
            </a:r>
            <a:r>
              <a:rPr lang="en-US" sz="3600" dirty="0"/>
              <a:t> </a:t>
            </a:r>
            <a:r>
              <a:rPr lang="en-US" sz="3600" dirty="0" err="1"/>
              <a:t>lebih</a:t>
            </a:r>
            <a:r>
              <a:rPr lang="en-US" sz="3600" dirty="0"/>
              <a:t> </a:t>
            </a:r>
            <a:r>
              <a:rPr lang="en-US" sz="3600" dirty="0" err="1"/>
              <a:t>meningkatkatkan</a:t>
            </a:r>
            <a:r>
              <a:rPr lang="en-US" sz="3600" dirty="0"/>
              <a:t> </a:t>
            </a:r>
            <a:r>
              <a:rPr lang="en-US" sz="3600" dirty="0" err="1"/>
              <a:t>efisiensi</a:t>
            </a:r>
            <a:r>
              <a:rPr lang="en-US" sz="3600" dirty="0"/>
              <a:t>, </a:t>
            </a:r>
            <a:r>
              <a:rPr lang="en-US" sz="3600" dirty="0" err="1"/>
              <a:t>akurasi</a:t>
            </a:r>
            <a:r>
              <a:rPr lang="en-US" sz="3600" dirty="0"/>
              <a:t> data, </a:t>
            </a:r>
            <a:r>
              <a:rPr lang="en-US" sz="3600" dirty="0" err="1"/>
              <a:t>serta</a:t>
            </a:r>
            <a:r>
              <a:rPr lang="en-US" sz="3600" dirty="0"/>
              <a:t> </a:t>
            </a:r>
            <a:r>
              <a:rPr lang="en-US" sz="3600" dirty="0" err="1"/>
              <a:t>mutu</a:t>
            </a:r>
            <a:r>
              <a:rPr lang="en-US" sz="3600" dirty="0"/>
              <a:t> </a:t>
            </a:r>
            <a:r>
              <a:rPr lang="en-US" sz="3600" dirty="0" err="1"/>
              <a:t>layanan</a:t>
            </a:r>
            <a:r>
              <a:rPr lang="en-US" sz="3600" dirty="0"/>
              <a:t> </a:t>
            </a:r>
            <a:r>
              <a:rPr lang="en-US" sz="3600" dirty="0" err="1"/>
              <a:t>kebidanan</a:t>
            </a:r>
            <a:r>
              <a:rPr lang="en-US" sz="3600" dirty="0"/>
              <a:t> dan </a:t>
            </a:r>
            <a:r>
              <a:rPr lang="en-US" sz="3600" dirty="0" err="1"/>
              <a:t>Thibbun</a:t>
            </a:r>
            <a:r>
              <a:rPr lang="en-US" sz="3600" dirty="0"/>
              <a:t> Nabawi di Kirik </a:t>
            </a:r>
            <a:r>
              <a:rPr lang="en-US" sz="3600" dirty="0" err="1"/>
              <a:t>Ralinish</a:t>
            </a:r>
            <a:r>
              <a:rPr lang="en-US" sz="3600" dirty="0"/>
              <a:t>. </a:t>
            </a:r>
            <a:r>
              <a:rPr lang="en-US" sz="3600" dirty="0" err="1"/>
              <a:t>Namun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saat</a:t>
            </a:r>
            <a:r>
              <a:rPr lang="en-US" sz="3600" dirty="0"/>
              <a:t> </a:t>
            </a:r>
            <a:r>
              <a:rPr lang="en-US" sz="3600" dirty="0" err="1"/>
              <a:t>ini</a:t>
            </a:r>
            <a:r>
              <a:rPr lang="en-US" sz="3600" dirty="0"/>
              <a:t>, </a:t>
            </a:r>
            <a:r>
              <a:rPr lang="en-US" sz="3600" dirty="0" err="1"/>
              <a:t>klinik</a:t>
            </a:r>
            <a:r>
              <a:rPr lang="en-US" sz="3600" dirty="0"/>
              <a:t> </a:t>
            </a:r>
            <a:r>
              <a:rPr lang="en-US" sz="3600" dirty="0" err="1"/>
              <a:t>mandiri</a:t>
            </a:r>
            <a:r>
              <a:rPr lang="en-US" sz="3600" dirty="0"/>
              <a:t> </a:t>
            </a:r>
            <a:r>
              <a:rPr lang="en-US" sz="3600" dirty="0" err="1"/>
              <a:t>Ralinish</a:t>
            </a:r>
            <a:r>
              <a:rPr lang="en-US" sz="3600" dirty="0"/>
              <a:t> </a:t>
            </a:r>
            <a:r>
              <a:rPr lang="en-US" sz="3600" dirty="0" err="1"/>
              <a:t>sangat</a:t>
            </a:r>
            <a:r>
              <a:rPr lang="en-US" sz="3600" dirty="0"/>
              <a:t> </a:t>
            </a:r>
            <a:r>
              <a:rPr lang="en-US" sz="3600" dirty="0" err="1"/>
              <a:t>tepat</a:t>
            </a:r>
            <a:r>
              <a:rPr lang="en-US" sz="3600" dirty="0"/>
              <a:t> </a:t>
            </a:r>
            <a:r>
              <a:rPr lang="en-US" sz="3600" dirty="0" err="1"/>
              <a:t>memulai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Google Sheets, </a:t>
            </a:r>
            <a:r>
              <a:rPr lang="en-US" sz="3600" dirty="0" err="1"/>
              <a:t>sambil</a:t>
            </a:r>
            <a:r>
              <a:rPr lang="en-US" sz="3600" dirty="0"/>
              <a:t> </a:t>
            </a:r>
            <a:r>
              <a:rPr lang="en-US" sz="3600" dirty="0" err="1"/>
              <a:t>merancang</a:t>
            </a:r>
            <a:r>
              <a:rPr lang="en-US" sz="3600" dirty="0"/>
              <a:t> </a:t>
            </a:r>
            <a:r>
              <a:rPr lang="en-US" sz="3600" dirty="0" err="1"/>
              <a:t>fondasi</a:t>
            </a:r>
            <a:r>
              <a:rPr lang="en-US" sz="3600" dirty="0"/>
              <a:t> </a:t>
            </a:r>
            <a:r>
              <a:rPr lang="en-US" sz="3600" dirty="0" err="1"/>
              <a:t>sistem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migrasi</a:t>
            </a:r>
            <a:r>
              <a:rPr lang="en-US" sz="3600" dirty="0"/>
              <a:t> </a:t>
            </a:r>
            <a:r>
              <a:rPr lang="en-US" sz="3600" dirty="0" err="1"/>
              <a:t>ke</a:t>
            </a:r>
            <a:r>
              <a:rPr lang="en-US" sz="3600" dirty="0"/>
              <a:t> </a:t>
            </a:r>
            <a:r>
              <a:rPr lang="en-US" sz="3600" dirty="0" err="1"/>
              <a:t>aplikasi</a:t>
            </a:r>
            <a:r>
              <a:rPr lang="en-US" sz="3600" dirty="0"/>
              <a:t> mobile </a:t>
            </a:r>
            <a:r>
              <a:rPr lang="en-US" sz="3600" dirty="0" err="1"/>
              <a:t>saat</a:t>
            </a:r>
            <a:r>
              <a:rPr lang="en-US" sz="3600" dirty="0"/>
              <a:t> SDM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dana</a:t>
            </a:r>
            <a:r>
              <a:rPr lang="en-US" sz="3600" dirty="0"/>
              <a:t> </a:t>
            </a:r>
            <a:r>
              <a:rPr lang="en-US" sz="3600" dirty="0" err="1"/>
              <a:t>telah</a:t>
            </a:r>
            <a:r>
              <a:rPr lang="en-US" sz="3600" dirty="0"/>
              <a:t> </a:t>
            </a:r>
            <a:r>
              <a:rPr lang="en-US" sz="3600" dirty="0" err="1"/>
              <a:t>siap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4189"/>
            <a:ext cx="18289588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289588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 b="31825"/>
          <a:stretch/>
        </p:blipFill>
        <p:spPr bwMode="auto">
          <a:xfrm>
            <a:off x="-381000" y="143717"/>
            <a:ext cx="7778750" cy="12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90485" y="1222042"/>
            <a:ext cx="5307030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8022"/>
              </a:lnSpc>
            </a:pPr>
            <a:r>
              <a:rPr lang="en-US" sz="8000" b="1" spc="-641" dirty="0">
                <a:solidFill>
                  <a:srgbClr val="055D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REFERENSI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1BD21-70E2-D3EE-59A1-F6C2D3DC34DE}"/>
              </a:ext>
            </a:extLst>
          </p:cNvPr>
          <p:cNvSpPr txBox="1"/>
          <p:nvPr/>
        </p:nvSpPr>
        <p:spPr>
          <a:xfrm>
            <a:off x="228600" y="2649526"/>
            <a:ext cx="17221200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5480" marR="847090" algn="just">
              <a:spcBef>
                <a:spcPts val="1200"/>
              </a:spcBef>
              <a:buNone/>
            </a:pP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Al-Fahmi, H. (2020). Integrasi Thibbun Nabawi dalam Praktik Pelayanan Kesehatan Modern. </a:t>
            </a:r>
            <a:r>
              <a:rPr lang="id-ID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Jurnal Ilmu Kesehatan Islam</a:t>
            </a: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7(1), 55–62.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</a:pPr>
            <a:r>
              <a:rPr lang="id-ID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Asqia, M., &amp; Nabarian, T. (2021). Pemanfaatan Google Sheets dan Google Form untuk layanan administrasi mahasiswa menggunakan konsep electronic service quality. </a:t>
            </a:r>
            <a:r>
              <a:rPr lang="id-ID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Jurnal Teknologi Terapan</a:t>
            </a:r>
            <a:r>
              <a:rPr lang="id-ID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7(1), 1–8. </a:t>
            </a:r>
            <a:r>
              <a:rPr lang="id-ID" sz="3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https://doi.org/10.54914/jtt.v7i1.339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  <a:buNone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Arwani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I., Akbar, S. R.,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Syauqy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D., &amp;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Prasetio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B. H. (2022).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Pengembangan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sistem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informasi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puskesmas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terintegrasi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upaya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peningkatan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layanan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kesehatan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masyarakat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Kabupaten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Malang. 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Jurnal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Pengabdian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Masyarakat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1(1), 1-10. </a:t>
            </a:r>
            <a:r>
              <a:rPr lang="en-US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https://doi.org/10.12345/jpm.v1i1.12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  <a:buNone/>
            </a:pP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Astuti, N. D., Wijayanta, S., &amp; Fahyudi, A. (2025). Prototipe sistem informasi RME Klinik Pratama sesuai kebutuhan big data kesehatan. </a:t>
            </a:r>
            <a:r>
              <a:rPr lang="id-ID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Jurnal Manajemen Informasi Kesehatan Indonesia, 13</a:t>
            </a: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(1). </a:t>
            </a:r>
            <a:r>
              <a:rPr lang="id-ID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https://doi.org/10.33560/jmiki.v13i1.749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9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8031F6-B916-150D-F4C3-7F04AD0BA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0"/>
            <a:ext cx="18288000" cy="950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98A8A3-E6FC-7963-D9A5-1076C44A6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6024"/>
            <a:ext cx="18288000" cy="95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DEDC6-CEFB-0E2F-9EE6-E2D66FCB3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459160"/>
            <a:ext cx="7937667" cy="1274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7F2091-8DC9-5C7A-027F-A4B733ED2F4E}"/>
              </a:ext>
            </a:extLst>
          </p:cNvPr>
          <p:cNvSpPr txBox="1"/>
          <p:nvPr/>
        </p:nvSpPr>
        <p:spPr>
          <a:xfrm>
            <a:off x="583867" y="1733943"/>
            <a:ext cx="17704133" cy="87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5480" marR="847090" algn="just">
              <a:spcBef>
                <a:spcPts val="1200"/>
              </a:spcBef>
              <a:buNone/>
            </a:pP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Hapsari, F. R., Widodo, D., &amp; Susilowati, T. (2020). Analisis pelaksanaan pelayanan antenatal care (ANC) pada ibu hamil di Puskesmas Candipuro Kabupaten Lumajang. </a:t>
            </a:r>
            <a:r>
              <a:rPr lang="id-ID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Jurnal Rekam Medis dan Informasi Kesehatan Indonesia, 1</a:t>
            </a: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(4), 279–287. </a:t>
            </a:r>
            <a:r>
              <a:rPr lang="id-ID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https://doi.org/10.25047/j-remi.v1i4.2089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  <a:buNone/>
            </a:pP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Kurniawati, N. I., &amp; Widiyanto, W. W. (2025). Evaluating electronic medical record implementation using the HOT-FIT model at UPTD Puskesmas Ungaran. Science Midwifery, 13(1), 227-234. </a:t>
            </a:r>
            <a:r>
              <a:rPr lang="id-ID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https://doi.org/10.35335/midwifery.v13i1.1896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  <a:buNone/>
            </a:pP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Mulya, A. P., Kosassy, S. M., &amp; Rizke, D. (2024). Kualitas layanan e-Puskesmas di Indonesia: Literature review. </a:t>
            </a:r>
            <a:r>
              <a:rPr lang="id-ID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Jurnal Public, 6</a:t>
            </a: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(2), 233–244. </a:t>
            </a:r>
            <a:r>
              <a:rPr lang="id-ID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https://doi.org/10.69741/jpublic.v6i2.188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  <a:buNone/>
            </a:pP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Sari, D. P., &amp; Pramono, R. B. (2020). Pengembangan sistem informasi manajemen klinik berbasis web untuk meningkatkan mutu pelayanan kesehatan. </a:t>
            </a:r>
            <a:r>
              <a:rPr lang="id-ID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Jurnal Manajemen Informasi Kesehatan Indonesia, 8</a:t>
            </a: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(2), 89–97. </a:t>
            </a:r>
            <a:r>
              <a:rPr lang="id-ID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https://doi.org/10.36082/jmiki.v8i2.221</a:t>
            </a:r>
            <a:endParaRPr lang="en-US" sz="32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</a:pPr>
            <a:r>
              <a:rPr lang="id-ID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Suhardjo,</a:t>
            </a:r>
            <a:r>
              <a:rPr lang="id-ID" sz="32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d-ID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S.</a:t>
            </a:r>
            <a:r>
              <a:rPr lang="id-ID" sz="32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d-ID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(2022).</a:t>
            </a:r>
            <a:r>
              <a:rPr lang="id-ID" sz="3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d-ID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Implementasi</a:t>
            </a:r>
            <a:r>
              <a:rPr lang="id-ID" sz="3200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d-ID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Sistem</a:t>
            </a:r>
            <a:r>
              <a:rPr lang="id-ID" sz="3200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d-ID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Informasi</a:t>
            </a:r>
            <a:r>
              <a:rPr lang="id-ID" sz="3200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d-ID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id-ID" sz="3200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d-ID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Layanan</a:t>
            </a:r>
            <a:r>
              <a:rPr lang="id-ID" sz="3200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d-ID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Primer</a:t>
            </a:r>
            <a:r>
              <a:rPr lang="id-ID" sz="3200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d-ID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dalam Meningkatkan Mutu Pelayanan Kesehatan</a:t>
            </a:r>
            <a:r>
              <a:rPr lang="id-ID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Jurnal Administrasi Kesehatan Indonesia, 10(1), 45-53.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</a:pP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Siregar, R. A., &amp; Lubis, M. (2024). Praktek terapi bekam di pusat bekam ruqyah Medan Jl. HM. Yamin: Studi living hadis. </a:t>
            </a:r>
            <a:r>
              <a:rPr lang="id-ID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Community Development Journal, 5</a:t>
            </a:r>
            <a:r>
              <a:rPr lang="id-ID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(1), 299–307. </a:t>
            </a:r>
            <a:r>
              <a:rPr lang="id-ID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https://doi.org/10.52088/cdj.v5i1.23693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70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D5FBE3-EE43-3EB1-C56E-F8FF18C9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289588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DFFF8B5-6FCE-2CDD-BE28-EF0F7C755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6087"/>
            <a:ext cx="18289588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0E5B03-2657-DAE9-62E3-BDC2C374EB8C}"/>
              </a:ext>
            </a:extLst>
          </p:cNvPr>
          <p:cNvSpPr txBox="1"/>
          <p:nvPr/>
        </p:nvSpPr>
        <p:spPr>
          <a:xfrm>
            <a:off x="190500" y="1457007"/>
            <a:ext cx="17907000" cy="87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5480" marR="847090" algn="just">
              <a:spcBef>
                <a:spcPts val="1200"/>
              </a:spcBef>
              <a:buNone/>
            </a:pP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Siregar, R. A., &amp; Lubis, M. (2024). Praktek terapi bekam di pusat bekam ruqyah Medan Jl. HM. Yamin: Studi living hadis. </a:t>
            </a:r>
            <a:r>
              <a:rPr lang="id-ID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Community Development Journal, 5</a:t>
            </a: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(1), 299–307. </a:t>
            </a:r>
            <a:r>
              <a:rPr lang="id-ID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https://doi.org/10.52088/cdj.v5i1.23693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  <a:buNone/>
            </a:pPr>
            <a:r>
              <a:rPr lang="id-ID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Sri Siswati, et al (2025). Assessment of Electronic Medical Record Implementation Using HOT-FIT Method at Public Health Centers in Padang City. </a:t>
            </a:r>
            <a:r>
              <a:rPr lang="id-ID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Jurnal Kesehatan Komunitas, 11</a:t>
            </a:r>
            <a:r>
              <a:rPr lang="id-ID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(1). </a:t>
            </a:r>
            <a:r>
              <a:rPr lang="id-ID" sz="2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https://doi.org/10.25311/keskom.Vol11.Iss1.2140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7090" algn="just">
              <a:spcBef>
                <a:spcPts val="1200"/>
              </a:spcBef>
              <a:buNone/>
            </a:pPr>
            <a:r>
              <a:rPr lang="id-ID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3915" algn="just">
              <a:buNone/>
              <a:tabLst>
                <a:tab pos="1654810" algn="l"/>
                <a:tab pos="2729230" algn="l"/>
                <a:tab pos="4180840" algn="l"/>
                <a:tab pos="5064760" algn="l"/>
              </a:tabLst>
            </a:pPr>
            <a:r>
              <a:rPr lang="id-ID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Wulandari, R. D., Wibowo, H., &amp; Sari, N. K. (2021). Efektivitas Penggunaan Sistem Informasi Elektronik terhadap Mutu Pencatatan Pelayanan Kesehatan. </a:t>
            </a:r>
            <a:r>
              <a:rPr lang="id-ID" sz="2800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Jurnal</a:t>
            </a:r>
            <a:r>
              <a:rPr lang="id-ID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id-ID" sz="2800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Berkala</a:t>
            </a:r>
            <a:endParaRPr lang="en-US" sz="2800" i="1" spc="-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3915" algn="just">
              <a:buNone/>
              <a:tabLst>
                <a:tab pos="1654810" algn="l"/>
                <a:tab pos="2729230" algn="l"/>
                <a:tab pos="4180840" algn="l"/>
                <a:tab pos="5064760" algn="l"/>
              </a:tabLst>
            </a:pPr>
            <a:r>
              <a:rPr lang="id-ID" sz="2800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Epidemiologi</a:t>
            </a:r>
            <a:r>
              <a:rPr lang="id-ID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id-ID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id-ID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8(2),</a:t>
            </a:r>
            <a:r>
              <a:rPr lang="id-ID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id-ID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120–130. </a:t>
            </a:r>
            <a:r>
              <a:rPr lang="id-ID" sz="2800" u="sng" spc="-10" dirty="0">
                <a:solidFill>
                  <a:srgbClr val="115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https://doi.org/10.20473/jbe.v8i2.2021.120-130</a:t>
            </a:r>
            <a:endParaRPr lang="en-US" sz="2800" u="sng" spc="-10" dirty="0">
              <a:solidFill>
                <a:srgbClr val="1154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3915" algn="just">
              <a:buNone/>
              <a:tabLst>
                <a:tab pos="1654810" algn="l"/>
                <a:tab pos="2729230" algn="l"/>
                <a:tab pos="4180840" algn="l"/>
                <a:tab pos="5064760" algn="l"/>
              </a:tabLst>
            </a:pPr>
            <a:endParaRPr lang="en-US" sz="2800" u="sng" spc="-10" dirty="0">
              <a:solidFill>
                <a:srgbClr val="1154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3915" algn="just">
              <a:tabLst>
                <a:tab pos="1654810" algn="l"/>
                <a:tab pos="2729230" algn="l"/>
                <a:tab pos="4180840" algn="l"/>
                <a:tab pos="5064760" algn="l"/>
              </a:tabLst>
            </a:pP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Yusof, M. M., Kuljis, J., Papazafeiropoulou, A., &amp; Stergioulas, L. K. (2008). An evaluation framework for Health Information Systems: human, organization and technology-fit factors (HOT-fit). </a:t>
            </a:r>
            <a:r>
              <a:rPr lang="id-ID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International Journal of Medical Informatics</a:t>
            </a: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77(6), 386–398. </a:t>
            </a:r>
            <a:r>
              <a:rPr lang="id-ID" sz="2800" u="sng" dirty="0">
                <a:solidFill>
                  <a:srgbClr val="1154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https://doi.org/10.1016/j.ijmedinf.2007.08.011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3915" algn="just">
              <a:buNone/>
              <a:tabLst>
                <a:tab pos="1654810" algn="l"/>
                <a:tab pos="2729230" algn="l"/>
                <a:tab pos="4180840" algn="l"/>
                <a:tab pos="506476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5480" marR="843915" algn="just">
              <a:buNone/>
              <a:tabLst>
                <a:tab pos="1654810" algn="l"/>
                <a:tab pos="2729230" algn="l"/>
                <a:tab pos="4180840" algn="l"/>
                <a:tab pos="5064760" algn="l"/>
              </a:tabLst>
            </a:pPr>
            <a:r>
              <a:rPr lang="id-ID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Yuliaswati, E. (2020). Unifikasi Thibbun Nabawi rebusan sirih hijau pada ibu pasca salin dengan robekan perineum di PKD Sri Rejeki Plupuh Sragen. </a:t>
            </a:r>
            <a:r>
              <a:rPr lang="id-ID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GEMASSIKA: Jurnal Pengabdian Kepada Masyarakat, 4</a:t>
            </a:r>
            <a:r>
              <a:rPr lang="id-ID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(1), 40–46. </a:t>
            </a:r>
            <a:r>
              <a:rPr lang="id-ID" sz="2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https://doi.org/10.30787/gemassika.v4i1.566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64845" marR="844550" algn="just">
              <a:spcBef>
                <a:spcPts val="1200"/>
              </a:spcBef>
              <a:buNone/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/>
            <a:r>
              <a:rPr lang="id-ID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0A34C-722B-9D47-05E0-5A6F34FB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4800" y="297133"/>
            <a:ext cx="7937680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17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5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222329" y="-8125966"/>
            <a:ext cx="15940992" cy="15651156"/>
          </a:xfrm>
          <a:custGeom>
            <a:avLst/>
            <a:gdLst/>
            <a:ahLst/>
            <a:cxnLst/>
            <a:rect l="l" t="t" r="r" b="b"/>
            <a:pathLst>
              <a:path w="15940992" h="15651156">
                <a:moveTo>
                  <a:pt x="15940992" y="0"/>
                </a:moveTo>
                <a:lnTo>
                  <a:pt x="0" y="0"/>
                </a:lnTo>
                <a:lnTo>
                  <a:pt x="0" y="15651155"/>
                </a:lnTo>
                <a:lnTo>
                  <a:pt x="15940992" y="15651155"/>
                </a:lnTo>
                <a:lnTo>
                  <a:pt x="159409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45480" y="2332424"/>
            <a:ext cx="13460214" cy="13215483"/>
          </a:xfrm>
          <a:custGeom>
            <a:avLst/>
            <a:gdLst/>
            <a:ahLst/>
            <a:cxnLst/>
            <a:rect l="l" t="t" r="r" b="b"/>
            <a:pathLst>
              <a:path w="13460214" h="13215483">
                <a:moveTo>
                  <a:pt x="0" y="0"/>
                </a:moveTo>
                <a:lnTo>
                  <a:pt x="13460214" y="0"/>
                </a:lnTo>
                <a:lnTo>
                  <a:pt x="13460214" y="13215483"/>
                </a:lnTo>
                <a:lnTo>
                  <a:pt x="0" y="13215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34833" y="2941895"/>
            <a:ext cx="12418334" cy="298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1"/>
              </a:lnSpc>
            </a:pPr>
            <a:r>
              <a:rPr lang="en-US" sz="14364" b="1" spc="-919" dirty="0">
                <a:solidFill>
                  <a:srgbClr val="F4F1EA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TERIMA KASIH BANYAK!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476999" y="7734300"/>
            <a:ext cx="7086601" cy="1676401"/>
            <a:chOff x="0" y="0"/>
            <a:chExt cx="2453558" cy="3524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53559" cy="352443"/>
            </a:xfrm>
            <a:custGeom>
              <a:avLst/>
              <a:gdLst/>
              <a:ahLst/>
              <a:cxnLst/>
              <a:rect l="l" t="t" r="r" b="b"/>
              <a:pathLst>
                <a:path w="2453559" h="352443">
                  <a:moveTo>
                    <a:pt x="83105" y="0"/>
                  </a:moveTo>
                  <a:lnTo>
                    <a:pt x="2370454" y="0"/>
                  </a:lnTo>
                  <a:cubicBezTo>
                    <a:pt x="2392494" y="0"/>
                    <a:pt x="2413633" y="8756"/>
                    <a:pt x="2429218" y="24341"/>
                  </a:cubicBezTo>
                  <a:cubicBezTo>
                    <a:pt x="2444803" y="39926"/>
                    <a:pt x="2453559" y="61064"/>
                    <a:pt x="2453559" y="83105"/>
                  </a:cubicBezTo>
                  <a:lnTo>
                    <a:pt x="2453559" y="269339"/>
                  </a:lnTo>
                  <a:cubicBezTo>
                    <a:pt x="2453559" y="291379"/>
                    <a:pt x="2444803" y="312517"/>
                    <a:pt x="2429218" y="328102"/>
                  </a:cubicBezTo>
                  <a:cubicBezTo>
                    <a:pt x="2413633" y="343688"/>
                    <a:pt x="2392494" y="352443"/>
                    <a:pt x="2370454" y="352443"/>
                  </a:cubicBezTo>
                  <a:lnTo>
                    <a:pt x="83105" y="352443"/>
                  </a:lnTo>
                  <a:cubicBezTo>
                    <a:pt x="37207" y="352443"/>
                    <a:pt x="0" y="315236"/>
                    <a:pt x="0" y="269339"/>
                  </a:cubicBezTo>
                  <a:lnTo>
                    <a:pt x="0" y="83105"/>
                  </a:lnTo>
                  <a:cubicBezTo>
                    <a:pt x="0" y="37207"/>
                    <a:pt x="37207" y="0"/>
                    <a:pt x="83105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53558" cy="3905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011293" y="8789535"/>
            <a:ext cx="1009507" cy="1002165"/>
          </a:xfrm>
          <a:custGeom>
            <a:avLst/>
            <a:gdLst/>
            <a:ahLst/>
            <a:cxnLst/>
            <a:rect l="l" t="t" r="r" b="b"/>
            <a:pathLst>
              <a:path w="1009507" h="1002165">
                <a:moveTo>
                  <a:pt x="0" y="0"/>
                </a:moveTo>
                <a:lnTo>
                  <a:pt x="1009507" y="0"/>
                </a:lnTo>
                <a:lnTo>
                  <a:pt x="1009507" y="1002165"/>
                </a:lnTo>
                <a:lnTo>
                  <a:pt x="0" y="1002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516348" y="7874794"/>
            <a:ext cx="1001905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4000" b="1" spc="-393" dirty="0">
                <a:solidFill>
                  <a:srgbClr val="055D5D"/>
                </a:solidFill>
                <a:latin typeface="Gotham Bold"/>
                <a:ea typeface="Gotham Bold"/>
                <a:cs typeface="Gotham Bold"/>
                <a:sym typeface="Gotham Bold"/>
              </a:rPr>
              <a:t>MAGISTER KEBIDANAN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b="1" spc="-393" dirty="0">
                <a:solidFill>
                  <a:srgbClr val="055D5D"/>
                </a:solidFill>
                <a:latin typeface="Gotham Bold"/>
                <a:ea typeface="Gotham Bold"/>
                <a:cs typeface="Gotham Bold"/>
                <a:sym typeface="Gotham Bold"/>
              </a:rPr>
              <a:t>TEKONOLOGI INFORMASI</a:t>
            </a:r>
          </a:p>
        </p:txBody>
      </p:sp>
      <p:sp>
        <p:nvSpPr>
          <p:cNvPr id="10" name="Freeform 10"/>
          <p:cNvSpPr/>
          <p:nvPr/>
        </p:nvSpPr>
        <p:spPr>
          <a:xfrm>
            <a:off x="-77078" y="-611831"/>
            <a:ext cx="7773278" cy="3012131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9" y="0"/>
                </a:lnTo>
                <a:lnTo>
                  <a:pt x="7773279" y="3012130"/>
                </a:lnTo>
                <a:lnTo>
                  <a:pt x="0" y="3012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120" b="-126945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5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4207" y="448184"/>
            <a:ext cx="17279586" cy="9343516"/>
            <a:chOff x="0" y="0"/>
            <a:chExt cx="4551002" cy="2473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1002" cy="2473253"/>
            </a:xfrm>
            <a:custGeom>
              <a:avLst/>
              <a:gdLst/>
              <a:ahLst/>
              <a:cxnLst/>
              <a:rect l="l" t="t" r="r" b="b"/>
              <a:pathLst>
                <a:path w="4551002" h="2473253">
                  <a:moveTo>
                    <a:pt x="19714" y="0"/>
                  </a:moveTo>
                  <a:lnTo>
                    <a:pt x="4531289" y="0"/>
                  </a:lnTo>
                  <a:cubicBezTo>
                    <a:pt x="4542176" y="0"/>
                    <a:pt x="4551002" y="8826"/>
                    <a:pt x="4551002" y="19714"/>
                  </a:cubicBezTo>
                  <a:lnTo>
                    <a:pt x="4551002" y="2453539"/>
                  </a:lnTo>
                  <a:cubicBezTo>
                    <a:pt x="4551002" y="2458768"/>
                    <a:pt x="4548925" y="2463782"/>
                    <a:pt x="4545228" y="2467479"/>
                  </a:cubicBezTo>
                  <a:cubicBezTo>
                    <a:pt x="4541531" y="2471176"/>
                    <a:pt x="4536517" y="2473253"/>
                    <a:pt x="4531289" y="2473253"/>
                  </a:cubicBezTo>
                  <a:lnTo>
                    <a:pt x="19714" y="2473253"/>
                  </a:lnTo>
                  <a:cubicBezTo>
                    <a:pt x="14485" y="2473253"/>
                    <a:pt x="9471" y="2471176"/>
                    <a:pt x="5774" y="2467479"/>
                  </a:cubicBezTo>
                  <a:cubicBezTo>
                    <a:pt x="2077" y="2463782"/>
                    <a:pt x="0" y="2458768"/>
                    <a:pt x="0" y="2453539"/>
                  </a:cubicBezTo>
                  <a:lnTo>
                    <a:pt x="0" y="19714"/>
                  </a:lnTo>
                  <a:cubicBezTo>
                    <a:pt x="0" y="14485"/>
                    <a:pt x="2077" y="9471"/>
                    <a:pt x="5774" y="5774"/>
                  </a:cubicBezTo>
                  <a:cubicBezTo>
                    <a:pt x="9471" y="2077"/>
                    <a:pt x="14485" y="0"/>
                    <a:pt x="19714" y="0"/>
                  </a:cubicBezTo>
                  <a:close/>
                </a:path>
              </a:pathLst>
            </a:custGeom>
            <a:solidFill>
              <a:srgbClr val="F4F1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1002" cy="251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69909" y="1763854"/>
            <a:ext cx="9525000" cy="936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22"/>
              </a:lnSpc>
            </a:pPr>
            <a:r>
              <a:rPr lang="en-US" sz="6000" b="1" dirty="0">
                <a:solidFill>
                  <a:srgbClr val="055D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KEGIATAN DI LAPANGAN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0" y="-272323"/>
            <a:ext cx="7773278" cy="3012131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9" y="0"/>
                </a:lnTo>
                <a:lnTo>
                  <a:pt x="7773279" y="3012130"/>
                </a:lnTo>
                <a:lnTo>
                  <a:pt x="0" y="3012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120" b="-126945"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1181100" y="2318680"/>
            <a:ext cx="15925800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18" y="3007033"/>
            <a:ext cx="4627782" cy="514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07033"/>
            <a:ext cx="4420794" cy="514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3007032"/>
            <a:ext cx="4474800" cy="514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965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D6A8ED-3A0A-AE86-414D-49B9AB5204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59" b="12963"/>
          <a:stretch>
            <a:fillRect/>
          </a:stretch>
        </p:blipFill>
        <p:spPr>
          <a:xfrm>
            <a:off x="672380" y="1441938"/>
            <a:ext cx="5783623" cy="8281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A22F0-4ABD-21D6-7613-000943139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781" y="2636277"/>
            <a:ext cx="6830892" cy="3840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E2C82-7AF8-F7D3-9059-F7F7648F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0406" y="4529643"/>
            <a:ext cx="5975214" cy="3359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90C21-0473-98E2-9211-AC6C4BA22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134" y="6083516"/>
            <a:ext cx="6474988" cy="3640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5972E7-53AD-6C4A-82DF-D3BA7F509D9B}"/>
              </a:ext>
            </a:extLst>
          </p:cNvPr>
          <p:cNvSpPr txBox="1"/>
          <p:nvPr/>
        </p:nvSpPr>
        <p:spPr>
          <a:xfrm>
            <a:off x="838200" y="209075"/>
            <a:ext cx="16992600" cy="936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22"/>
              </a:lnSpc>
            </a:pPr>
            <a:r>
              <a:rPr lang="en-US" sz="6000" b="1" dirty="0">
                <a:solidFill>
                  <a:srgbClr val="055D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Poster, Link Blog &amp; Bukti Submit Media Massa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90C7A-CA15-B755-FBC9-F69D8B04BC54}"/>
              </a:ext>
            </a:extLst>
          </p:cNvPr>
          <p:cNvSpPr txBox="1"/>
          <p:nvPr/>
        </p:nvSpPr>
        <p:spPr>
          <a:xfrm>
            <a:off x="6862950" y="1352272"/>
            <a:ext cx="107526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https://ralinish.blogspot.com/2025/06/secuil-kisah-sippkes-klinik-ralinish.html</a:t>
            </a:r>
          </a:p>
        </p:txBody>
      </p:sp>
    </p:spTree>
    <p:extLst>
      <p:ext uri="{BB962C8B-B14F-4D97-AF65-F5344CB8AC3E}">
        <p14:creationId xmlns:p14="http://schemas.microsoft.com/office/powerpoint/2010/main" val="396506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249702" y="565748"/>
            <a:ext cx="107061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22"/>
              </a:lnSpc>
            </a:pPr>
            <a:r>
              <a:rPr lang="en-US" sz="8000" b="1" spc="-641" dirty="0">
                <a:solidFill>
                  <a:srgbClr val="055D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LATAR BELAKANG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0" y="2597369"/>
            <a:ext cx="16916399" cy="5823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Klinik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Ralinish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yang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menggabungkan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layanan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kebidanan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modern dan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thibbun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nabawi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menghadapi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tantangan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besar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dalam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pencatatan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dan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pelaporan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manual.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Keterbatasan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sumber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daya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manusia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beban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kerja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tinggi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serta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penggunaan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spreadsheet yang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belum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optimal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menyebabkan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risiko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kehilangan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data,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kesalahan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input,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keterlambatan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pembaruan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bahkan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duplikasi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data.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Hal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ini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berdampak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pada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akurasi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laporan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Puskesmas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Dinas Kesehatan, dan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evaluasi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internal,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serta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menghambat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kesinambungan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pelayanan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kesehatan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jangka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panjang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733898"/>
            <a:ext cx="11148105" cy="37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210800" y="-780403"/>
            <a:ext cx="8077200" cy="3718224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8" y="0"/>
                </a:lnTo>
                <a:lnTo>
                  <a:pt x="7773278" y="3012131"/>
                </a:lnTo>
                <a:lnTo>
                  <a:pt x="0" y="3012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120" b="-126945"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C5CBC4-C308-B49A-E9B3-EFA58D53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6800" y="9426201"/>
            <a:ext cx="5791200" cy="113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37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7671" y="3934736"/>
            <a:ext cx="5486400" cy="1962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22"/>
              </a:lnSpc>
            </a:pPr>
            <a:r>
              <a:rPr lang="en-US" sz="6600" b="1" dirty="0">
                <a:solidFill>
                  <a:srgbClr val="055D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RUMUSAN MASALAH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46435" y="-144662"/>
            <a:ext cx="3478239" cy="10431661"/>
            <a:chOff x="0" y="-38100"/>
            <a:chExt cx="916079" cy="2747433"/>
          </a:xfrm>
        </p:grpSpPr>
        <p:sp>
          <p:nvSpPr>
            <p:cNvPr id="4" name="Freeform 4"/>
            <p:cNvSpPr/>
            <p:nvPr/>
          </p:nvSpPr>
          <p:spPr>
            <a:xfrm>
              <a:off x="266789" y="0"/>
              <a:ext cx="649290" cy="2709333"/>
            </a:xfrm>
            <a:custGeom>
              <a:avLst/>
              <a:gdLst/>
              <a:ahLst/>
              <a:cxnLst/>
              <a:rect l="l" t="t" r="r" b="b"/>
              <a:pathLst>
                <a:path w="916079" h="2709333">
                  <a:moveTo>
                    <a:pt x="222582" y="0"/>
                  </a:moveTo>
                  <a:lnTo>
                    <a:pt x="693498" y="0"/>
                  </a:lnTo>
                  <a:cubicBezTo>
                    <a:pt x="752530" y="0"/>
                    <a:pt x="809145" y="23450"/>
                    <a:pt x="850887" y="65193"/>
                  </a:cubicBezTo>
                  <a:cubicBezTo>
                    <a:pt x="892629" y="106935"/>
                    <a:pt x="916079" y="163549"/>
                    <a:pt x="916079" y="222582"/>
                  </a:cubicBezTo>
                  <a:lnTo>
                    <a:pt x="916079" y="2486752"/>
                  </a:lnTo>
                  <a:cubicBezTo>
                    <a:pt x="916079" y="2545784"/>
                    <a:pt x="892629" y="2602399"/>
                    <a:pt x="850887" y="2644141"/>
                  </a:cubicBezTo>
                  <a:cubicBezTo>
                    <a:pt x="809145" y="2685883"/>
                    <a:pt x="752530" y="2709333"/>
                    <a:pt x="693498" y="2709333"/>
                  </a:cubicBezTo>
                  <a:lnTo>
                    <a:pt x="222582" y="2709333"/>
                  </a:lnTo>
                  <a:cubicBezTo>
                    <a:pt x="99653" y="2709333"/>
                    <a:pt x="0" y="2609680"/>
                    <a:pt x="0" y="2486752"/>
                  </a:cubicBezTo>
                  <a:lnTo>
                    <a:pt x="0" y="222582"/>
                  </a:lnTo>
                  <a:cubicBezTo>
                    <a:pt x="0" y="163549"/>
                    <a:pt x="23450" y="106935"/>
                    <a:pt x="65193" y="65193"/>
                  </a:cubicBezTo>
                  <a:cubicBezTo>
                    <a:pt x="106935" y="23450"/>
                    <a:pt x="163549" y="0"/>
                    <a:pt x="222582" y="0"/>
                  </a:cubicBezTo>
                  <a:close/>
                </a:path>
              </a:pathLst>
            </a:custGeom>
            <a:solidFill>
              <a:srgbClr val="055D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1607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635379" y="2271425"/>
            <a:ext cx="82834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50"/>
              </a:lnSpc>
            </a:pP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Bagaimana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efektivitas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implementasi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sistem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informasi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pelayanan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pendidikan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kesehatan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di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Klinik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Ralinish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717564" y="1139486"/>
            <a:ext cx="3290897" cy="791001"/>
            <a:chOff x="0" y="0"/>
            <a:chExt cx="1048880" cy="2521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48880" cy="252109"/>
            </a:xfrm>
            <a:custGeom>
              <a:avLst/>
              <a:gdLst/>
              <a:ahLst/>
              <a:cxnLst/>
              <a:rect l="l" t="t" r="r" b="b"/>
              <a:pathLst>
                <a:path w="1048880" h="252109">
                  <a:moveTo>
                    <a:pt x="126055" y="0"/>
                  </a:moveTo>
                  <a:lnTo>
                    <a:pt x="922826" y="0"/>
                  </a:lnTo>
                  <a:cubicBezTo>
                    <a:pt x="992444" y="0"/>
                    <a:pt x="1048880" y="56437"/>
                    <a:pt x="1048880" y="126055"/>
                  </a:cubicBezTo>
                  <a:lnTo>
                    <a:pt x="1048880" y="126055"/>
                  </a:lnTo>
                  <a:cubicBezTo>
                    <a:pt x="1048880" y="195673"/>
                    <a:pt x="992444" y="252109"/>
                    <a:pt x="922826" y="252109"/>
                  </a:cubicBezTo>
                  <a:lnTo>
                    <a:pt x="126055" y="252109"/>
                  </a:lnTo>
                  <a:cubicBezTo>
                    <a:pt x="56437" y="252109"/>
                    <a:pt x="0" y="195673"/>
                    <a:pt x="0" y="126055"/>
                  </a:cubicBezTo>
                  <a:lnTo>
                    <a:pt x="0" y="126055"/>
                  </a:lnTo>
                  <a:cubicBezTo>
                    <a:pt x="0" y="56437"/>
                    <a:pt x="56437" y="0"/>
                    <a:pt x="126055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48880" cy="290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729486" y="1384959"/>
            <a:ext cx="175260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 spc="-13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MASALAH 01</a:t>
            </a:r>
          </a:p>
        </p:txBody>
      </p:sp>
      <p:sp>
        <p:nvSpPr>
          <p:cNvPr id="11" name="Freeform 11"/>
          <p:cNvSpPr/>
          <p:nvPr/>
        </p:nvSpPr>
        <p:spPr>
          <a:xfrm>
            <a:off x="9144000" y="1338023"/>
            <a:ext cx="441702" cy="441702"/>
          </a:xfrm>
          <a:custGeom>
            <a:avLst/>
            <a:gdLst/>
            <a:ahLst/>
            <a:cxnLst/>
            <a:rect l="l" t="t" r="r" b="b"/>
            <a:pathLst>
              <a:path w="441702" h="441702">
                <a:moveTo>
                  <a:pt x="0" y="0"/>
                </a:moveTo>
                <a:lnTo>
                  <a:pt x="441702" y="0"/>
                </a:lnTo>
                <a:lnTo>
                  <a:pt x="441702" y="441702"/>
                </a:lnTo>
                <a:lnTo>
                  <a:pt x="0" y="441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756640" y="7531635"/>
            <a:ext cx="771193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50"/>
              </a:lnSpc>
            </a:pP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Bagaimana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strategi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pengembangan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sistem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informasi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yang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terintegrasi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di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Klinik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Ralinish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841910" y="6479917"/>
            <a:ext cx="3290897" cy="791001"/>
            <a:chOff x="0" y="0"/>
            <a:chExt cx="1048880" cy="2521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48880" cy="252109"/>
            </a:xfrm>
            <a:custGeom>
              <a:avLst/>
              <a:gdLst/>
              <a:ahLst/>
              <a:cxnLst/>
              <a:rect l="l" t="t" r="r" b="b"/>
              <a:pathLst>
                <a:path w="1048880" h="252109">
                  <a:moveTo>
                    <a:pt x="126055" y="0"/>
                  </a:moveTo>
                  <a:lnTo>
                    <a:pt x="922826" y="0"/>
                  </a:lnTo>
                  <a:cubicBezTo>
                    <a:pt x="992444" y="0"/>
                    <a:pt x="1048880" y="56437"/>
                    <a:pt x="1048880" y="126055"/>
                  </a:cubicBezTo>
                  <a:lnTo>
                    <a:pt x="1048880" y="126055"/>
                  </a:lnTo>
                  <a:cubicBezTo>
                    <a:pt x="1048880" y="195673"/>
                    <a:pt x="992444" y="252109"/>
                    <a:pt x="922826" y="252109"/>
                  </a:cubicBezTo>
                  <a:lnTo>
                    <a:pt x="126055" y="252109"/>
                  </a:lnTo>
                  <a:cubicBezTo>
                    <a:pt x="56437" y="252109"/>
                    <a:pt x="0" y="195673"/>
                    <a:pt x="0" y="126055"/>
                  </a:cubicBezTo>
                  <a:lnTo>
                    <a:pt x="0" y="126055"/>
                  </a:lnTo>
                  <a:cubicBezTo>
                    <a:pt x="0" y="56437"/>
                    <a:pt x="56437" y="0"/>
                    <a:pt x="126055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48880" cy="290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640967" y="6704641"/>
            <a:ext cx="200395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b="1" spc="-13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MASALAH 03</a:t>
            </a:r>
          </a:p>
        </p:txBody>
      </p:sp>
      <p:sp>
        <p:nvSpPr>
          <p:cNvPr id="17" name="Freeform 17"/>
          <p:cNvSpPr/>
          <p:nvPr/>
        </p:nvSpPr>
        <p:spPr>
          <a:xfrm>
            <a:off x="9260251" y="6658309"/>
            <a:ext cx="441702" cy="441702"/>
          </a:xfrm>
          <a:custGeom>
            <a:avLst/>
            <a:gdLst/>
            <a:ahLst/>
            <a:cxnLst/>
            <a:rect l="l" t="t" r="r" b="b"/>
            <a:pathLst>
              <a:path w="441702" h="441702">
                <a:moveTo>
                  <a:pt x="0" y="0"/>
                </a:moveTo>
                <a:lnTo>
                  <a:pt x="441702" y="0"/>
                </a:lnTo>
                <a:lnTo>
                  <a:pt x="441702" y="441702"/>
                </a:lnTo>
                <a:lnTo>
                  <a:pt x="0" y="441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98702" y="-641659"/>
            <a:ext cx="7773278" cy="3012131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9" y="0"/>
                </a:lnTo>
                <a:lnTo>
                  <a:pt x="7773279" y="3012130"/>
                </a:lnTo>
                <a:lnTo>
                  <a:pt x="0" y="3012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120" b="-126945"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40" y="3639849"/>
            <a:ext cx="3292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reeform 17"/>
          <p:cNvSpPr/>
          <p:nvPr/>
        </p:nvSpPr>
        <p:spPr>
          <a:xfrm>
            <a:off x="9144000" y="3939305"/>
            <a:ext cx="441702" cy="441702"/>
          </a:xfrm>
          <a:custGeom>
            <a:avLst/>
            <a:gdLst/>
            <a:ahLst/>
            <a:cxnLst/>
            <a:rect l="l" t="t" r="r" b="b"/>
            <a:pathLst>
              <a:path w="441702" h="441702">
                <a:moveTo>
                  <a:pt x="0" y="0"/>
                </a:moveTo>
                <a:lnTo>
                  <a:pt x="441702" y="0"/>
                </a:lnTo>
                <a:lnTo>
                  <a:pt x="441702" y="441702"/>
                </a:lnTo>
                <a:lnTo>
                  <a:pt x="0" y="441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Rectangle 21"/>
          <p:cNvSpPr/>
          <p:nvPr/>
        </p:nvSpPr>
        <p:spPr>
          <a:xfrm>
            <a:off x="9677400" y="3957361"/>
            <a:ext cx="1967526" cy="45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b="1" spc="-13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MASALAH 02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35379" y="4732253"/>
            <a:ext cx="8494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Gotham" charset="0"/>
                <a:cs typeface="Gotham" charset="0"/>
              </a:rPr>
              <a:t>Apa </a:t>
            </a:r>
            <a:r>
              <a:rPr lang="en-US" sz="3200" dirty="0" err="1">
                <a:latin typeface="Gotham" charset="0"/>
                <a:cs typeface="Gotham" charset="0"/>
              </a:rPr>
              <a:t>kendala</a:t>
            </a:r>
            <a:r>
              <a:rPr lang="en-US" sz="3200" dirty="0"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latin typeface="Gotham" charset="0"/>
                <a:cs typeface="Gotham" charset="0"/>
              </a:rPr>
              <a:t>utama</a:t>
            </a:r>
            <a:r>
              <a:rPr lang="en-US" sz="3200" dirty="0"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latin typeface="Gotham" charset="0"/>
                <a:cs typeface="Gotham" charset="0"/>
              </a:rPr>
              <a:t>dalam</a:t>
            </a:r>
            <a:r>
              <a:rPr lang="en-US" sz="3200" dirty="0"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latin typeface="Gotham" charset="0"/>
                <a:cs typeface="Gotham" charset="0"/>
              </a:rPr>
              <a:t>pencatatan</a:t>
            </a:r>
            <a:r>
              <a:rPr lang="en-US" sz="3200" dirty="0">
                <a:latin typeface="Gotham" charset="0"/>
                <a:cs typeface="Gotham" charset="0"/>
              </a:rPr>
              <a:t> </a:t>
            </a:r>
          </a:p>
          <a:p>
            <a:pPr algn="just"/>
            <a:r>
              <a:rPr lang="en-US" sz="3200" dirty="0">
                <a:latin typeface="Gotham" charset="0"/>
                <a:cs typeface="Gotham" charset="0"/>
              </a:rPr>
              <a:t>dan </a:t>
            </a:r>
            <a:r>
              <a:rPr lang="en-US" sz="3200" dirty="0" err="1">
                <a:latin typeface="Gotham" charset="0"/>
                <a:cs typeface="Gotham" charset="0"/>
              </a:rPr>
              <a:t>pengelolaan</a:t>
            </a:r>
            <a:r>
              <a:rPr lang="en-US" sz="3200" dirty="0">
                <a:latin typeface="Gotham" charset="0"/>
                <a:cs typeface="Gotham" charset="0"/>
              </a:rPr>
              <a:t> data </a:t>
            </a:r>
            <a:r>
              <a:rPr lang="en-US" sz="3200" dirty="0" err="1">
                <a:latin typeface="Gotham" charset="0"/>
                <a:cs typeface="Gotham" charset="0"/>
              </a:rPr>
              <a:t>layanan</a:t>
            </a:r>
            <a:r>
              <a:rPr lang="en-US" sz="3200" dirty="0">
                <a:latin typeface="Gotham" charset="0"/>
                <a:cs typeface="Gotham" charset="0"/>
              </a:rPr>
              <a:t> </a:t>
            </a:r>
          </a:p>
          <a:p>
            <a:pPr algn="just"/>
            <a:r>
              <a:rPr lang="en-US" sz="3200" dirty="0" err="1">
                <a:latin typeface="Gotham" charset="0"/>
                <a:cs typeface="Gotham" charset="0"/>
              </a:rPr>
              <a:t>kebidanan</a:t>
            </a:r>
            <a:r>
              <a:rPr lang="en-US" sz="3200" dirty="0">
                <a:latin typeface="Gotham" charset="0"/>
                <a:cs typeface="Gotham" charset="0"/>
              </a:rPr>
              <a:t> dan </a:t>
            </a:r>
            <a:r>
              <a:rPr lang="en-US" sz="3200" dirty="0" err="1">
                <a:latin typeface="Gotham" charset="0"/>
                <a:cs typeface="Gotham" charset="0"/>
              </a:rPr>
              <a:t>thibbun</a:t>
            </a:r>
            <a:r>
              <a:rPr lang="en-US" sz="3200" dirty="0">
                <a:latin typeface="Gotham" charset="0"/>
                <a:cs typeface="Gotham" charset="0"/>
              </a:rPr>
              <a:t> </a:t>
            </a:r>
            <a:r>
              <a:rPr lang="en-US" sz="3200" dirty="0" err="1">
                <a:latin typeface="Gotham" charset="0"/>
                <a:cs typeface="Gotham" charset="0"/>
              </a:rPr>
              <a:t>nabawi</a:t>
            </a:r>
            <a:r>
              <a:rPr lang="en-US" sz="3200" dirty="0">
                <a:latin typeface="Gotham" charset="0"/>
                <a:cs typeface="Gotham" charset="0"/>
              </a:rPr>
              <a:t> 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67600" y="2379860"/>
            <a:ext cx="45720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022"/>
              </a:lnSpc>
            </a:pPr>
            <a:r>
              <a:rPr lang="en-US" sz="8000" b="1" dirty="0">
                <a:solidFill>
                  <a:srgbClr val="055D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TUJUAN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24000" y="4048346"/>
            <a:ext cx="14859000" cy="379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Merancang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membangun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sistem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informasi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manajemen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klinik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yang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terintegrasi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berbasis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digital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untuk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mendukung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proses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pencatatan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pelaporan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serta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pengelolaan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data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layanan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kebidanan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dan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thibbun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nabawi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di 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Klinik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Ralinish</a:t>
            </a:r>
            <a:r>
              <a:rPr lang="en-US" sz="32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2953768" y="-414302"/>
            <a:ext cx="3982468" cy="957227"/>
            <a:chOff x="0" y="0"/>
            <a:chExt cx="1048880" cy="2521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48880" cy="252109"/>
            </a:xfrm>
            <a:custGeom>
              <a:avLst/>
              <a:gdLst/>
              <a:ahLst/>
              <a:cxnLst/>
              <a:rect l="l" t="t" r="r" b="b"/>
              <a:pathLst>
                <a:path w="1048880" h="252109">
                  <a:moveTo>
                    <a:pt x="126055" y="0"/>
                  </a:moveTo>
                  <a:lnTo>
                    <a:pt x="922826" y="0"/>
                  </a:lnTo>
                  <a:cubicBezTo>
                    <a:pt x="992444" y="0"/>
                    <a:pt x="1048880" y="56437"/>
                    <a:pt x="1048880" y="126055"/>
                  </a:cubicBezTo>
                  <a:lnTo>
                    <a:pt x="1048880" y="126055"/>
                  </a:lnTo>
                  <a:cubicBezTo>
                    <a:pt x="1048880" y="195673"/>
                    <a:pt x="992444" y="252109"/>
                    <a:pt x="922826" y="252109"/>
                  </a:cubicBezTo>
                  <a:lnTo>
                    <a:pt x="126055" y="252109"/>
                  </a:lnTo>
                  <a:cubicBezTo>
                    <a:pt x="56437" y="252109"/>
                    <a:pt x="0" y="195673"/>
                    <a:pt x="0" y="126055"/>
                  </a:cubicBezTo>
                  <a:lnTo>
                    <a:pt x="0" y="126055"/>
                  </a:lnTo>
                  <a:cubicBezTo>
                    <a:pt x="0" y="56437"/>
                    <a:pt x="56437" y="0"/>
                    <a:pt x="126055" y="0"/>
                  </a:cubicBezTo>
                  <a:close/>
                </a:path>
              </a:pathLst>
            </a:custGeom>
            <a:solidFill>
              <a:srgbClr val="055D5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048880" cy="290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9808387"/>
            <a:ext cx="18288000" cy="957227"/>
            <a:chOff x="0" y="0"/>
            <a:chExt cx="4816593" cy="2521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16592" cy="252109"/>
            </a:xfrm>
            <a:custGeom>
              <a:avLst/>
              <a:gdLst/>
              <a:ahLst/>
              <a:cxnLst/>
              <a:rect l="l" t="t" r="r" b="b"/>
              <a:pathLst>
                <a:path w="4816592" h="252109">
                  <a:moveTo>
                    <a:pt x="42333" y="0"/>
                  </a:moveTo>
                  <a:lnTo>
                    <a:pt x="4774259" y="0"/>
                  </a:lnTo>
                  <a:cubicBezTo>
                    <a:pt x="4785487" y="0"/>
                    <a:pt x="4796254" y="4460"/>
                    <a:pt x="4804193" y="12399"/>
                  </a:cubicBezTo>
                  <a:cubicBezTo>
                    <a:pt x="4812132" y="20338"/>
                    <a:pt x="4816592" y="31106"/>
                    <a:pt x="4816592" y="42333"/>
                  </a:cubicBezTo>
                  <a:lnTo>
                    <a:pt x="4816592" y="209776"/>
                  </a:lnTo>
                  <a:cubicBezTo>
                    <a:pt x="4816592" y="221003"/>
                    <a:pt x="4812132" y="231771"/>
                    <a:pt x="4804193" y="239710"/>
                  </a:cubicBezTo>
                  <a:cubicBezTo>
                    <a:pt x="4796254" y="247649"/>
                    <a:pt x="4785487" y="252109"/>
                    <a:pt x="4774259" y="252109"/>
                  </a:cubicBezTo>
                  <a:lnTo>
                    <a:pt x="42333" y="252109"/>
                  </a:lnTo>
                  <a:cubicBezTo>
                    <a:pt x="31106" y="252109"/>
                    <a:pt x="20338" y="247649"/>
                    <a:pt x="12399" y="239710"/>
                  </a:cubicBezTo>
                  <a:cubicBezTo>
                    <a:pt x="4460" y="231771"/>
                    <a:pt x="0" y="221003"/>
                    <a:pt x="0" y="209776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055D5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16593" cy="290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287094" y="-561751"/>
            <a:ext cx="8059493" cy="3393131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9" y="0"/>
                </a:lnTo>
                <a:lnTo>
                  <a:pt x="7773279" y="3012130"/>
                </a:lnTo>
                <a:lnTo>
                  <a:pt x="0" y="3012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120" b="-126945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19500"/>
            <a:ext cx="18288000" cy="3429000"/>
            <a:chOff x="0" y="0"/>
            <a:chExt cx="4816593" cy="1886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86966"/>
            </a:xfrm>
            <a:custGeom>
              <a:avLst/>
              <a:gdLst/>
              <a:ahLst/>
              <a:cxnLst/>
              <a:rect l="l" t="t" r="r" b="b"/>
              <a:pathLst>
                <a:path w="4816592" h="1886966">
                  <a:moveTo>
                    <a:pt x="42333" y="0"/>
                  </a:moveTo>
                  <a:lnTo>
                    <a:pt x="4774259" y="0"/>
                  </a:lnTo>
                  <a:cubicBezTo>
                    <a:pt x="4785487" y="0"/>
                    <a:pt x="4796254" y="4460"/>
                    <a:pt x="4804193" y="12399"/>
                  </a:cubicBezTo>
                  <a:cubicBezTo>
                    <a:pt x="4812132" y="20338"/>
                    <a:pt x="4816592" y="31106"/>
                    <a:pt x="4816592" y="42333"/>
                  </a:cubicBezTo>
                  <a:lnTo>
                    <a:pt x="4816592" y="1844632"/>
                  </a:lnTo>
                  <a:cubicBezTo>
                    <a:pt x="4816592" y="1855860"/>
                    <a:pt x="4812132" y="1866628"/>
                    <a:pt x="4804193" y="1874567"/>
                  </a:cubicBezTo>
                  <a:cubicBezTo>
                    <a:pt x="4796254" y="1882505"/>
                    <a:pt x="4785487" y="1886966"/>
                    <a:pt x="4774259" y="1886966"/>
                  </a:cubicBezTo>
                  <a:lnTo>
                    <a:pt x="42333" y="1886966"/>
                  </a:lnTo>
                  <a:cubicBezTo>
                    <a:pt x="31106" y="1886966"/>
                    <a:pt x="20338" y="1882505"/>
                    <a:pt x="12399" y="1874567"/>
                  </a:cubicBezTo>
                  <a:cubicBezTo>
                    <a:pt x="4460" y="1866628"/>
                    <a:pt x="0" y="1855860"/>
                    <a:pt x="0" y="1844632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055D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925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67600" y="1790700"/>
            <a:ext cx="570611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022"/>
              </a:lnSpc>
            </a:pPr>
            <a:r>
              <a:rPr lang="en-US" sz="8000" b="1" dirty="0">
                <a:solidFill>
                  <a:srgbClr val="055D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METODE</a:t>
            </a:r>
          </a:p>
        </p:txBody>
      </p:sp>
      <p:sp>
        <p:nvSpPr>
          <p:cNvPr id="20" name="Freeform 20"/>
          <p:cNvSpPr/>
          <p:nvPr/>
        </p:nvSpPr>
        <p:spPr>
          <a:xfrm>
            <a:off x="-270366" y="-606906"/>
            <a:ext cx="7773278" cy="3423528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9" y="0"/>
                </a:lnTo>
                <a:lnTo>
                  <a:pt x="7773279" y="3012130"/>
                </a:lnTo>
                <a:lnTo>
                  <a:pt x="0" y="3012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120" b="-126945"/>
            </a:stretch>
          </a:blipFill>
        </p:spPr>
      </p:sp>
      <p:sp>
        <p:nvSpPr>
          <p:cNvPr id="22" name="Rectangle 21"/>
          <p:cNvSpPr/>
          <p:nvPr/>
        </p:nvSpPr>
        <p:spPr>
          <a:xfrm>
            <a:off x="1181098" y="3764600"/>
            <a:ext cx="159258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Praktek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SIPPKES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ini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dilakukan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Klinik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Ralinish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sejak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tanggal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26-31 Mei 2025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dengan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menggunakan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metode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Studi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kualitatif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dengan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observasi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wawancara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dan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evaluasi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dengan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otham" charset="0"/>
                <a:cs typeface="Gotham" charset="0"/>
              </a:rPr>
              <a:t>analisis</a:t>
            </a:r>
            <a:r>
              <a:rPr lang="en-US" sz="3200" dirty="0">
                <a:solidFill>
                  <a:schemeClr val="bg1"/>
                </a:solidFill>
                <a:latin typeface="Gotham" charset="0"/>
                <a:cs typeface="Gotham" charset="0"/>
              </a:rPr>
              <a:t> HOT –Fit (Human, Organization, Technology).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17446" y="498932"/>
            <a:ext cx="6192268" cy="1048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22"/>
              </a:lnSpc>
            </a:pPr>
            <a:r>
              <a:rPr lang="en-US" sz="8000" b="1" dirty="0">
                <a:solidFill>
                  <a:srgbClr val="055D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HASIL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2070096"/>
            <a:ext cx="18288000" cy="11407460"/>
            <a:chOff x="0" y="0"/>
            <a:chExt cx="2761299" cy="30044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61299" cy="3004434"/>
            </a:xfrm>
            <a:custGeom>
              <a:avLst/>
              <a:gdLst/>
              <a:ahLst/>
              <a:cxnLst/>
              <a:rect l="l" t="t" r="r" b="b"/>
              <a:pathLst>
                <a:path w="2761299" h="3004434">
                  <a:moveTo>
                    <a:pt x="73843" y="0"/>
                  </a:moveTo>
                  <a:lnTo>
                    <a:pt x="2687456" y="0"/>
                  </a:lnTo>
                  <a:cubicBezTo>
                    <a:pt x="2728238" y="0"/>
                    <a:pt x="2761299" y="33061"/>
                    <a:pt x="2761299" y="73843"/>
                  </a:cubicBezTo>
                  <a:lnTo>
                    <a:pt x="2761299" y="2930591"/>
                  </a:lnTo>
                  <a:cubicBezTo>
                    <a:pt x="2761299" y="2971373"/>
                    <a:pt x="2728238" y="3004434"/>
                    <a:pt x="2687456" y="3004434"/>
                  </a:cubicBezTo>
                  <a:lnTo>
                    <a:pt x="73843" y="3004434"/>
                  </a:lnTo>
                  <a:cubicBezTo>
                    <a:pt x="33061" y="3004434"/>
                    <a:pt x="0" y="2971373"/>
                    <a:pt x="0" y="2930591"/>
                  </a:cubicBezTo>
                  <a:lnTo>
                    <a:pt x="0" y="73843"/>
                  </a:lnTo>
                  <a:cubicBezTo>
                    <a:pt x="0" y="33061"/>
                    <a:pt x="33061" y="0"/>
                    <a:pt x="73843" y="0"/>
                  </a:cubicBezTo>
                  <a:close/>
                </a:path>
              </a:pathLst>
            </a:custGeom>
            <a:solidFill>
              <a:srgbClr val="055D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61299" cy="3042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7700" y="2324100"/>
            <a:ext cx="16992600" cy="7680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Berdasarkan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observasi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langsung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&amp;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wawancara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mendalam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ditemukan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beberapa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kendala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yaitu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tingginya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beban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kerja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sistem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manual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dikarenakan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penggunaan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spreadsheet yang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belum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maksimal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2.  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Berdasarkan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analisis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HOT Fit :</a:t>
            </a:r>
          </a:p>
          <a:p>
            <a:pPr marL="800100" lvl="1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HUMAN :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Tingginya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beban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kerja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bidan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di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lapangan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menyebabkan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pencatatan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sering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tertunda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atau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terlewat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serta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admin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entri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dan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validasi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data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seringkali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overload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tanggungjawab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untuk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menyelesaikan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tugas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administrasi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kebidanan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dan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thibbunNabawi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sehingga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seringkali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bidan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membantu</a:t>
            </a:r>
            <a:endParaRPr lang="en-US" sz="2800" dirty="0">
              <a:solidFill>
                <a:srgbClr val="F4F1EA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800100" lvl="1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ORGANIZATION :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Struktur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organisasi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di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Klinik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Ralinish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masih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bersifat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fungsional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informal,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dengan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pembagian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kerja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berdasarkan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kebutuhan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dan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kegiatan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Personal.</a:t>
            </a:r>
          </a:p>
          <a:p>
            <a:pPr marL="800100" lvl="1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TECHNOLOGY : Data yang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tersimpan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dalam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 spreadsheet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masih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rentan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kehilanagan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tidak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tersusun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dengan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baik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serta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kurang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konsisiten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antar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periode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800" dirty="0" err="1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waktu</a:t>
            </a:r>
            <a:r>
              <a:rPr lang="en-US" sz="2800" dirty="0">
                <a:solidFill>
                  <a:srgbClr val="F4F1EA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2953768" y="-414302"/>
            <a:ext cx="3982468" cy="957227"/>
            <a:chOff x="0" y="0"/>
            <a:chExt cx="1048880" cy="2521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8880" cy="252109"/>
            </a:xfrm>
            <a:custGeom>
              <a:avLst/>
              <a:gdLst/>
              <a:ahLst/>
              <a:cxnLst/>
              <a:rect l="l" t="t" r="r" b="b"/>
              <a:pathLst>
                <a:path w="1048880" h="252109">
                  <a:moveTo>
                    <a:pt x="126055" y="0"/>
                  </a:moveTo>
                  <a:lnTo>
                    <a:pt x="922826" y="0"/>
                  </a:lnTo>
                  <a:cubicBezTo>
                    <a:pt x="992444" y="0"/>
                    <a:pt x="1048880" y="56437"/>
                    <a:pt x="1048880" y="126055"/>
                  </a:cubicBezTo>
                  <a:lnTo>
                    <a:pt x="1048880" y="126055"/>
                  </a:lnTo>
                  <a:cubicBezTo>
                    <a:pt x="1048880" y="195673"/>
                    <a:pt x="992444" y="252109"/>
                    <a:pt x="922826" y="252109"/>
                  </a:cubicBezTo>
                  <a:lnTo>
                    <a:pt x="126055" y="252109"/>
                  </a:lnTo>
                  <a:cubicBezTo>
                    <a:pt x="56437" y="252109"/>
                    <a:pt x="0" y="195673"/>
                    <a:pt x="0" y="126055"/>
                  </a:cubicBezTo>
                  <a:lnTo>
                    <a:pt x="0" y="126055"/>
                  </a:lnTo>
                  <a:cubicBezTo>
                    <a:pt x="0" y="56437"/>
                    <a:pt x="56437" y="0"/>
                    <a:pt x="126055" y="0"/>
                  </a:cubicBezTo>
                  <a:close/>
                </a:path>
              </a:pathLst>
            </a:custGeom>
            <a:solidFill>
              <a:srgbClr val="055D5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48880" cy="290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304800" y="-618204"/>
            <a:ext cx="7773278" cy="3545531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9" y="0"/>
                </a:lnTo>
                <a:lnTo>
                  <a:pt x="7773279" y="3012130"/>
                </a:lnTo>
                <a:lnTo>
                  <a:pt x="0" y="3012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120" b="-126945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D9AF1-32E4-6F4C-7955-7F7BE63F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18288000" cy="1047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CB2FB-8083-F9CA-7B60-2FF6996D7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1" y="3724962"/>
            <a:ext cx="8915399" cy="5729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C7475-D318-C4C5-369C-51BB0D5A9D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083"/>
          <a:stretch>
            <a:fillRect/>
          </a:stretch>
        </p:blipFill>
        <p:spPr>
          <a:xfrm>
            <a:off x="7963575" y="1485900"/>
            <a:ext cx="9715696" cy="6467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E6AAC-4079-6F0A-EB61-77A35DE7E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-800100"/>
            <a:ext cx="7773074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68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1912" y="0"/>
            <a:ext cx="9436370" cy="10287000"/>
            <a:chOff x="0" y="0"/>
            <a:chExt cx="248529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5299" cy="2709333"/>
            </a:xfrm>
            <a:custGeom>
              <a:avLst/>
              <a:gdLst/>
              <a:ahLst/>
              <a:cxnLst/>
              <a:rect l="l" t="t" r="r" b="b"/>
              <a:pathLst>
                <a:path w="2485299" h="2709333">
                  <a:moveTo>
                    <a:pt x="82043" y="0"/>
                  </a:moveTo>
                  <a:lnTo>
                    <a:pt x="2403256" y="0"/>
                  </a:lnTo>
                  <a:cubicBezTo>
                    <a:pt x="2425015" y="0"/>
                    <a:pt x="2445883" y="8644"/>
                    <a:pt x="2461269" y="24030"/>
                  </a:cubicBezTo>
                  <a:cubicBezTo>
                    <a:pt x="2476655" y="39416"/>
                    <a:pt x="2485299" y="60284"/>
                    <a:pt x="2485299" y="82043"/>
                  </a:cubicBezTo>
                  <a:lnTo>
                    <a:pt x="2485299" y="2627290"/>
                  </a:lnTo>
                  <a:cubicBezTo>
                    <a:pt x="2485299" y="2672601"/>
                    <a:pt x="2448567" y="2709333"/>
                    <a:pt x="2403256" y="2709333"/>
                  </a:cubicBezTo>
                  <a:lnTo>
                    <a:pt x="82043" y="2709333"/>
                  </a:lnTo>
                  <a:cubicBezTo>
                    <a:pt x="36732" y="2709333"/>
                    <a:pt x="0" y="2672601"/>
                    <a:pt x="0" y="2627290"/>
                  </a:cubicBezTo>
                  <a:lnTo>
                    <a:pt x="0" y="82043"/>
                  </a:lnTo>
                  <a:cubicBezTo>
                    <a:pt x="0" y="36732"/>
                    <a:pt x="36732" y="0"/>
                    <a:pt x="82043" y="0"/>
                  </a:cubicBezTo>
                  <a:close/>
                </a:path>
              </a:pathLst>
            </a:custGeom>
            <a:solidFill>
              <a:srgbClr val="055D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8529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36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6508" y="915253"/>
            <a:ext cx="7420615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2"/>
              </a:lnSpc>
            </a:pPr>
            <a:r>
              <a:rPr lang="en-US" sz="8000" b="1" spc="-641" dirty="0">
                <a:solidFill>
                  <a:schemeClr val="bg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PEMBAHASAN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4282252"/>
            <a:ext cx="867445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Input data </a:t>
            </a:r>
            <a:r>
              <a:rPr lang="en-US" sz="4000" dirty="0" err="1">
                <a:solidFill>
                  <a:schemeClr val="bg1"/>
                </a:solidFill>
              </a:rPr>
              <a:t>dari</a:t>
            </a:r>
            <a:r>
              <a:rPr lang="en-US" sz="4000" dirty="0">
                <a:solidFill>
                  <a:schemeClr val="bg1"/>
                </a:solidFill>
              </a:rPr>
              <a:t> HP (</a:t>
            </a:r>
            <a:r>
              <a:rPr lang="en-US" sz="4000" dirty="0" err="1">
                <a:solidFill>
                  <a:schemeClr val="bg1"/>
                </a:solidFill>
              </a:rPr>
              <a:t>mudah</a:t>
            </a:r>
            <a:r>
              <a:rPr lang="en-US" sz="4000" dirty="0">
                <a:solidFill>
                  <a:schemeClr val="bg1"/>
                </a:solidFill>
              </a:rPr>
              <a:t> &amp; </a:t>
            </a:r>
            <a:r>
              <a:rPr lang="en-US" sz="4000" dirty="0" err="1">
                <a:solidFill>
                  <a:schemeClr val="bg1"/>
                </a:solidFill>
              </a:rPr>
              <a:t>cepat</a:t>
            </a:r>
            <a:r>
              <a:rPr lang="en-US" sz="40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/>
                </a:solidFill>
              </a:rPr>
              <a:t>Akses</a:t>
            </a:r>
            <a:r>
              <a:rPr lang="en-US" sz="4000" dirty="0">
                <a:solidFill>
                  <a:schemeClr val="bg1"/>
                </a:solidFill>
              </a:rPr>
              <a:t> real-time </a:t>
            </a:r>
            <a:r>
              <a:rPr lang="en-US" sz="4000" dirty="0" err="1">
                <a:solidFill>
                  <a:schemeClr val="bg1"/>
                </a:solidFill>
              </a:rPr>
              <a:t>oleh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bidan</a:t>
            </a:r>
            <a:r>
              <a:rPr lang="en-US" sz="4000" dirty="0">
                <a:solidFill>
                  <a:schemeClr val="bg1"/>
                </a:solidFill>
              </a:rPr>
              <a:t> &amp; admin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Status </a:t>
            </a:r>
            <a:r>
              <a:rPr lang="en-US" sz="4000" dirty="0" err="1">
                <a:solidFill>
                  <a:schemeClr val="bg1"/>
                </a:solidFill>
              </a:rPr>
              <a:t>otomatis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Sehat</a:t>
            </a:r>
            <a:r>
              <a:rPr lang="en-US" sz="4000" dirty="0">
                <a:solidFill>
                  <a:schemeClr val="bg1"/>
                </a:solidFill>
              </a:rPr>
              <a:t>/</a:t>
            </a:r>
            <a:r>
              <a:rPr lang="en-US" sz="4000" dirty="0" err="1">
                <a:solidFill>
                  <a:schemeClr val="bg1"/>
                </a:solidFill>
              </a:rPr>
              <a:t>Waspada</a:t>
            </a:r>
            <a:r>
              <a:rPr lang="en-US" sz="4000" dirty="0">
                <a:solidFill>
                  <a:schemeClr val="bg1"/>
                </a:solidFill>
              </a:rPr>
              <a:t>/</a:t>
            </a:r>
            <a:r>
              <a:rPr lang="en-US" sz="4000" dirty="0" err="1">
                <a:solidFill>
                  <a:schemeClr val="bg1"/>
                </a:solidFill>
              </a:rPr>
              <a:t>Rujuk</a:t>
            </a:r>
            <a:endParaRPr lang="en-US" sz="40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/>
                </a:solidFill>
              </a:rPr>
              <a:t>Pengingat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jadwal</a:t>
            </a:r>
            <a:r>
              <a:rPr lang="en-US" sz="4000" dirty="0">
                <a:solidFill>
                  <a:schemeClr val="bg1"/>
                </a:solidFill>
              </a:rPr>
              <a:t> KI-K4 via Google Calendar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Form </a:t>
            </a:r>
            <a:r>
              <a:rPr lang="en-US" sz="4000" dirty="0" err="1">
                <a:solidFill>
                  <a:schemeClr val="bg1"/>
                </a:solidFill>
              </a:rPr>
              <a:t>isian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praktis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dengan</a:t>
            </a:r>
            <a:r>
              <a:rPr lang="en-US" sz="4000" dirty="0">
                <a:solidFill>
                  <a:schemeClr val="bg1"/>
                </a:solidFill>
              </a:rPr>
              <a:t> dropdown </a:t>
            </a:r>
            <a:r>
              <a:rPr lang="en-US" sz="4000" dirty="0" err="1">
                <a:solidFill>
                  <a:schemeClr val="bg1"/>
                </a:solidFill>
              </a:rPr>
              <a:t>warna</a:t>
            </a:r>
            <a:endParaRPr lang="en-US" sz="40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/>
                </a:solidFill>
              </a:rPr>
              <a:t>Biaya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sewa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wifi</a:t>
            </a:r>
            <a:r>
              <a:rPr lang="en-US" sz="4000" dirty="0">
                <a:solidFill>
                  <a:schemeClr val="bg1"/>
                </a:solidFill>
              </a:rPr>
              <a:t>/ </a:t>
            </a:r>
            <a:r>
              <a:rPr lang="en-US" sz="4000" dirty="0" err="1">
                <a:solidFill>
                  <a:schemeClr val="bg1"/>
                </a:solidFill>
              </a:rPr>
              <a:t>bulan</a:t>
            </a:r>
            <a:endParaRPr lang="en-US" sz="4000" dirty="0">
              <a:solidFill>
                <a:schemeClr val="bg1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94656" y="2510921"/>
            <a:ext cx="7072928" cy="910541"/>
            <a:chOff x="0" y="0"/>
            <a:chExt cx="1308193" cy="2521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8193" cy="252109"/>
            </a:xfrm>
            <a:custGeom>
              <a:avLst/>
              <a:gdLst/>
              <a:ahLst/>
              <a:cxnLst/>
              <a:rect l="l" t="t" r="r" b="b"/>
              <a:pathLst>
                <a:path w="1308193" h="252109">
                  <a:moveTo>
                    <a:pt x="126055" y="0"/>
                  </a:moveTo>
                  <a:lnTo>
                    <a:pt x="1182139" y="0"/>
                  </a:lnTo>
                  <a:cubicBezTo>
                    <a:pt x="1251757" y="0"/>
                    <a:pt x="1308193" y="56437"/>
                    <a:pt x="1308193" y="126055"/>
                  </a:cubicBezTo>
                  <a:lnTo>
                    <a:pt x="1308193" y="126055"/>
                  </a:lnTo>
                  <a:cubicBezTo>
                    <a:pt x="1308193" y="195673"/>
                    <a:pt x="1251757" y="252109"/>
                    <a:pt x="1182139" y="252109"/>
                  </a:cubicBezTo>
                  <a:lnTo>
                    <a:pt x="126055" y="252109"/>
                  </a:lnTo>
                  <a:cubicBezTo>
                    <a:pt x="56437" y="252109"/>
                    <a:pt x="0" y="195673"/>
                    <a:pt x="0" y="126055"/>
                  </a:cubicBezTo>
                  <a:lnTo>
                    <a:pt x="0" y="126055"/>
                  </a:lnTo>
                  <a:cubicBezTo>
                    <a:pt x="0" y="56437"/>
                    <a:pt x="56437" y="0"/>
                    <a:pt x="126055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08193" cy="290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9984" y="2635670"/>
            <a:ext cx="773257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2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Optimalisasi</a:t>
            </a:r>
            <a:r>
              <a:rPr lang="en-US" sz="32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Google Sheet </a:t>
            </a:r>
          </a:p>
          <a:p>
            <a:pPr algn="ctr">
              <a:lnSpc>
                <a:spcPts val="3079"/>
              </a:lnSpc>
            </a:pPr>
            <a:r>
              <a:rPr lang="en-US" sz="32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Berbasis</a:t>
            </a:r>
            <a:r>
              <a:rPr lang="en-US" sz="32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Cloud</a:t>
            </a:r>
          </a:p>
        </p:txBody>
      </p:sp>
      <p:sp>
        <p:nvSpPr>
          <p:cNvPr id="15" name="Freeform 15"/>
          <p:cNvSpPr/>
          <p:nvPr/>
        </p:nvSpPr>
        <p:spPr>
          <a:xfrm>
            <a:off x="685800" y="2693807"/>
            <a:ext cx="441702" cy="441702"/>
          </a:xfrm>
          <a:custGeom>
            <a:avLst/>
            <a:gdLst/>
            <a:ahLst/>
            <a:cxnLst/>
            <a:rect l="l" t="t" r="r" b="b"/>
            <a:pathLst>
              <a:path w="441702" h="441702">
                <a:moveTo>
                  <a:pt x="0" y="0"/>
                </a:moveTo>
                <a:lnTo>
                  <a:pt x="441701" y="0"/>
                </a:lnTo>
                <a:lnTo>
                  <a:pt x="441701" y="441702"/>
                </a:lnTo>
                <a:lnTo>
                  <a:pt x="0" y="441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424152" y="-838221"/>
            <a:ext cx="9720153" cy="3973730"/>
          </a:xfrm>
          <a:custGeom>
            <a:avLst/>
            <a:gdLst/>
            <a:ahLst/>
            <a:cxnLst/>
            <a:rect l="l" t="t" r="r" b="b"/>
            <a:pathLst>
              <a:path w="7773278" h="3012131">
                <a:moveTo>
                  <a:pt x="0" y="0"/>
                </a:moveTo>
                <a:lnTo>
                  <a:pt x="7773279" y="0"/>
                </a:lnTo>
                <a:lnTo>
                  <a:pt x="7773279" y="3012130"/>
                </a:lnTo>
                <a:lnTo>
                  <a:pt x="0" y="3012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120" b="-126945"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8FE914-1845-32D0-7143-55EE5FEC6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048" y="2373315"/>
            <a:ext cx="8458200" cy="72894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4B3388-0078-D85A-879B-AF92A8A1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456" y="-291193"/>
            <a:ext cx="7749369" cy="10572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87DE6-B698-9E6F-B6FD-95A6DC674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342" y="3201755"/>
            <a:ext cx="8241603" cy="3883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1FFCE-8229-91ED-A4BD-3687649E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855" y="1828031"/>
            <a:ext cx="6828112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B7E48-69CA-F2E7-2D00-4F9357E09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0251" y="1896690"/>
            <a:ext cx="4730906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3BE24-BF19-26A1-BEBB-141F94F54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6820" y="-917529"/>
            <a:ext cx="9184055" cy="3974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B82C41-5613-3E37-147F-A4A3C393B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5342" y="179425"/>
            <a:ext cx="8035224" cy="2139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E4098E-ED7B-8623-1F11-F0F1DBBE0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90700"/>
            <a:ext cx="10366749" cy="849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DF303-5656-6A0A-912A-08E9020BE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0441" y="2139867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53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1233</Words>
  <Application>Microsoft Office PowerPoint</Application>
  <PresentationFormat>Custom</PresentationFormat>
  <Paragraphs>84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Gotham Bold</vt:lpstr>
      <vt:lpstr>Gotham</vt:lpstr>
      <vt:lpstr>Helvetica World Bold</vt:lpstr>
      <vt:lpstr>Franklin Gothic Heavy</vt:lpstr>
      <vt:lpstr>Times New Roman</vt:lpstr>
      <vt:lpstr>Arial</vt:lpstr>
      <vt:lpstr>Arial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Hijau dan Kuning Modern Minimalis Seminar Proposal Presentation</dc:title>
  <dc:creator>LENOVO</dc:creator>
  <cp:lastModifiedBy>Tulus Agreena</cp:lastModifiedBy>
  <cp:revision>31</cp:revision>
  <dcterms:created xsi:type="dcterms:W3CDTF">2006-08-16T00:00:00Z</dcterms:created>
  <dcterms:modified xsi:type="dcterms:W3CDTF">2025-06-30T03:18:32Z</dcterms:modified>
  <dc:identifier>DAGrqk1ZA2Q</dc:identifier>
</cp:coreProperties>
</file>