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Higuen Elegant Serif" charset="1" panose="00000000000000000000"/>
      <p:regular r:id="rId16"/>
    </p:embeddedFont>
    <p:embeddedFont>
      <p:font typeface="Ovo" charset="1" panose="02020502070400060406"/>
      <p:regular r:id="rId17"/>
    </p:embeddedFont>
    <p:embeddedFont>
      <p:font typeface="Harmattan" charset="1" panose="01000503000000020003"/>
      <p:regular r:id="rId18"/>
    </p:embeddedFont>
    <p:embeddedFont>
      <p:font typeface="Canva Sans" charset="1" panose="020B0503030501040103"/>
      <p:regular r:id="rId19"/>
    </p:embeddedFont>
    <p:embeddedFont>
      <p:font typeface="Batangas" charset="1" panose="000008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30.jpe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5.jpeg" Type="http://schemas.openxmlformats.org/officeDocument/2006/relationships/image"/><Relationship Id="rId8" Target="../media/image26.jpeg" Type="http://schemas.openxmlformats.org/officeDocument/2006/relationships/image"/><Relationship Id="rId9"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2202511" y="1839005"/>
            <a:ext cx="7418029" cy="9554838"/>
          </a:xfrm>
          <a:custGeom>
            <a:avLst/>
            <a:gdLst/>
            <a:ahLst/>
            <a:cxnLst/>
            <a:rect r="r" b="b" t="t" l="l"/>
            <a:pathLst>
              <a:path h="9554838" w="7418029">
                <a:moveTo>
                  <a:pt x="0" y="0"/>
                </a:moveTo>
                <a:lnTo>
                  <a:pt x="7418029" y="0"/>
                </a:lnTo>
                <a:lnTo>
                  <a:pt x="7418029" y="9554838"/>
                </a:lnTo>
                <a:lnTo>
                  <a:pt x="0" y="95548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202511" y="543468"/>
            <a:ext cx="2761803" cy="2591073"/>
          </a:xfrm>
          <a:custGeom>
            <a:avLst/>
            <a:gdLst/>
            <a:ahLst/>
            <a:cxnLst/>
            <a:rect r="r" b="b" t="t" l="l"/>
            <a:pathLst>
              <a:path h="2591073" w="2761803">
                <a:moveTo>
                  <a:pt x="0" y="0"/>
                </a:moveTo>
                <a:lnTo>
                  <a:pt x="2761803" y="0"/>
                </a:lnTo>
                <a:lnTo>
                  <a:pt x="2761803" y="2591073"/>
                </a:lnTo>
                <a:lnTo>
                  <a:pt x="0" y="25910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051439" y="239822"/>
            <a:ext cx="2138574" cy="2142860"/>
          </a:xfrm>
          <a:custGeom>
            <a:avLst/>
            <a:gdLst/>
            <a:ahLst/>
            <a:cxnLst/>
            <a:rect r="r" b="b" t="t" l="l"/>
            <a:pathLst>
              <a:path h="2142860" w="2138574">
                <a:moveTo>
                  <a:pt x="0" y="0"/>
                </a:moveTo>
                <a:lnTo>
                  <a:pt x="2138574" y="0"/>
                </a:lnTo>
                <a:lnTo>
                  <a:pt x="2138574" y="2142860"/>
                </a:lnTo>
                <a:lnTo>
                  <a:pt x="0" y="2142860"/>
                </a:lnTo>
                <a:lnTo>
                  <a:pt x="0" y="0"/>
                </a:lnTo>
                <a:close/>
              </a:path>
            </a:pathLst>
          </a:custGeom>
          <a:blipFill>
            <a:blip r:embed="rId7"/>
            <a:stretch>
              <a:fillRect l="0" t="0" r="0" b="0"/>
            </a:stretch>
          </a:blipFill>
        </p:spPr>
      </p:sp>
      <p:sp>
        <p:nvSpPr>
          <p:cNvPr name="Freeform 6" id="6"/>
          <p:cNvSpPr/>
          <p:nvPr/>
        </p:nvSpPr>
        <p:spPr>
          <a:xfrm flipH="false" flipV="false" rot="0">
            <a:off x="16190013" y="244108"/>
            <a:ext cx="2138574" cy="2138574"/>
          </a:xfrm>
          <a:custGeom>
            <a:avLst/>
            <a:gdLst/>
            <a:ahLst/>
            <a:cxnLst/>
            <a:rect r="r" b="b" t="t" l="l"/>
            <a:pathLst>
              <a:path h="2138574" w="2138574">
                <a:moveTo>
                  <a:pt x="0" y="0"/>
                </a:moveTo>
                <a:lnTo>
                  <a:pt x="2138574" y="0"/>
                </a:lnTo>
                <a:lnTo>
                  <a:pt x="2138574" y="2138574"/>
                </a:lnTo>
                <a:lnTo>
                  <a:pt x="0" y="2138574"/>
                </a:lnTo>
                <a:lnTo>
                  <a:pt x="0" y="0"/>
                </a:lnTo>
                <a:close/>
              </a:path>
            </a:pathLst>
          </a:custGeom>
          <a:blipFill>
            <a:blip r:embed="rId8"/>
            <a:stretch>
              <a:fillRect l="0" t="0" r="0" b="0"/>
            </a:stretch>
          </a:blipFill>
        </p:spPr>
      </p:sp>
      <p:sp>
        <p:nvSpPr>
          <p:cNvPr name="Freeform 7" id="7"/>
          <p:cNvSpPr/>
          <p:nvPr/>
        </p:nvSpPr>
        <p:spPr>
          <a:xfrm flipH="false" flipV="false" rot="0">
            <a:off x="2546403" y="244108"/>
            <a:ext cx="1948643" cy="2142860"/>
          </a:xfrm>
          <a:custGeom>
            <a:avLst/>
            <a:gdLst/>
            <a:ahLst/>
            <a:cxnLst/>
            <a:rect r="r" b="b" t="t" l="l"/>
            <a:pathLst>
              <a:path h="2142860" w="1948643">
                <a:moveTo>
                  <a:pt x="0" y="0"/>
                </a:moveTo>
                <a:lnTo>
                  <a:pt x="1948642" y="0"/>
                </a:lnTo>
                <a:lnTo>
                  <a:pt x="1948642" y="2142859"/>
                </a:lnTo>
                <a:lnTo>
                  <a:pt x="0" y="2142859"/>
                </a:lnTo>
                <a:lnTo>
                  <a:pt x="0" y="0"/>
                </a:lnTo>
                <a:close/>
              </a:path>
            </a:pathLst>
          </a:custGeom>
          <a:blipFill>
            <a:blip r:embed="rId9"/>
            <a:stretch>
              <a:fillRect l="0" t="0" r="0" b="0"/>
            </a:stretch>
          </a:blipFill>
        </p:spPr>
      </p:sp>
      <p:sp>
        <p:nvSpPr>
          <p:cNvPr name="TextBox 8" id="8"/>
          <p:cNvSpPr txBox="true"/>
          <p:nvPr/>
        </p:nvSpPr>
        <p:spPr>
          <a:xfrm rot="0">
            <a:off x="1028700" y="3579242"/>
            <a:ext cx="11850874" cy="2895865"/>
          </a:xfrm>
          <a:prstGeom prst="rect">
            <a:avLst/>
          </a:prstGeom>
        </p:spPr>
        <p:txBody>
          <a:bodyPr anchor="t" rtlCol="false" tIns="0" lIns="0" bIns="0" rIns="0">
            <a:spAutoFit/>
          </a:bodyPr>
          <a:lstStyle/>
          <a:p>
            <a:pPr algn="ctr">
              <a:lnSpc>
                <a:spcPts val="5635"/>
              </a:lnSpc>
            </a:pPr>
            <a:r>
              <a:rPr lang="en-US" sz="5635">
                <a:solidFill>
                  <a:srgbClr val="532323"/>
                </a:solidFill>
                <a:latin typeface="Higuen Elegant Serif"/>
                <a:ea typeface="Higuen Elegant Serif"/>
                <a:cs typeface="Higuen Elegant Serif"/>
                <a:sym typeface="Higuen Elegant Serif"/>
              </a:rPr>
              <a:t>PRAKTIK SISTEM INFORMASI PENDIDIKAN DAN PELAYANAN KESEHATAN DI PUSKESMAS II MELAYA, BALI</a:t>
            </a:r>
          </a:p>
        </p:txBody>
      </p:sp>
      <p:sp>
        <p:nvSpPr>
          <p:cNvPr name="TextBox 9" id="9"/>
          <p:cNvSpPr txBox="true"/>
          <p:nvPr/>
        </p:nvSpPr>
        <p:spPr>
          <a:xfrm rot="0">
            <a:off x="1028700" y="6872184"/>
            <a:ext cx="7631681" cy="2897583"/>
          </a:xfrm>
          <a:prstGeom prst="rect">
            <a:avLst/>
          </a:prstGeom>
        </p:spPr>
        <p:txBody>
          <a:bodyPr anchor="t" rtlCol="false" tIns="0" lIns="0" bIns="0" rIns="0">
            <a:spAutoFit/>
          </a:bodyPr>
          <a:lstStyle/>
          <a:p>
            <a:pPr algn="l">
              <a:lnSpc>
                <a:spcPts val="3255"/>
              </a:lnSpc>
              <a:spcBef>
                <a:spcPct val="0"/>
              </a:spcBef>
            </a:pPr>
            <a:r>
              <a:rPr lang="en-US" sz="3288" strike="noStrike" u="none">
                <a:solidFill>
                  <a:srgbClr val="737373"/>
                </a:solidFill>
                <a:latin typeface="Ovo"/>
                <a:ea typeface="Ovo"/>
                <a:cs typeface="Ovo"/>
                <a:sym typeface="Ovo"/>
              </a:rPr>
              <a:t>Oleh : Kelompok 3</a:t>
            </a:r>
          </a:p>
          <a:p>
            <a:pPr algn="l" marL="710014" indent="-355007" lvl="1">
              <a:lnSpc>
                <a:spcPts val="3255"/>
              </a:lnSpc>
              <a:spcBef>
                <a:spcPct val="0"/>
              </a:spcBef>
              <a:buAutoNum type="arabicPeriod" startAt="1"/>
            </a:pPr>
            <a:r>
              <a:rPr lang="en-US" sz="3288" strike="noStrike" u="none">
                <a:solidFill>
                  <a:srgbClr val="737373"/>
                </a:solidFill>
                <a:latin typeface="Ovo"/>
                <a:ea typeface="Ovo"/>
                <a:cs typeface="Ovo"/>
                <a:sym typeface="Ovo"/>
              </a:rPr>
              <a:t>Azizah Yuhani</a:t>
            </a:r>
          </a:p>
          <a:p>
            <a:pPr algn="l" marL="710014" indent="-355007" lvl="1">
              <a:lnSpc>
                <a:spcPts val="3255"/>
              </a:lnSpc>
              <a:spcBef>
                <a:spcPct val="0"/>
              </a:spcBef>
              <a:buAutoNum type="arabicPeriod" startAt="1"/>
            </a:pPr>
            <a:r>
              <a:rPr lang="en-US" sz="3288" strike="noStrike" u="none">
                <a:solidFill>
                  <a:srgbClr val="737373"/>
                </a:solidFill>
                <a:latin typeface="Ovo"/>
                <a:ea typeface="Ovo"/>
                <a:cs typeface="Ovo"/>
                <a:sym typeface="Ovo"/>
              </a:rPr>
              <a:t>Sarah Jasmine</a:t>
            </a:r>
          </a:p>
          <a:p>
            <a:pPr algn="l" marL="710014" indent="-355007" lvl="1">
              <a:lnSpc>
                <a:spcPts val="3255"/>
              </a:lnSpc>
              <a:spcBef>
                <a:spcPct val="0"/>
              </a:spcBef>
              <a:buAutoNum type="arabicPeriod" startAt="1"/>
            </a:pPr>
            <a:r>
              <a:rPr lang="en-US" sz="3288" strike="noStrike" u="none">
                <a:solidFill>
                  <a:srgbClr val="737373"/>
                </a:solidFill>
                <a:latin typeface="Ovo"/>
                <a:ea typeface="Ovo"/>
                <a:cs typeface="Ovo"/>
                <a:sym typeface="Ovo"/>
              </a:rPr>
              <a:t>Zahra Aulia Ananta</a:t>
            </a:r>
          </a:p>
          <a:p>
            <a:pPr algn="l" marL="710014" indent="-355007" lvl="1">
              <a:lnSpc>
                <a:spcPts val="3255"/>
              </a:lnSpc>
              <a:spcBef>
                <a:spcPct val="0"/>
              </a:spcBef>
              <a:buAutoNum type="arabicPeriod" startAt="1"/>
            </a:pPr>
            <a:r>
              <a:rPr lang="en-US" sz="3288" strike="noStrike" u="none">
                <a:solidFill>
                  <a:srgbClr val="737373"/>
                </a:solidFill>
                <a:latin typeface="Ovo"/>
                <a:ea typeface="Ovo"/>
                <a:cs typeface="Ovo"/>
                <a:sym typeface="Ovo"/>
              </a:rPr>
              <a:t>Launia Izzati Zawwardah</a:t>
            </a:r>
          </a:p>
          <a:p>
            <a:pPr algn="l" marL="710014" indent="-355007" lvl="1">
              <a:lnSpc>
                <a:spcPts val="3255"/>
              </a:lnSpc>
              <a:spcBef>
                <a:spcPct val="0"/>
              </a:spcBef>
              <a:buAutoNum type="arabicPeriod" startAt="1"/>
            </a:pPr>
            <a:r>
              <a:rPr lang="en-US" sz="3288" strike="noStrike" u="none">
                <a:solidFill>
                  <a:srgbClr val="737373"/>
                </a:solidFill>
                <a:latin typeface="Ovo"/>
                <a:ea typeface="Ovo"/>
                <a:cs typeface="Ovo"/>
                <a:sym typeface="Ovo"/>
              </a:rPr>
              <a:t>Annisa Ashadia Nurhaliza Savana</a:t>
            </a:r>
          </a:p>
          <a:p>
            <a:pPr algn="l" marL="710014" indent="-355007" lvl="1">
              <a:lnSpc>
                <a:spcPts val="3255"/>
              </a:lnSpc>
              <a:spcBef>
                <a:spcPct val="0"/>
              </a:spcBef>
              <a:buAutoNum type="arabicPeriod" startAt="1"/>
            </a:pPr>
            <a:r>
              <a:rPr lang="en-US" sz="3288" strike="noStrike" u="none">
                <a:solidFill>
                  <a:srgbClr val="737373"/>
                </a:solidFill>
                <a:latin typeface="Ovo"/>
                <a:ea typeface="Ovo"/>
                <a:cs typeface="Ovo"/>
                <a:sym typeface="Ovo"/>
              </a:rPr>
              <a:t>Muhammad Syamsudhuha Abdullah</a:t>
            </a:r>
          </a:p>
        </p:txBody>
      </p:sp>
      <p:sp>
        <p:nvSpPr>
          <p:cNvPr name="Freeform 10" id="10"/>
          <p:cNvSpPr/>
          <p:nvPr/>
        </p:nvSpPr>
        <p:spPr>
          <a:xfrm flipH="false" flipV="false" rot="0">
            <a:off x="366151" y="244108"/>
            <a:ext cx="1959369" cy="2142860"/>
          </a:xfrm>
          <a:custGeom>
            <a:avLst/>
            <a:gdLst/>
            <a:ahLst/>
            <a:cxnLst/>
            <a:rect r="r" b="b" t="t" l="l"/>
            <a:pathLst>
              <a:path h="2142860" w="1959369">
                <a:moveTo>
                  <a:pt x="0" y="0"/>
                </a:moveTo>
                <a:lnTo>
                  <a:pt x="1959369" y="0"/>
                </a:lnTo>
                <a:lnTo>
                  <a:pt x="1959369" y="2142859"/>
                </a:lnTo>
                <a:lnTo>
                  <a:pt x="0" y="2142859"/>
                </a:lnTo>
                <a:lnTo>
                  <a:pt x="0" y="0"/>
                </a:lnTo>
                <a:close/>
              </a:path>
            </a:pathLst>
          </a:custGeom>
          <a:blipFill>
            <a:blip r:embed="rId10"/>
            <a:stretch>
              <a:fillRect l="-3115" t="0" r="-3115"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1394649" y="942742"/>
            <a:ext cx="12624520" cy="4021036"/>
          </a:xfrm>
          <a:prstGeom prst="rect">
            <a:avLst/>
          </a:prstGeom>
        </p:spPr>
        <p:txBody>
          <a:bodyPr anchor="t" rtlCol="false" tIns="0" lIns="0" bIns="0" rIns="0">
            <a:spAutoFit/>
          </a:bodyPr>
          <a:lstStyle/>
          <a:p>
            <a:pPr algn="ctr" marL="0" indent="0" lvl="1">
              <a:lnSpc>
                <a:spcPts val="15433"/>
              </a:lnSpc>
              <a:spcBef>
                <a:spcPct val="0"/>
              </a:spcBef>
            </a:pPr>
            <a:r>
              <a:rPr lang="en-US" sz="15433" strike="noStrike" u="none">
                <a:solidFill>
                  <a:srgbClr val="532323"/>
                </a:solidFill>
                <a:latin typeface="Higuen Elegant Serif"/>
                <a:ea typeface="Higuen Elegant Serif"/>
                <a:cs typeface="Higuen Elegant Serif"/>
                <a:sym typeface="Higuen Elegant Serif"/>
              </a:rPr>
              <a:t>TERIMA</a:t>
            </a:r>
          </a:p>
          <a:p>
            <a:pPr algn="ctr" marL="0" indent="0" lvl="1">
              <a:lnSpc>
                <a:spcPts val="15433"/>
              </a:lnSpc>
              <a:spcBef>
                <a:spcPct val="0"/>
              </a:spcBef>
            </a:pPr>
            <a:r>
              <a:rPr lang="en-US" sz="15433" strike="noStrike" u="none">
                <a:solidFill>
                  <a:srgbClr val="532323"/>
                </a:solidFill>
                <a:latin typeface="Higuen Elegant Serif"/>
                <a:ea typeface="Higuen Elegant Serif"/>
                <a:cs typeface="Higuen Elegant Serif"/>
                <a:sym typeface="Higuen Elegant Serif"/>
              </a:rPr>
              <a:t>KASIH </a:t>
            </a:r>
          </a:p>
        </p:txBody>
      </p:sp>
      <p:sp>
        <p:nvSpPr>
          <p:cNvPr name="Freeform 4" id="4"/>
          <p:cNvSpPr/>
          <p:nvPr/>
        </p:nvSpPr>
        <p:spPr>
          <a:xfrm flipH="false" flipV="false" rot="0">
            <a:off x="9770494" y="1461316"/>
            <a:ext cx="7004924" cy="7004924"/>
          </a:xfrm>
          <a:custGeom>
            <a:avLst/>
            <a:gdLst/>
            <a:ahLst/>
            <a:cxnLst/>
            <a:rect r="r" b="b" t="t" l="l"/>
            <a:pathLst>
              <a:path h="7004924" w="7004924">
                <a:moveTo>
                  <a:pt x="0" y="0"/>
                </a:moveTo>
                <a:lnTo>
                  <a:pt x="7004925" y="0"/>
                </a:lnTo>
                <a:lnTo>
                  <a:pt x="7004925" y="7004924"/>
                </a:lnTo>
                <a:lnTo>
                  <a:pt x="0" y="70049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028700" y="6424766"/>
            <a:ext cx="3020239" cy="2833534"/>
          </a:xfrm>
          <a:custGeom>
            <a:avLst/>
            <a:gdLst/>
            <a:ahLst/>
            <a:cxnLst/>
            <a:rect r="r" b="b" t="t" l="l"/>
            <a:pathLst>
              <a:path h="2833534" w="3020239">
                <a:moveTo>
                  <a:pt x="0" y="0"/>
                </a:moveTo>
                <a:lnTo>
                  <a:pt x="3020239" y="0"/>
                </a:lnTo>
                <a:lnTo>
                  <a:pt x="3020239" y="2833534"/>
                </a:lnTo>
                <a:lnTo>
                  <a:pt x="0" y="28335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0195542" y="1789232"/>
            <a:ext cx="6154829" cy="6349093"/>
            <a:chOff x="0" y="0"/>
            <a:chExt cx="902824" cy="931320"/>
          </a:xfrm>
        </p:grpSpPr>
        <p:sp>
          <p:nvSpPr>
            <p:cNvPr name="Freeform 7" id="7"/>
            <p:cNvSpPr/>
            <p:nvPr/>
          </p:nvSpPr>
          <p:spPr>
            <a:xfrm flipH="false" flipV="false" rot="0">
              <a:off x="0" y="0"/>
              <a:ext cx="902824" cy="931320"/>
            </a:xfrm>
            <a:custGeom>
              <a:avLst/>
              <a:gdLst/>
              <a:ahLst/>
              <a:cxnLst/>
              <a:rect r="r" b="b" t="t" l="l"/>
              <a:pathLst>
                <a:path h="931320" w="902824">
                  <a:moveTo>
                    <a:pt x="451412" y="0"/>
                  </a:moveTo>
                  <a:cubicBezTo>
                    <a:pt x="202104" y="0"/>
                    <a:pt x="0" y="208483"/>
                    <a:pt x="0" y="465660"/>
                  </a:cubicBezTo>
                  <a:cubicBezTo>
                    <a:pt x="0" y="722837"/>
                    <a:pt x="202104" y="931320"/>
                    <a:pt x="451412" y="931320"/>
                  </a:cubicBezTo>
                  <a:cubicBezTo>
                    <a:pt x="700720" y="931320"/>
                    <a:pt x="902824" y="722837"/>
                    <a:pt x="902824" y="465660"/>
                  </a:cubicBezTo>
                  <a:cubicBezTo>
                    <a:pt x="902824" y="208483"/>
                    <a:pt x="700720" y="0"/>
                    <a:pt x="451412" y="0"/>
                  </a:cubicBezTo>
                  <a:close/>
                </a:path>
              </a:pathLst>
            </a:custGeom>
            <a:blipFill>
              <a:blip r:embed="rId7"/>
              <a:stretch>
                <a:fillRect l="0" t="-36273" r="0" b="-36273"/>
              </a:stretch>
            </a:blipFill>
            <a:ln cap="sq">
              <a:noFill/>
              <a:prstDash val="solid"/>
              <a:miter/>
            </a:ln>
          </p:spPr>
        </p:sp>
      </p:grpSp>
      <p:sp>
        <p:nvSpPr>
          <p:cNvPr name="Freeform 8" id="8"/>
          <p:cNvSpPr/>
          <p:nvPr/>
        </p:nvSpPr>
        <p:spPr>
          <a:xfrm flipH="false" flipV="false" rot="0">
            <a:off x="7125955" y="6652880"/>
            <a:ext cx="2187654" cy="2970889"/>
          </a:xfrm>
          <a:custGeom>
            <a:avLst/>
            <a:gdLst/>
            <a:ahLst/>
            <a:cxnLst/>
            <a:rect r="r" b="b" t="t" l="l"/>
            <a:pathLst>
              <a:path h="2970889" w="2187654">
                <a:moveTo>
                  <a:pt x="0" y="0"/>
                </a:moveTo>
                <a:lnTo>
                  <a:pt x="2187654" y="0"/>
                </a:lnTo>
                <a:lnTo>
                  <a:pt x="2187654" y="2970889"/>
                </a:lnTo>
                <a:lnTo>
                  <a:pt x="0" y="29708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4048939" y="4796923"/>
            <a:ext cx="2195083" cy="2980976"/>
          </a:xfrm>
          <a:custGeom>
            <a:avLst/>
            <a:gdLst/>
            <a:ahLst/>
            <a:cxnLst/>
            <a:rect r="r" b="b" t="t" l="l"/>
            <a:pathLst>
              <a:path h="2980976" w="2195083">
                <a:moveTo>
                  <a:pt x="0" y="0"/>
                </a:moveTo>
                <a:lnTo>
                  <a:pt x="2195083" y="0"/>
                </a:lnTo>
                <a:lnTo>
                  <a:pt x="2195083" y="2980977"/>
                </a:lnTo>
                <a:lnTo>
                  <a:pt x="0" y="29809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5012978" y="-754857"/>
            <a:ext cx="5060341" cy="5088094"/>
          </a:xfrm>
          <a:custGeom>
            <a:avLst/>
            <a:gdLst/>
            <a:ahLst/>
            <a:cxnLst/>
            <a:rect r="r" b="b" t="t" l="l"/>
            <a:pathLst>
              <a:path h="5088094" w="5060341">
                <a:moveTo>
                  <a:pt x="0" y="0"/>
                </a:moveTo>
                <a:lnTo>
                  <a:pt x="5060341" y="0"/>
                </a:lnTo>
                <a:lnTo>
                  <a:pt x="5060341" y="5088095"/>
                </a:lnTo>
                <a:lnTo>
                  <a:pt x="0" y="50880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4" id="4"/>
          <p:cNvGrpSpPr/>
          <p:nvPr/>
        </p:nvGrpSpPr>
        <p:grpSpPr>
          <a:xfrm rot="0">
            <a:off x="1028700" y="1028700"/>
            <a:ext cx="11711991" cy="2027503"/>
            <a:chOff x="0" y="0"/>
            <a:chExt cx="15615988" cy="2703338"/>
          </a:xfrm>
        </p:grpSpPr>
        <p:grpSp>
          <p:nvGrpSpPr>
            <p:cNvPr name="Group 5" id="5"/>
            <p:cNvGrpSpPr/>
            <p:nvPr/>
          </p:nvGrpSpPr>
          <p:grpSpPr>
            <a:xfrm rot="0">
              <a:off x="219599" y="203200"/>
              <a:ext cx="15396389" cy="2500138"/>
              <a:chOff x="0" y="0"/>
              <a:chExt cx="3041262" cy="493854"/>
            </a:xfrm>
          </p:grpSpPr>
          <p:sp>
            <p:nvSpPr>
              <p:cNvPr name="Freeform 6" id="6"/>
              <p:cNvSpPr/>
              <p:nvPr/>
            </p:nvSpPr>
            <p:spPr>
              <a:xfrm flipH="false" flipV="false" rot="0">
                <a:off x="0" y="0"/>
                <a:ext cx="3041262" cy="493854"/>
              </a:xfrm>
              <a:custGeom>
                <a:avLst/>
                <a:gdLst/>
                <a:ahLst/>
                <a:cxnLst/>
                <a:rect r="r" b="b" t="t" l="l"/>
                <a:pathLst>
                  <a:path h="493854" w="3041262">
                    <a:moveTo>
                      <a:pt x="67045" y="0"/>
                    </a:moveTo>
                    <a:lnTo>
                      <a:pt x="2974217" y="0"/>
                    </a:lnTo>
                    <a:cubicBezTo>
                      <a:pt x="3011245" y="0"/>
                      <a:pt x="3041262" y="30017"/>
                      <a:pt x="3041262" y="67045"/>
                    </a:cubicBezTo>
                    <a:lnTo>
                      <a:pt x="3041262" y="426809"/>
                    </a:lnTo>
                    <a:cubicBezTo>
                      <a:pt x="3041262" y="463837"/>
                      <a:pt x="3011245" y="493854"/>
                      <a:pt x="2974217" y="493854"/>
                    </a:cubicBezTo>
                    <a:lnTo>
                      <a:pt x="67045" y="493854"/>
                    </a:lnTo>
                    <a:cubicBezTo>
                      <a:pt x="30017" y="493854"/>
                      <a:pt x="0" y="463837"/>
                      <a:pt x="0" y="426809"/>
                    </a:cubicBezTo>
                    <a:lnTo>
                      <a:pt x="0" y="67045"/>
                    </a:lnTo>
                    <a:cubicBezTo>
                      <a:pt x="0" y="30017"/>
                      <a:pt x="30017" y="0"/>
                      <a:pt x="67045" y="0"/>
                    </a:cubicBezTo>
                    <a:close/>
                  </a:path>
                </a:pathLst>
              </a:custGeom>
              <a:solidFill>
                <a:srgbClr val="BCB8AE"/>
              </a:solidFill>
            </p:spPr>
          </p:sp>
          <p:sp>
            <p:nvSpPr>
              <p:cNvPr name="TextBox 7" id="7"/>
              <p:cNvSpPr txBox="true"/>
              <p:nvPr/>
            </p:nvSpPr>
            <p:spPr>
              <a:xfrm>
                <a:off x="0" y="-38100"/>
                <a:ext cx="3041262" cy="53195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0"/>
              <a:ext cx="15396389" cy="2500138"/>
              <a:chOff x="0" y="0"/>
              <a:chExt cx="3041262" cy="493854"/>
            </a:xfrm>
          </p:grpSpPr>
          <p:sp>
            <p:nvSpPr>
              <p:cNvPr name="Freeform 9" id="9"/>
              <p:cNvSpPr/>
              <p:nvPr/>
            </p:nvSpPr>
            <p:spPr>
              <a:xfrm flipH="false" flipV="false" rot="0">
                <a:off x="0" y="0"/>
                <a:ext cx="3041262" cy="493854"/>
              </a:xfrm>
              <a:custGeom>
                <a:avLst/>
                <a:gdLst/>
                <a:ahLst/>
                <a:cxnLst/>
                <a:rect r="r" b="b" t="t" l="l"/>
                <a:pathLst>
                  <a:path h="493854" w="3041262">
                    <a:moveTo>
                      <a:pt x="67045" y="0"/>
                    </a:moveTo>
                    <a:lnTo>
                      <a:pt x="2974217" y="0"/>
                    </a:lnTo>
                    <a:cubicBezTo>
                      <a:pt x="3011245" y="0"/>
                      <a:pt x="3041262" y="30017"/>
                      <a:pt x="3041262" y="67045"/>
                    </a:cubicBezTo>
                    <a:lnTo>
                      <a:pt x="3041262" y="426809"/>
                    </a:lnTo>
                    <a:cubicBezTo>
                      <a:pt x="3041262" y="463837"/>
                      <a:pt x="3011245" y="493854"/>
                      <a:pt x="2974217" y="493854"/>
                    </a:cubicBezTo>
                    <a:lnTo>
                      <a:pt x="67045" y="493854"/>
                    </a:lnTo>
                    <a:cubicBezTo>
                      <a:pt x="30017" y="493854"/>
                      <a:pt x="0" y="463837"/>
                      <a:pt x="0" y="426809"/>
                    </a:cubicBezTo>
                    <a:lnTo>
                      <a:pt x="0" y="67045"/>
                    </a:lnTo>
                    <a:cubicBezTo>
                      <a:pt x="0" y="30017"/>
                      <a:pt x="30017" y="0"/>
                      <a:pt x="67045" y="0"/>
                    </a:cubicBezTo>
                    <a:close/>
                  </a:path>
                </a:pathLst>
              </a:custGeom>
              <a:solidFill>
                <a:srgbClr val="ECE0D0"/>
              </a:solidFill>
            </p:spPr>
          </p:sp>
          <p:sp>
            <p:nvSpPr>
              <p:cNvPr name="TextBox 10" id="10"/>
              <p:cNvSpPr txBox="true"/>
              <p:nvPr/>
            </p:nvSpPr>
            <p:spPr>
              <a:xfrm>
                <a:off x="0" y="-38100"/>
                <a:ext cx="3041262" cy="531954"/>
              </a:xfrm>
              <a:prstGeom prst="rect">
                <a:avLst/>
              </a:prstGeom>
            </p:spPr>
            <p:txBody>
              <a:bodyPr anchor="ctr" rtlCol="false" tIns="50800" lIns="50800" bIns="50800" rIns="50800"/>
              <a:lstStyle/>
              <a:p>
                <a:pPr algn="ctr">
                  <a:lnSpc>
                    <a:spcPts val="2659"/>
                  </a:lnSpc>
                </a:pPr>
              </a:p>
            </p:txBody>
          </p:sp>
        </p:grpSp>
      </p:grpSp>
      <p:sp>
        <p:nvSpPr>
          <p:cNvPr name="Freeform 11" id="11"/>
          <p:cNvSpPr/>
          <p:nvPr/>
        </p:nvSpPr>
        <p:spPr>
          <a:xfrm flipH="false" flipV="false" rot="0">
            <a:off x="-69734" y="7695927"/>
            <a:ext cx="2761803" cy="2591073"/>
          </a:xfrm>
          <a:custGeom>
            <a:avLst/>
            <a:gdLst/>
            <a:ahLst/>
            <a:cxnLst/>
            <a:rect r="r" b="b" t="t" l="l"/>
            <a:pathLst>
              <a:path h="2591073" w="2761803">
                <a:moveTo>
                  <a:pt x="0" y="0"/>
                </a:moveTo>
                <a:lnTo>
                  <a:pt x="2761803" y="0"/>
                </a:lnTo>
                <a:lnTo>
                  <a:pt x="2761803" y="2591073"/>
                </a:lnTo>
                <a:lnTo>
                  <a:pt x="0" y="25910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3646293" y="3327078"/>
            <a:ext cx="10995413" cy="6356958"/>
          </a:xfrm>
          <a:custGeom>
            <a:avLst/>
            <a:gdLst/>
            <a:ahLst/>
            <a:cxnLst/>
            <a:rect r="r" b="b" t="t" l="l"/>
            <a:pathLst>
              <a:path h="6356958" w="10995413">
                <a:moveTo>
                  <a:pt x="0" y="0"/>
                </a:moveTo>
                <a:lnTo>
                  <a:pt x="10995414" y="0"/>
                </a:lnTo>
                <a:lnTo>
                  <a:pt x="10995414" y="6356958"/>
                </a:lnTo>
                <a:lnTo>
                  <a:pt x="0" y="6356958"/>
                </a:lnTo>
                <a:lnTo>
                  <a:pt x="0" y="0"/>
                </a:lnTo>
                <a:close/>
              </a:path>
            </a:pathLst>
          </a:custGeom>
          <a:blipFill>
            <a:blip r:embed="rId7"/>
            <a:stretch>
              <a:fillRect l="0" t="-103748" r="0" b="-103748"/>
            </a:stretch>
          </a:blipFill>
        </p:spPr>
      </p:sp>
      <p:sp>
        <p:nvSpPr>
          <p:cNvPr name="TextBox 13" id="13"/>
          <p:cNvSpPr txBox="true"/>
          <p:nvPr/>
        </p:nvSpPr>
        <p:spPr>
          <a:xfrm rot="0">
            <a:off x="1311167" y="1567875"/>
            <a:ext cx="11147056" cy="1092028"/>
          </a:xfrm>
          <a:prstGeom prst="rect">
            <a:avLst/>
          </a:prstGeom>
        </p:spPr>
        <p:txBody>
          <a:bodyPr anchor="t" rtlCol="false" tIns="0" lIns="0" bIns="0" rIns="0">
            <a:spAutoFit/>
          </a:bodyPr>
          <a:lstStyle/>
          <a:p>
            <a:pPr algn="ctr" marL="0" indent="0" lvl="1">
              <a:lnSpc>
                <a:spcPts val="8118"/>
              </a:lnSpc>
              <a:spcBef>
                <a:spcPct val="0"/>
              </a:spcBef>
            </a:pPr>
            <a:r>
              <a:rPr lang="en-US" sz="8118" strike="noStrike" u="none">
                <a:solidFill>
                  <a:srgbClr val="532323"/>
                </a:solidFill>
                <a:latin typeface="Higuen Elegant Serif"/>
                <a:ea typeface="Higuen Elegant Serif"/>
                <a:cs typeface="Higuen Elegant Serif"/>
                <a:sym typeface="Higuen Elegant Serif"/>
              </a:rPr>
              <a:t>ANGGOTA KELOMPOK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25224" y="2912812"/>
            <a:ext cx="3285196" cy="4461377"/>
          </a:xfrm>
          <a:custGeom>
            <a:avLst/>
            <a:gdLst/>
            <a:ahLst/>
            <a:cxnLst/>
            <a:rect r="r" b="b" t="t" l="l"/>
            <a:pathLst>
              <a:path h="4461377" w="3285196">
                <a:moveTo>
                  <a:pt x="0" y="0"/>
                </a:moveTo>
                <a:lnTo>
                  <a:pt x="3285196" y="0"/>
                </a:lnTo>
                <a:lnTo>
                  <a:pt x="3285196" y="4461376"/>
                </a:lnTo>
                <a:lnTo>
                  <a:pt x="0" y="44613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958016" y="4514834"/>
            <a:ext cx="13864947" cy="4771440"/>
          </a:xfrm>
          <a:prstGeom prst="rect">
            <a:avLst/>
          </a:prstGeom>
        </p:spPr>
        <p:txBody>
          <a:bodyPr anchor="t" rtlCol="false" tIns="0" lIns="0" bIns="0" rIns="0">
            <a:spAutoFit/>
          </a:bodyPr>
          <a:lstStyle/>
          <a:p>
            <a:pPr algn="just" marL="0" indent="0" lvl="0">
              <a:lnSpc>
                <a:spcPts val="6332"/>
              </a:lnSpc>
              <a:spcBef>
                <a:spcPct val="0"/>
              </a:spcBef>
            </a:pPr>
            <a:r>
              <a:rPr lang="en-US" sz="4523">
                <a:solidFill>
                  <a:srgbClr val="000000"/>
                </a:solidFill>
                <a:latin typeface="Harmattan"/>
                <a:ea typeface="Harmattan"/>
                <a:cs typeface="Harmattan"/>
                <a:sym typeface="Harmattan"/>
              </a:rPr>
              <a:t>Digitalisasi pelayanan kesehatan di Puskesmas II Melaya dilakukan melalui sistem E-Puskesmas Jembrana. Sistem ini mendukung pendaftaran, rekam medis elektronik, pelaporan kesehatan, dan pengelolaan data pasien. Namun, kendala seperti jaringan internet tidak stabil, proses pelaporan yang belum optimal, serta belum terintegrasinya sistem dengan Satu Sehat masih menjadi hambatan.</a:t>
            </a:r>
          </a:p>
        </p:txBody>
      </p:sp>
      <p:grpSp>
        <p:nvGrpSpPr>
          <p:cNvPr name="Group 5" id="5"/>
          <p:cNvGrpSpPr/>
          <p:nvPr/>
        </p:nvGrpSpPr>
        <p:grpSpPr>
          <a:xfrm rot="0">
            <a:off x="4495670" y="2081989"/>
            <a:ext cx="10837367" cy="2027503"/>
            <a:chOff x="0" y="0"/>
            <a:chExt cx="14449822" cy="2703338"/>
          </a:xfrm>
        </p:grpSpPr>
        <p:grpSp>
          <p:nvGrpSpPr>
            <p:cNvPr name="Group 6" id="6"/>
            <p:cNvGrpSpPr/>
            <p:nvPr/>
          </p:nvGrpSpPr>
          <p:grpSpPr>
            <a:xfrm rot="0">
              <a:off x="203200" y="203200"/>
              <a:ext cx="14246622" cy="2500138"/>
              <a:chOff x="0" y="0"/>
              <a:chExt cx="2814148" cy="493854"/>
            </a:xfrm>
          </p:grpSpPr>
          <p:sp>
            <p:nvSpPr>
              <p:cNvPr name="Freeform 7" id="7"/>
              <p:cNvSpPr/>
              <p:nvPr/>
            </p:nvSpPr>
            <p:spPr>
              <a:xfrm flipH="false" flipV="false" rot="0">
                <a:off x="0" y="0"/>
                <a:ext cx="2814148" cy="493854"/>
              </a:xfrm>
              <a:custGeom>
                <a:avLst/>
                <a:gdLst/>
                <a:ahLst/>
                <a:cxnLst/>
                <a:rect r="r" b="b" t="t" l="l"/>
                <a:pathLst>
                  <a:path h="493854" w="2814148">
                    <a:moveTo>
                      <a:pt x="72456" y="0"/>
                    </a:moveTo>
                    <a:lnTo>
                      <a:pt x="2741691" y="0"/>
                    </a:lnTo>
                    <a:cubicBezTo>
                      <a:pt x="2760908" y="0"/>
                      <a:pt x="2779338" y="7634"/>
                      <a:pt x="2792926" y="21222"/>
                    </a:cubicBezTo>
                    <a:cubicBezTo>
                      <a:pt x="2806514" y="34810"/>
                      <a:pt x="2814148" y="53240"/>
                      <a:pt x="2814148" y="72456"/>
                    </a:cubicBezTo>
                    <a:lnTo>
                      <a:pt x="2814148" y="421398"/>
                    </a:lnTo>
                    <a:cubicBezTo>
                      <a:pt x="2814148" y="440615"/>
                      <a:pt x="2806514" y="459044"/>
                      <a:pt x="2792926" y="472632"/>
                    </a:cubicBezTo>
                    <a:cubicBezTo>
                      <a:pt x="2779338" y="486221"/>
                      <a:pt x="2760908" y="493854"/>
                      <a:pt x="2741691" y="493854"/>
                    </a:cubicBezTo>
                    <a:lnTo>
                      <a:pt x="72456" y="493854"/>
                    </a:lnTo>
                    <a:cubicBezTo>
                      <a:pt x="53240" y="493854"/>
                      <a:pt x="34810" y="486221"/>
                      <a:pt x="21222" y="472632"/>
                    </a:cubicBezTo>
                    <a:cubicBezTo>
                      <a:pt x="7634" y="459044"/>
                      <a:pt x="0" y="440615"/>
                      <a:pt x="0" y="421398"/>
                    </a:cubicBezTo>
                    <a:lnTo>
                      <a:pt x="0" y="72456"/>
                    </a:lnTo>
                    <a:cubicBezTo>
                      <a:pt x="0" y="53240"/>
                      <a:pt x="7634" y="34810"/>
                      <a:pt x="21222" y="21222"/>
                    </a:cubicBezTo>
                    <a:cubicBezTo>
                      <a:pt x="34810" y="7634"/>
                      <a:pt x="53240" y="0"/>
                      <a:pt x="72456" y="0"/>
                    </a:cubicBezTo>
                    <a:close/>
                  </a:path>
                </a:pathLst>
              </a:custGeom>
              <a:solidFill>
                <a:srgbClr val="BCB8AE"/>
              </a:solidFill>
            </p:spPr>
          </p:sp>
          <p:sp>
            <p:nvSpPr>
              <p:cNvPr name="TextBox 8" id="8"/>
              <p:cNvSpPr txBox="true"/>
              <p:nvPr/>
            </p:nvSpPr>
            <p:spPr>
              <a:xfrm>
                <a:off x="0" y="-38100"/>
                <a:ext cx="2814148" cy="531954"/>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4246622" cy="2500138"/>
              <a:chOff x="0" y="0"/>
              <a:chExt cx="2814148" cy="493854"/>
            </a:xfrm>
          </p:grpSpPr>
          <p:sp>
            <p:nvSpPr>
              <p:cNvPr name="Freeform 10" id="10"/>
              <p:cNvSpPr/>
              <p:nvPr/>
            </p:nvSpPr>
            <p:spPr>
              <a:xfrm flipH="false" flipV="false" rot="0">
                <a:off x="0" y="0"/>
                <a:ext cx="2814148" cy="493854"/>
              </a:xfrm>
              <a:custGeom>
                <a:avLst/>
                <a:gdLst/>
                <a:ahLst/>
                <a:cxnLst/>
                <a:rect r="r" b="b" t="t" l="l"/>
                <a:pathLst>
                  <a:path h="493854" w="2814148">
                    <a:moveTo>
                      <a:pt x="72456" y="0"/>
                    </a:moveTo>
                    <a:lnTo>
                      <a:pt x="2741691" y="0"/>
                    </a:lnTo>
                    <a:cubicBezTo>
                      <a:pt x="2760908" y="0"/>
                      <a:pt x="2779338" y="7634"/>
                      <a:pt x="2792926" y="21222"/>
                    </a:cubicBezTo>
                    <a:cubicBezTo>
                      <a:pt x="2806514" y="34810"/>
                      <a:pt x="2814148" y="53240"/>
                      <a:pt x="2814148" y="72456"/>
                    </a:cubicBezTo>
                    <a:lnTo>
                      <a:pt x="2814148" y="421398"/>
                    </a:lnTo>
                    <a:cubicBezTo>
                      <a:pt x="2814148" y="440615"/>
                      <a:pt x="2806514" y="459044"/>
                      <a:pt x="2792926" y="472632"/>
                    </a:cubicBezTo>
                    <a:cubicBezTo>
                      <a:pt x="2779338" y="486221"/>
                      <a:pt x="2760908" y="493854"/>
                      <a:pt x="2741691" y="493854"/>
                    </a:cubicBezTo>
                    <a:lnTo>
                      <a:pt x="72456" y="493854"/>
                    </a:lnTo>
                    <a:cubicBezTo>
                      <a:pt x="53240" y="493854"/>
                      <a:pt x="34810" y="486221"/>
                      <a:pt x="21222" y="472632"/>
                    </a:cubicBezTo>
                    <a:cubicBezTo>
                      <a:pt x="7634" y="459044"/>
                      <a:pt x="0" y="440615"/>
                      <a:pt x="0" y="421398"/>
                    </a:cubicBezTo>
                    <a:lnTo>
                      <a:pt x="0" y="72456"/>
                    </a:lnTo>
                    <a:cubicBezTo>
                      <a:pt x="0" y="53240"/>
                      <a:pt x="7634" y="34810"/>
                      <a:pt x="21222" y="21222"/>
                    </a:cubicBezTo>
                    <a:cubicBezTo>
                      <a:pt x="34810" y="7634"/>
                      <a:pt x="53240" y="0"/>
                      <a:pt x="72456" y="0"/>
                    </a:cubicBezTo>
                    <a:close/>
                  </a:path>
                </a:pathLst>
              </a:custGeom>
              <a:solidFill>
                <a:srgbClr val="ECE0D0"/>
              </a:solidFill>
            </p:spPr>
          </p:sp>
          <p:sp>
            <p:nvSpPr>
              <p:cNvPr name="TextBox 11" id="11"/>
              <p:cNvSpPr txBox="true"/>
              <p:nvPr/>
            </p:nvSpPr>
            <p:spPr>
              <a:xfrm>
                <a:off x="0" y="-38100"/>
                <a:ext cx="2814148" cy="531954"/>
              </a:xfrm>
              <a:prstGeom prst="rect">
                <a:avLst/>
              </a:prstGeom>
            </p:spPr>
            <p:txBody>
              <a:bodyPr anchor="ctr" rtlCol="false" tIns="50800" lIns="50800" bIns="50800" rIns="50800"/>
              <a:lstStyle/>
              <a:p>
                <a:pPr algn="ctr">
                  <a:lnSpc>
                    <a:spcPts val="2659"/>
                  </a:lnSpc>
                </a:pPr>
              </a:p>
            </p:txBody>
          </p:sp>
        </p:grpSp>
      </p:grpSp>
      <p:sp>
        <p:nvSpPr>
          <p:cNvPr name="TextBox 12" id="12"/>
          <p:cNvSpPr txBox="true"/>
          <p:nvPr/>
        </p:nvSpPr>
        <p:spPr>
          <a:xfrm rot="0">
            <a:off x="5104911" y="2697365"/>
            <a:ext cx="9466484" cy="1092028"/>
          </a:xfrm>
          <a:prstGeom prst="rect">
            <a:avLst/>
          </a:prstGeom>
        </p:spPr>
        <p:txBody>
          <a:bodyPr anchor="t" rtlCol="false" tIns="0" lIns="0" bIns="0" rIns="0">
            <a:spAutoFit/>
          </a:bodyPr>
          <a:lstStyle/>
          <a:p>
            <a:pPr algn="ctr" marL="0" indent="0" lvl="1">
              <a:lnSpc>
                <a:spcPts val="8118"/>
              </a:lnSpc>
              <a:spcBef>
                <a:spcPct val="0"/>
              </a:spcBef>
            </a:pPr>
            <a:r>
              <a:rPr lang="en-US" sz="8118" strike="noStrike" u="none">
                <a:solidFill>
                  <a:srgbClr val="532323"/>
                </a:solidFill>
                <a:latin typeface="Higuen Elegant Serif"/>
                <a:ea typeface="Higuen Elegant Serif"/>
                <a:cs typeface="Higuen Elegant Serif"/>
                <a:sym typeface="Higuen Elegant Serif"/>
              </a:rPr>
              <a:t>LATAR BELAKANG</a:t>
            </a:r>
          </a:p>
        </p:txBody>
      </p:sp>
      <p:sp>
        <p:nvSpPr>
          <p:cNvPr name="Freeform 13" id="13"/>
          <p:cNvSpPr/>
          <p:nvPr/>
        </p:nvSpPr>
        <p:spPr>
          <a:xfrm flipH="false" flipV="false" rot="0">
            <a:off x="14571395" y="580868"/>
            <a:ext cx="2761803" cy="2591073"/>
          </a:xfrm>
          <a:custGeom>
            <a:avLst/>
            <a:gdLst/>
            <a:ahLst/>
            <a:cxnLst/>
            <a:rect r="r" b="b" t="t" l="l"/>
            <a:pathLst>
              <a:path h="2591073" w="2761803">
                <a:moveTo>
                  <a:pt x="0" y="0"/>
                </a:moveTo>
                <a:lnTo>
                  <a:pt x="2761803" y="0"/>
                </a:lnTo>
                <a:lnTo>
                  <a:pt x="2761803" y="2591073"/>
                </a:lnTo>
                <a:lnTo>
                  <a:pt x="0" y="25910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371669" y="494661"/>
            <a:ext cx="9466484" cy="1092028"/>
          </a:xfrm>
          <a:prstGeom prst="rect">
            <a:avLst/>
          </a:prstGeom>
        </p:spPr>
        <p:txBody>
          <a:bodyPr anchor="t" rtlCol="false" tIns="0" lIns="0" bIns="0" rIns="0">
            <a:spAutoFit/>
          </a:bodyPr>
          <a:lstStyle/>
          <a:p>
            <a:pPr algn="ctr" marL="0" indent="0" lvl="1">
              <a:lnSpc>
                <a:spcPts val="8118"/>
              </a:lnSpc>
              <a:spcBef>
                <a:spcPct val="0"/>
              </a:spcBef>
            </a:pPr>
            <a:r>
              <a:rPr lang="en-US" sz="8118">
                <a:solidFill>
                  <a:srgbClr val="532323"/>
                </a:solidFill>
                <a:latin typeface="Higuen Elegant Serif"/>
                <a:ea typeface="Higuen Elegant Serif"/>
                <a:cs typeface="Higuen Elegant Serif"/>
                <a:sym typeface="Higuen Elegant Serif"/>
              </a:rPr>
              <a:t>E-PUSKESMAS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462554" y="2971602"/>
            <a:ext cx="566146" cy="566146"/>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p:spPr>
        </p:sp>
        <p:sp>
          <p:nvSpPr>
            <p:cNvPr name="TextBox 5" id="5"/>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true" rot="0">
            <a:off x="14725591" y="-466526"/>
            <a:ext cx="4494091" cy="4494091"/>
          </a:xfrm>
          <a:custGeom>
            <a:avLst/>
            <a:gdLst/>
            <a:ahLst/>
            <a:cxnLst/>
            <a:rect r="r" b="b" t="t" l="l"/>
            <a:pathLst>
              <a:path h="4494091" w="4494091">
                <a:moveTo>
                  <a:pt x="0" y="4494090"/>
                </a:moveTo>
                <a:lnTo>
                  <a:pt x="4494091" y="4494090"/>
                </a:lnTo>
                <a:lnTo>
                  <a:pt x="4494091" y="0"/>
                </a:lnTo>
                <a:lnTo>
                  <a:pt x="0" y="0"/>
                </a:lnTo>
                <a:lnTo>
                  <a:pt x="0" y="449409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7" id="7"/>
          <p:cNvGrpSpPr/>
          <p:nvPr/>
        </p:nvGrpSpPr>
        <p:grpSpPr>
          <a:xfrm rot="0">
            <a:off x="-2444270" y="438323"/>
            <a:ext cx="10837367" cy="2027503"/>
            <a:chOff x="0" y="0"/>
            <a:chExt cx="14449822" cy="2703338"/>
          </a:xfrm>
        </p:grpSpPr>
        <p:grpSp>
          <p:nvGrpSpPr>
            <p:cNvPr name="Group 8" id="8"/>
            <p:cNvGrpSpPr/>
            <p:nvPr/>
          </p:nvGrpSpPr>
          <p:grpSpPr>
            <a:xfrm rot="0">
              <a:off x="203200" y="203200"/>
              <a:ext cx="14246622" cy="2500138"/>
              <a:chOff x="0" y="0"/>
              <a:chExt cx="2814148" cy="493854"/>
            </a:xfrm>
          </p:grpSpPr>
          <p:sp>
            <p:nvSpPr>
              <p:cNvPr name="Freeform 9" id="9"/>
              <p:cNvSpPr/>
              <p:nvPr/>
            </p:nvSpPr>
            <p:spPr>
              <a:xfrm flipH="false" flipV="false" rot="0">
                <a:off x="0" y="0"/>
                <a:ext cx="2814148" cy="493854"/>
              </a:xfrm>
              <a:custGeom>
                <a:avLst/>
                <a:gdLst/>
                <a:ahLst/>
                <a:cxnLst/>
                <a:rect r="r" b="b" t="t" l="l"/>
                <a:pathLst>
                  <a:path h="493854" w="2814148">
                    <a:moveTo>
                      <a:pt x="72456" y="0"/>
                    </a:moveTo>
                    <a:lnTo>
                      <a:pt x="2741691" y="0"/>
                    </a:lnTo>
                    <a:cubicBezTo>
                      <a:pt x="2760908" y="0"/>
                      <a:pt x="2779338" y="7634"/>
                      <a:pt x="2792926" y="21222"/>
                    </a:cubicBezTo>
                    <a:cubicBezTo>
                      <a:pt x="2806514" y="34810"/>
                      <a:pt x="2814148" y="53240"/>
                      <a:pt x="2814148" y="72456"/>
                    </a:cubicBezTo>
                    <a:lnTo>
                      <a:pt x="2814148" y="421398"/>
                    </a:lnTo>
                    <a:cubicBezTo>
                      <a:pt x="2814148" y="440615"/>
                      <a:pt x="2806514" y="459044"/>
                      <a:pt x="2792926" y="472632"/>
                    </a:cubicBezTo>
                    <a:cubicBezTo>
                      <a:pt x="2779338" y="486221"/>
                      <a:pt x="2760908" y="493854"/>
                      <a:pt x="2741691" y="493854"/>
                    </a:cubicBezTo>
                    <a:lnTo>
                      <a:pt x="72456" y="493854"/>
                    </a:lnTo>
                    <a:cubicBezTo>
                      <a:pt x="53240" y="493854"/>
                      <a:pt x="34810" y="486221"/>
                      <a:pt x="21222" y="472632"/>
                    </a:cubicBezTo>
                    <a:cubicBezTo>
                      <a:pt x="7634" y="459044"/>
                      <a:pt x="0" y="440615"/>
                      <a:pt x="0" y="421398"/>
                    </a:cubicBezTo>
                    <a:lnTo>
                      <a:pt x="0" y="72456"/>
                    </a:lnTo>
                    <a:cubicBezTo>
                      <a:pt x="0" y="53240"/>
                      <a:pt x="7634" y="34810"/>
                      <a:pt x="21222" y="21222"/>
                    </a:cubicBezTo>
                    <a:cubicBezTo>
                      <a:pt x="34810" y="7634"/>
                      <a:pt x="53240" y="0"/>
                      <a:pt x="72456" y="0"/>
                    </a:cubicBezTo>
                    <a:close/>
                  </a:path>
                </a:pathLst>
              </a:custGeom>
              <a:solidFill>
                <a:srgbClr val="BCB8AE"/>
              </a:solidFill>
            </p:spPr>
          </p:sp>
          <p:sp>
            <p:nvSpPr>
              <p:cNvPr name="TextBox 10" id="10"/>
              <p:cNvSpPr txBox="true"/>
              <p:nvPr/>
            </p:nvSpPr>
            <p:spPr>
              <a:xfrm>
                <a:off x="0" y="-38100"/>
                <a:ext cx="2814148" cy="53195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0" y="0"/>
              <a:ext cx="14246622" cy="2500138"/>
              <a:chOff x="0" y="0"/>
              <a:chExt cx="2814148" cy="493854"/>
            </a:xfrm>
          </p:grpSpPr>
          <p:sp>
            <p:nvSpPr>
              <p:cNvPr name="Freeform 12" id="12"/>
              <p:cNvSpPr/>
              <p:nvPr/>
            </p:nvSpPr>
            <p:spPr>
              <a:xfrm flipH="false" flipV="false" rot="0">
                <a:off x="0" y="0"/>
                <a:ext cx="2814148" cy="493854"/>
              </a:xfrm>
              <a:custGeom>
                <a:avLst/>
                <a:gdLst/>
                <a:ahLst/>
                <a:cxnLst/>
                <a:rect r="r" b="b" t="t" l="l"/>
                <a:pathLst>
                  <a:path h="493854" w="2814148">
                    <a:moveTo>
                      <a:pt x="72456" y="0"/>
                    </a:moveTo>
                    <a:lnTo>
                      <a:pt x="2741691" y="0"/>
                    </a:lnTo>
                    <a:cubicBezTo>
                      <a:pt x="2760908" y="0"/>
                      <a:pt x="2779338" y="7634"/>
                      <a:pt x="2792926" y="21222"/>
                    </a:cubicBezTo>
                    <a:cubicBezTo>
                      <a:pt x="2806514" y="34810"/>
                      <a:pt x="2814148" y="53240"/>
                      <a:pt x="2814148" y="72456"/>
                    </a:cubicBezTo>
                    <a:lnTo>
                      <a:pt x="2814148" y="421398"/>
                    </a:lnTo>
                    <a:cubicBezTo>
                      <a:pt x="2814148" y="440615"/>
                      <a:pt x="2806514" y="459044"/>
                      <a:pt x="2792926" y="472632"/>
                    </a:cubicBezTo>
                    <a:cubicBezTo>
                      <a:pt x="2779338" y="486221"/>
                      <a:pt x="2760908" y="493854"/>
                      <a:pt x="2741691" y="493854"/>
                    </a:cubicBezTo>
                    <a:lnTo>
                      <a:pt x="72456" y="493854"/>
                    </a:lnTo>
                    <a:cubicBezTo>
                      <a:pt x="53240" y="493854"/>
                      <a:pt x="34810" y="486221"/>
                      <a:pt x="21222" y="472632"/>
                    </a:cubicBezTo>
                    <a:cubicBezTo>
                      <a:pt x="7634" y="459044"/>
                      <a:pt x="0" y="440615"/>
                      <a:pt x="0" y="421398"/>
                    </a:cubicBezTo>
                    <a:lnTo>
                      <a:pt x="0" y="72456"/>
                    </a:lnTo>
                    <a:cubicBezTo>
                      <a:pt x="0" y="53240"/>
                      <a:pt x="7634" y="34810"/>
                      <a:pt x="21222" y="21222"/>
                    </a:cubicBezTo>
                    <a:cubicBezTo>
                      <a:pt x="34810" y="7634"/>
                      <a:pt x="53240" y="0"/>
                      <a:pt x="72456" y="0"/>
                    </a:cubicBezTo>
                    <a:close/>
                  </a:path>
                </a:pathLst>
              </a:custGeom>
              <a:solidFill>
                <a:srgbClr val="ECE0D0"/>
              </a:solidFill>
            </p:spPr>
          </p:sp>
          <p:sp>
            <p:nvSpPr>
              <p:cNvPr name="TextBox 13" id="13"/>
              <p:cNvSpPr txBox="true"/>
              <p:nvPr/>
            </p:nvSpPr>
            <p:spPr>
              <a:xfrm>
                <a:off x="0" y="-38100"/>
                <a:ext cx="2814148" cy="531954"/>
              </a:xfrm>
              <a:prstGeom prst="rect">
                <a:avLst/>
              </a:prstGeom>
            </p:spPr>
            <p:txBody>
              <a:bodyPr anchor="ctr" rtlCol="false" tIns="50800" lIns="50800" bIns="50800" rIns="50800"/>
              <a:lstStyle/>
              <a:p>
                <a:pPr algn="ctr">
                  <a:lnSpc>
                    <a:spcPts val="2659"/>
                  </a:lnSpc>
                </a:pPr>
              </a:p>
            </p:txBody>
          </p:sp>
        </p:grpSp>
      </p:grpSp>
      <p:grpSp>
        <p:nvGrpSpPr>
          <p:cNvPr name="Group 14" id="14"/>
          <p:cNvGrpSpPr/>
          <p:nvPr/>
        </p:nvGrpSpPr>
        <p:grpSpPr>
          <a:xfrm rot="0">
            <a:off x="462554" y="4961742"/>
            <a:ext cx="566146" cy="56614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p:spPr>
        </p:sp>
        <p:sp>
          <p:nvSpPr>
            <p:cNvPr name="TextBox 16" id="16"/>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4946366" y="7649108"/>
            <a:ext cx="2761803" cy="2591073"/>
          </a:xfrm>
          <a:custGeom>
            <a:avLst/>
            <a:gdLst/>
            <a:ahLst/>
            <a:cxnLst/>
            <a:rect r="r" b="b" t="t" l="l"/>
            <a:pathLst>
              <a:path h="2591073" w="2761803">
                <a:moveTo>
                  <a:pt x="0" y="0"/>
                </a:moveTo>
                <a:lnTo>
                  <a:pt x="2761803" y="0"/>
                </a:lnTo>
                <a:lnTo>
                  <a:pt x="2761803" y="2591073"/>
                </a:lnTo>
                <a:lnTo>
                  <a:pt x="0" y="25910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512590" y="6737563"/>
            <a:ext cx="566146" cy="566146"/>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p:spPr>
        </p:sp>
        <p:sp>
          <p:nvSpPr>
            <p:cNvPr name="TextBox 20" id="20"/>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260647" y="8258844"/>
            <a:ext cx="1538238" cy="1981337"/>
          </a:xfrm>
          <a:custGeom>
            <a:avLst/>
            <a:gdLst/>
            <a:ahLst/>
            <a:cxnLst/>
            <a:rect r="r" b="b" t="t" l="l"/>
            <a:pathLst>
              <a:path h="1981337" w="1538238">
                <a:moveTo>
                  <a:pt x="0" y="0"/>
                </a:moveTo>
                <a:lnTo>
                  <a:pt x="1538238" y="0"/>
                </a:lnTo>
                <a:lnTo>
                  <a:pt x="1538238" y="1981337"/>
                </a:lnTo>
                <a:lnTo>
                  <a:pt x="0" y="19813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1311773" y="2885877"/>
            <a:ext cx="13247377" cy="1571040"/>
          </a:xfrm>
          <a:prstGeom prst="rect">
            <a:avLst/>
          </a:prstGeom>
        </p:spPr>
        <p:txBody>
          <a:bodyPr anchor="t" rtlCol="false" tIns="0" lIns="0" bIns="0" rIns="0">
            <a:spAutoFit/>
          </a:bodyPr>
          <a:lstStyle/>
          <a:p>
            <a:pPr algn="just" marL="0" indent="0" lvl="0">
              <a:lnSpc>
                <a:spcPts val="6332"/>
              </a:lnSpc>
              <a:spcBef>
                <a:spcPct val="0"/>
              </a:spcBef>
            </a:pPr>
            <a:r>
              <a:rPr lang="en-US" sz="4523">
                <a:solidFill>
                  <a:srgbClr val="000000"/>
                </a:solidFill>
                <a:latin typeface="Harmattan"/>
                <a:ea typeface="Harmattan"/>
                <a:cs typeface="Harmattan"/>
                <a:sym typeface="Harmattan"/>
              </a:rPr>
              <a:t>Mengevaluasi efektivitas implementasi E-Puskesmas dari aspek pengguna, organisasi, dan teknologi</a:t>
            </a:r>
          </a:p>
        </p:txBody>
      </p:sp>
      <p:sp>
        <p:nvSpPr>
          <p:cNvPr name="TextBox 23" id="23"/>
          <p:cNvSpPr txBox="true"/>
          <p:nvPr/>
        </p:nvSpPr>
        <p:spPr>
          <a:xfrm rot="0">
            <a:off x="512590" y="966299"/>
            <a:ext cx="7171616" cy="1092028"/>
          </a:xfrm>
          <a:prstGeom prst="rect">
            <a:avLst/>
          </a:prstGeom>
        </p:spPr>
        <p:txBody>
          <a:bodyPr anchor="t" rtlCol="false" tIns="0" lIns="0" bIns="0" rIns="0">
            <a:spAutoFit/>
          </a:bodyPr>
          <a:lstStyle/>
          <a:p>
            <a:pPr algn="ctr" marL="0" indent="0" lvl="1">
              <a:lnSpc>
                <a:spcPts val="8118"/>
              </a:lnSpc>
              <a:spcBef>
                <a:spcPct val="0"/>
              </a:spcBef>
            </a:pPr>
            <a:r>
              <a:rPr lang="en-US" sz="8118">
                <a:solidFill>
                  <a:srgbClr val="532323"/>
                </a:solidFill>
                <a:latin typeface="Higuen Elegant Serif"/>
                <a:ea typeface="Higuen Elegant Serif"/>
                <a:cs typeface="Higuen Elegant Serif"/>
                <a:sym typeface="Higuen Elegant Serif"/>
              </a:rPr>
              <a:t>TUJUAN</a:t>
            </a:r>
          </a:p>
        </p:txBody>
      </p:sp>
      <p:sp>
        <p:nvSpPr>
          <p:cNvPr name="TextBox 24" id="24"/>
          <p:cNvSpPr txBox="true"/>
          <p:nvPr/>
        </p:nvSpPr>
        <p:spPr>
          <a:xfrm rot="0">
            <a:off x="1311773" y="4876017"/>
            <a:ext cx="13247377" cy="1571040"/>
          </a:xfrm>
          <a:prstGeom prst="rect">
            <a:avLst/>
          </a:prstGeom>
        </p:spPr>
        <p:txBody>
          <a:bodyPr anchor="t" rtlCol="false" tIns="0" lIns="0" bIns="0" rIns="0">
            <a:spAutoFit/>
          </a:bodyPr>
          <a:lstStyle/>
          <a:p>
            <a:pPr algn="just" marL="0" indent="0" lvl="0">
              <a:lnSpc>
                <a:spcPts val="6332"/>
              </a:lnSpc>
              <a:spcBef>
                <a:spcPct val="0"/>
              </a:spcBef>
            </a:pPr>
            <a:r>
              <a:rPr lang="en-US" sz="4523">
                <a:solidFill>
                  <a:srgbClr val="000000"/>
                </a:solidFill>
                <a:latin typeface="Harmattan"/>
                <a:ea typeface="Harmattan"/>
                <a:cs typeface="Harmattan"/>
                <a:sym typeface="Harmattan"/>
              </a:rPr>
              <a:t>Mengidentifikasi kendala utama (SDM, Integrasi Sistem, dan Teknis)</a:t>
            </a:r>
          </a:p>
        </p:txBody>
      </p:sp>
      <p:sp>
        <p:nvSpPr>
          <p:cNvPr name="TextBox 25" id="25"/>
          <p:cNvSpPr txBox="true"/>
          <p:nvPr/>
        </p:nvSpPr>
        <p:spPr>
          <a:xfrm rot="0">
            <a:off x="1311773" y="6573505"/>
            <a:ext cx="13247377" cy="770940"/>
          </a:xfrm>
          <a:prstGeom prst="rect">
            <a:avLst/>
          </a:prstGeom>
        </p:spPr>
        <p:txBody>
          <a:bodyPr anchor="t" rtlCol="false" tIns="0" lIns="0" bIns="0" rIns="0">
            <a:spAutoFit/>
          </a:bodyPr>
          <a:lstStyle/>
          <a:p>
            <a:pPr algn="just" marL="0" indent="0" lvl="0">
              <a:lnSpc>
                <a:spcPts val="6332"/>
              </a:lnSpc>
              <a:spcBef>
                <a:spcPct val="0"/>
              </a:spcBef>
            </a:pPr>
            <a:r>
              <a:rPr lang="en-US" sz="4523">
                <a:solidFill>
                  <a:srgbClr val="000000"/>
                </a:solidFill>
                <a:latin typeface="Harmattan"/>
                <a:ea typeface="Harmattan"/>
                <a:cs typeface="Harmattan"/>
                <a:sym typeface="Harmattan"/>
              </a:rPr>
              <a:t>Merumuskan strategi pengembangan sistem yang lebih optimal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3330844" y="974065"/>
            <a:ext cx="11626312" cy="2027503"/>
            <a:chOff x="0" y="0"/>
            <a:chExt cx="15501749" cy="2703338"/>
          </a:xfrm>
        </p:grpSpPr>
        <p:grpSp>
          <p:nvGrpSpPr>
            <p:cNvPr name="Group 4" id="4"/>
            <p:cNvGrpSpPr/>
            <p:nvPr/>
          </p:nvGrpSpPr>
          <p:grpSpPr>
            <a:xfrm rot="0">
              <a:off x="217993" y="203200"/>
              <a:ext cx="15283756" cy="2500138"/>
              <a:chOff x="0" y="0"/>
              <a:chExt cx="3019014" cy="493854"/>
            </a:xfrm>
          </p:grpSpPr>
          <p:sp>
            <p:nvSpPr>
              <p:cNvPr name="Freeform 5" id="5"/>
              <p:cNvSpPr/>
              <p:nvPr/>
            </p:nvSpPr>
            <p:spPr>
              <a:xfrm flipH="false" flipV="false" rot="0">
                <a:off x="0" y="0"/>
                <a:ext cx="3019014" cy="493854"/>
              </a:xfrm>
              <a:custGeom>
                <a:avLst/>
                <a:gdLst/>
                <a:ahLst/>
                <a:cxnLst/>
                <a:rect r="r" b="b" t="t" l="l"/>
                <a:pathLst>
                  <a:path h="493854" w="3019014">
                    <a:moveTo>
                      <a:pt x="67539" y="0"/>
                    </a:moveTo>
                    <a:lnTo>
                      <a:pt x="2951474" y="0"/>
                    </a:lnTo>
                    <a:cubicBezTo>
                      <a:pt x="2969387" y="0"/>
                      <a:pt x="2986566" y="7116"/>
                      <a:pt x="2999232" y="19782"/>
                    </a:cubicBezTo>
                    <a:cubicBezTo>
                      <a:pt x="3011898" y="32448"/>
                      <a:pt x="3019014" y="49627"/>
                      <a:pt x="3019014" y="67539"/>
                    </a:cubicBezTo>
                    <a:lnTo>
                      <a:pt x="3019014" y="426315"/>
                    </a:lnTo>
                    <a:cubicBezTo>
                      <a:pt x="3019014" y="444228"/>
                      <a:pt x="3011898" y="461406"/>
                      <a:pt x="2999232" y="474073"/>
                    </a:cubicBezTo>
                    <a:cubicBezTo>
                      <a:pt x="2986566" y="486739"/>
                      <a:pt x="2969387" y="493854"/>
                      <a:pt x="2951474" y="493854"/>
                    </a:cubicBezTo>
                    <a:lnTo>
                      <a:pt x="67539" y="493854"/>
                    </a:lnTo>
                    <a:cubicBezTo>
                      <a:pt x="49627" y="493854"/>
                      <a:pt x="32448" y="486739"/>
                      <a:pt x="19782" y="474073"/>
                    </a:cubicBezTo>
                    <a:cubicBezTo>
                      <a:pt x="7116" y="461406"/>
                      <a:pt x="0" y="444228"/>
                      <a:pt x="0" y="426315"/>
                    </a:cubicBezTo>
                    <a:lnTo>
                      <a:pt x="0" y="67539"/>
                    </a:lnTo>
                    <a:cubicBezTo>
                      <a:pt x="0" y="49627"/>
                      <a:pt x="7116" y="32448"/>
                      <a:pt x="19782" y="19782"/>
                    </a:cubicBezTo>
                    <a:cubicBezTo>
                      <a:pt x="32448" y="7116"/>
                      <a:pt x="49627" y="0"/>
                      <a:pt x="67539" y="0"/>
                    </a:cubicBezTo>
                    <a:close/>
                  </a:path>
                </a:pathLst>
              </a:custGeom>
              <a:solidFill>
                <a:srgbClr val="BCB8AE"/>
              </a:solidFill>
            </p:spPr>
          </p:sp>
          <p:sp>
            <p:nvSpPr>
              <p:cNvPr name="TextBox 6" id="6"/>
              <p:cNvSpPr txBox="true"/>
              <p:nvPr/>
            </p:nvSpPr>
            <p:spPr>
              <a:xfrm>
                <a:off x="0" y="-38100"/>
                <a:ext cx="3019014" cy="531954"/>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0" y="0"/>
              <a:ext cx="15283756" cy="2500138"/>
              <a:chOff x="0" y="0"/>
              <a:chExt cx="3019014" cy="493854"/>
            </a:xfrm>
          </p:grpSpPr>
          <p:sp>
            <p:nvSpPr>
              <p:cNvPr name="Freeform 8" id="8"/>
              <p:cNvSpPr/>
              <p:nvPr/>
            </p:nvSpPr>
            <p:spPr>
              <a:xfrm flipH="false" flipV="false" rot="0">
                <a:off x="0" y="0"/>
                <a:ext cx="3019014" cy="493854"/>
              </a:xfrm>
              <a:custGeom>
                <a:avLst/>
                <a:gdLst/>
                <a:ahLst/>
                <a:cxnLst/>
                <a:rect r="r" b="b" t="t" l="l"/>
                <a:pathLst>
                  <a:path h="493854" w="3019014">
                    <a:moveTo>
                      <a:pt x="67539" y="0"/>
                    </a:moveTo>
                    <a:lnTo>
                      <a:pt x="2951474" y="0"/>
                    </a:lnTo>
                    <a:cubicBezTo>
                      <a:pt x="2969387" y="0"/>
                      <a:pt x="2986566" y="7116"/>
                      <a:pt x="2999232" y="19782"/>
                    </a:cubicBezTo>
                    <a:cubicBezTo>
                      <a:pt x="3011898" y="32448"/>
                      <a:pt x="3019014" y="49627"/>
                      <a:pt x="3019014" y="67539"/>
                    </a:cubicBezTo>
                    <a:lnTo>
                      <a:pt x="3019014" y="426315"/>
                    </a:lnTo>
                    <a:cubicBezTo>
                      <a:pt x="3019014" y="444228"/>
                      <a:pt x="3011898" y="461406"/>
                      <a:pt x="2999232" y="474073"/>
                    </a:cubicBezTo>
                    <a:cubicBezTo>
                      <a:pt x="2986566" y="486739"/>
                      <a:pt x="2969387" y="493854"/>
                      <a:pt x="2951474" y="493854"/>
                    </a:cubicBezTo>
                    <a:lnTo>
                      <a:pt x="67539" y="493854"/>
                    </a:lnTo>
                    <a:cubicBezTo>
                      <a:pt x="49627" y="493854"/>
                      <a:pt x="32448" y="486739"/>
                      <a:pt x="19782" y="474073"/>
                    </a:cubicBezTo>
                    <a:cubicBezTo>
                      <a:pt x="7116" y="461406"/>
                      <a:pt x="0" y="444228"/>
                      <a:pt x="0" y="426315"/>
                    </a:cubicBezTo>
                    <a:lnTo>
                      <a:pt x="0" y="67539"/>
                    </a:lnTo>
                    <a:cubicBezTo>
                      <a:pt x="0" y="49627"/>
                      <a:pt x="7116" y="32448"/>
                      <a:pt x="19782" y="19782"/>
                    </a:cubicBezTo>
                    <a:cubicBezTo>
                      <a:pt x="32448" y="7116"/>
                      <a:pt x="49627" y="0"/>
                      <a:pt x="67539" y="0"/>
                    </a:cubicBezTo>
                    <a:close/>
                  </a:path>
                </a:pathLst>
              </a:custGeom>
              <a:solidFill>
                <a:srgbClr val="ECE0D0"/>
              </a:solidFill>
            </p:spPr>
          </p:sp>
          <p:sp>
            <p:nvSpPr>
              <p:cNvPr name="TextBox 9" id="9"/>
              <p:cNvSpPr txBox="true"/>
              <p:nvPr/>
            </p:nvSpPr>
            <p:spPr>
              <a:xfrm>
                <a:off x="0" y="-38100"/>
                <a:ext cx="3019014" cy="531954"/>
              </a:xfrm>
              <a:prstGeom prst="rect">
                <a:avLst/>
              </a:prstGeom>
            </p:spPr>
            <p:txBody>
              <a:bodyPr anchor="ctr" rtlCol="false" tIns="50800" lIns="50800" bIns="50800" rIns="50800"/>
              <a:lstStyle/>
              <a:p>
                <a:pPr algn="ctr">
                  <a:lnSpc>
                    <a:spcPts val="2659"/>
                  </a:lnSpc>
                </a:pPr>
              </a:p>
            </p:txBody>
          </p:sp>
        </p:grpSp>
      </p:grpSp>
      <p:sp>
        <p:nvSpPr>
          <p:cNvPr name="TextBox 10" id="10"/>
          <p:cNvSpPr txBox="true"/>
          <p:nvPr/>
        </p:nvSpPr>
        <p:spPr>
          <a:xfrm rot="0">
            <a:off x="3774989" y="1513240"/>
            <a:ext cx="10738022" cy="1092028"/>
          </a:xfrm>
          <a:prstGeom prst="rect">
            <a:avLst/>
          </a:prstGeom>
        </p:spPr>
        <p:txBody>
          <a:bodyPr anchor="t" rtlCol="false" tIns="0" lIns="0" bIns="0" rIns="0">
            <a:spAutoFit/>
          </a:bodyPr>
          <a:lstStyle/>
          <a:p>
            <a:pPr algn="ctr" marL="0" indent="0" lvl="1">
              <a:lnSpc>
                <a:spcPts val="8118"/>
              </a:lnSpc>
              <a:spcBef>
                <a:spcPct val="0"/>
              </a:spcBef>
            </a:pPr>
            <a:r>
              <a:rPr lang="en-US" sz="8118">
                <a:solidFill>
                  <a:srgbClr val="532323"/>
                </a:solidFill>
                <a:latin typeface="Higuen Elegant Serif"/>
                <a:ea typeface="Higuen Elegant Serif"/>
                <a:cs typeface="Higuen Elegant Serif"/>
                <a:sym typeface="Higuen Elegant Serif"/>
              </a:rPr>
              <a:t>METODE</a:t>
            </a:r>
          </a:p>
        </p:txBody>
      </p:sp>
      <p:sp>
        <p:nvSpPr>
          <p:cNvPr name="Freeform 11" id="11"/>
          <p:cNvSpPr/>
          <p:nvPr/>
        </p:nvSpPr>
        <p:spPr>
          <a:xfrm flipH="false" flipV="false" rot="-5400000">
            <a:off x="14581075" y="7121896"/>
            <a:ext cx="3667509" cy="5336323"/>
          </a:xfrm>
          <a:custGeom>
            <a:avLst/>
            <a:gdLst/>
            <a:ahLst/>
            <a:cxnLst/>
            <a:rect r="r" b="b" t="t" l="l"/>
            <a:pathLst>
              <a:path h="5336323" w="3667509">
                <a:moveTo>
                  <a:pt x="0" y="0"/>
                </a:moveTo>
                <a:lnTo>
                  <a:pt x="3667509" y="0"/>
                </a:lnTo>
                <a:lnTo>
                  <a:pt x="3667509" y="5336323"/>
                </a:lnTo>
                <a:lnTo>
                  <a:pt x="0" y="53363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12" id="12"/>
          <p:cNvGrpSpPr/>
          <p:nvPr/>
        </p:nvGrpSpPr>
        <p:grpSpPr>
          <a:xfrm rot="0">
            <a:off x="2434362" y="3516058"/>
            <a:ext cx="566146" cy="56614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a:ln cap="sq">
              <a:noFill/>
              <a:prstDash val="solid"/>
              <a:miter/>
            </a:ln>
          </p:spPr>
        </p:sp>
        <p:sp>
          <p:nvSpPr>
            <p:cNvPr name="TextBox 14" id="14"/>
            <p:cNvSpPr txBox="true"/>
            <p:nvPr/>
          </p:nvSpPr>
          <p:spPr>
            <a:xfrm>
              <a:off x="190500" y="152400"/>
              <a:ext cx="431800" cy="4699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5" id="15"/>
          <p:cNvGrpSpPr/>
          <p:nvPr/>
        </p:nvGrpSpPr>
        <p:grpSpPr>
          <a:xfrm rot="0">
            <a:off x="2434362" y="6246570"/>
            <a:ext cx="566146" cy="56614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a:ln cap="sq">
              <a:noFill/>
              <a:prstDash val="solid"/>
              <a:miter/>
            </a:ln>
          </p:spPr>
        </p:sp>
        <p:sp>
          <p:nvSpPr>
            <p:cNvPr name="TextBox 17" id="17"/>
            <p:cNvSpPr txBox="true"/>
            <p:nvPr/>
          </p:nvSpPr>
          <p:spPr>
            <a:xfrm>
              <a:off x="190500" y="152400"/>
              <a:ext cx="431800" cy="4699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8" id="18"/>
          <p:cNvSpPr txBox="true"/>
          <p:nvPr/>
        </p:nvSpPr>
        <p:spPr>
          <a:xfrm rot="0">
            <a:off x="3417238" y="3430333"/>
            <a:ext cx="12436400" cy="3174396"/>
          </a:xfrm>
          <a:prstGeom prst="rect">
            <a:avLst/>
          </a:prstGeom>
        </p:spPr>
        <p:txBody>
          <a:bodyPr anchor="t" rtlCol="false" tIns="0" lIns="0" bIns="0" rIns="0">
            <a:spAutoFit/>
          </a:bodyPr>
          <a:lstStyle/>
          <a:p>
            <a:pPr algn="just" marL="0" indent="0" lvl="0">
              <a:lnSpc>
                <a:spcPts val="6332"/>
              </a:lnSpc>
              <a:spcBef>
                <a:spcPct val="0"/>
              </a:spcBef>
            </a:pPr>
            <a:r>
              <a:rPr lang="en-US" sz="4523">
                <a:solidFill>
                  <a:srgbClr val="000000"/>
                </a:solidFill>
                <a:latin typeface="Harmattan"/>
                <a:ea typeface="Harmattan"/>
                <a:cs typeface="Harmattan"/>
                <a:sym typeface="Harmattan"/>
              </a:rPr>
              <a:t>Metode deskriptif-kualitatif menggunakan pendekatan observasi lapangan, wawancara dengan petugas puskesmas, serta analisis sistem menggunakan kerangka HOT (Human, Organization, Technology).</a:t>
            </a:r>
          </a:p>
        </p:txBody>
      </p:sp>
      <p:sp>
        <p:nvSpPr>
          <p:cNvPr name="Freeform 19" id="19"/>
          <p:cNvSpPr/>
          <p:nvPr/>
        </p:nvSpPr>
        <p:spPr>
          <a:xfrm flipH="false" flipV="false" rot="0">
            <a:off x="238705" y="410495"/>
            <a:ext cx="2761803" cy="2591073"/>
          </a:xfrm>
          <a:custGeom>
            <a:avLst/>
            <a:gdLst/>
            <a:ahLst/>
            <a:cxnLst/>
            <a:rect r="r" b="b" t="t" l="l"/>
            <a:pathLst>
              <a:path h="2591073" w="2761803">
                <a:moveTo>
                  <a:pt x="0" y="0"/>
                </a:moveTo>
                <a:lnTo>
                  <a:pt x="2761802" y="0"/>
                </a:lnTo>
                <a:lnTo>
                  <a:pt x="2761802" y="2591073"/>
                </a:lnTo>
                <a:lnTo>
                  <a:pt x="0" y="25910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0" id="20"/>
          <p:cNvSpPr txBox="true"/>
          <p:nvPr/>
        </p:nvSpPr>
        <p:spPr>
          <a:xfrm rot="0">
            <a:off x="9049544" y="4962842"/>
            <a:ext cx="188912" cy="323215"/>
          </a:xfrm>
          <a:prstGeom prst="rect">
            <a:avLst/>
          </a:prstGeom>
        </p:spPr>
        <p:txBody>
          <a:bodyPr anchor="t" rtlCol="false" tIns="0" lIns="0" bIns="0" rIns="0">
            <a:spAutoFit/>
          </a:bodyPr>
          <a:lstStyle/>
          <a:p>
            <a:pPr algn="ctr">
              <a:lnSpc>
                <a:spcPts val="2659"/>
              </a:lnSpc>
              <a:spcBef>
                <a:spcPct val="0"/>
              </a:spcBef>
            </a:pPr>
            <a:r>
              <a:rPr lang="en-US" sz="1899">
                <a:solidFill>
                  <a:srgbClr val="000000"/>
                </a:solidFill>
                <a:latin typeface="Canva Sans"/>
                <a:ea typeface="Canva Sans"/>
                <a:cs typeface="Canva Sans"/>
                <a:sym typeface="Canva Sans"/>
              </a:rPr>
              <a:t>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3702743"/>
            <a:ext cx="566146" cy="566146"/>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a:ln cap="sq">
              <a:noFill/>
              <a:prstDash val="solid"/>
              <a:miter/>
            </a:ln>
          </p:spPr>
        </p:sp>
        <p:sp>
          <p:nvSpPr>
            <p:cNvPr name="TextBox 5" id="5"/>
            <p:cNvSpPr txBox="true"/>
            <p:nvPr/>
          </p:nvSpPr>
          <p:spPr>
            <a:xfrm>
              <a:off x="190500" y="152400"/>
              <a:ext cx="431800" cy="4699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6" id="6"/>
          <p:cNvSpPr txBox="true"/>
          <p:nvPr/>
        </p:nvSpPr>
        <p:spPr>
          <a:xfrm rot="0">
            <a:off x="1827002" y="3617018"/>
            <a:ext cx="11220282" cy="3174396"/>
          </a:xfrm>
          <a:prstGeom prst="rect">
            <a:avLst/>
          </a:prstGeom>
        </p:spPr>
        <p:txBody>
          <a:bodyPr anchor="t" rtlCol="false" tIns="0" lIns="0" bIns="0" rIns="0">
            <a:spAutoFit/>
          </a:bodyPr>
          <a:lstStyle/>
          <a:p>
            <a:pPr algn="just" marL="0" indent="0" lvl="0">
              <a:lnSpc>
                <a:spcPts val="6332"/>
              </a:lnSpc>
              <a:spcBef>
                <a:spcPct val="0"/>
              </a:spcBef>
            </a:pPr>
            <a:r>
              <a:rPr lang="en-US" sz="4523">
                <a:solidFill>
                  <a:srgbClr val="000000"/>
                </a:solidFill>
                <a:latin typeface="Harmattan"/>
                <a:ea typeface="Harmattan"/>
                <a:cs typeface="Harmattan"/>
                <a:sym typeface="Harmattan"/>
              </a:rPr>
              <a:t>Sistem telah digunakan di seluruh unit pelayanan. Terjadi peningkatan efisiensi layanan dan akurasi data. Beberapa proses (seperti klaim BPJS rawat inap) masih dilakukan manual</a:t>
            </a:r>
          </a:p>
        </p:txBody>
      </p:sp>
      <p:grpSp>
        <p:nvGrpSpPr>
          <p:cNvPr name="Group 7" id="7"/>
          <p:cNvGrpSpPr/>
          <p:nvPr/>
        </p:nvGrpSpPr>
        <p:grpSpPr>
          <a:xfrm rot="0">
            <a:off x="-2363857" y="1028700"/>
            <a:ext cx="9123916" cy="2027503"/>
            <a:chOff x="0" y="0"/>
            <a:chExt cx="12165222" cy="2703338"/>
          </a:xfrm>
        </p:grpSpPr>
        <p:grpSp>
          <p:nvGrpSpPr>
            <p:cNvPr name="Group 8" id="8"/>
            <p:cNvGrpSpPr/>
            <p:nvPr/>
          </p:nvGrpSpPr>
          <p:grpSpPr>
            <a:xfrm rot="0">
              <a:off x="171073" y="203200"/>
              <a:ext cx="11994149" cy="2500138"/>
              <a:chOff x="0" y="0"/>
              <a:chExt cx="2369215" cy="493854"/>
            </a:xfrm>
          </p:grpSpPr>
          <p:sp>
            <p:nvSpPr>
              <p:cNvPr name="Freeform 9" id="9"/>
              <p:cNvSpPr/>
              <p:nvPr/>
            </p:nvSpPr>
            <p:spPr>
              <a:xfrm flipH="false" flipV="false" rot="0">
                <a:off x="0" y="0"/>
                <a:ext cx="2369214" cy="493854"/>
              </a:xfrm>
              <a:custGeom>
                <a:avLst/>
                <a:gdLst/>
                <a:ahLst/>
                <a:cxnLst/>
                <a:rect r="r" b="b" t="t" l="l"/>
                <a:pathLst>
                  <a:path h="493854" w="2369214">
                    <a:moveTo>
                      <a:pt x="86063" y="0"/>
                    </a:moveTo>
                    <a:lnTo>
                      <a:pt x="2283151" y="0"/>
                    </a:lnTo>
                    <a:cubicBezTo>
                      <a:pt x="2305977" y="0"/>
                      <a:pt x="2327867" y="9067"/>
                      <a:pt x="2344007" y="25207"/>
                    </a:cubicBezTo>
                    <a:cubicBezTo>
                      <a:pt x="2360147" y="41347"/>
                      <a:pt x="2369214" y="63238"/>
                      <a:pt x="2369214" y="86063"/>
                    </a:cubicBezTo>
                    <a:lnTo>
                      <a:pt x="2369214" y="407791"/>
                    </a:lnTo>
                    <a:cubicBezTo>
                      <a:pt x="2369214" y="430616"/>
                      <a:pt x="2360147" y="452507"/>
                      <a:pt x="2344007" y="468647"/>
                    </a:cubicBezTo>
                    <a:cubicBezTo>
                      <a:pt x="2327867" y="484787"/>
                      <a:pt x="2305977" y="493854"/>
                      <a:pt x="2283151" y="493854"/>
                    </a:cubicBezTo>
                    <a:lnTo>
                      <a:pt x="86063" y="493854"/>
                    </a:lnTo>
                    <a:cubicBezTo>
                      <a:pt x="63238" y="493854"/>
                      <a:pt x="41347" y="484787"/>
                      <a:pt x="25207" y="468647"/>
                    </a:cubicBezTo>
                    <a:cubicBezTo>
                      <a:pt x="9067" y="452507"/>
                      <a:pt x="0" y="430616"/>
                      <a:pt x="0" y="407791"/>
                    </a:cubicBezTo>
                    <a:lnTo>
                      <a:pt x="0" y="86063"/>
                    </a:lnTo>
                    <a:cubicBezTo>
                      <a:pt x="0" y="63238"/>
                      <a:pt x="9067" y="41347"/>
                      <a:pt x="25207" y="25207"/>
                    </a:cubicBezTo>
                    <a:cubicBezTo>
                      <a:pt x="41347" y="9067"/>
                      <a:pt x="63238" y="0"/>
                      <a:pt x="86063" y="0"/>
                    </a:cubicBezTo>
                    <a:close/>
                  </a:path>
                </a:pathLst>
              </a:custGeom>
              <a:solidFill>
                <a:srgbClr val="BCB8AE"/>
              </a:solidFill>
            </p:spPr>
          </p:sp>
          <p:sp>
            <p:nvSpPr>
              <p:cNvPr name="TextBox 10" id="10"/>
              <p:cNvSpPr txBox="true"/>
              <p:nvPr/>
            </p:nvSpPr>
            <p:spPr>
              <a:xfrm>
                <a:off x="0" y="-38100"/>
                <a:ext cx="2369215" cy="53195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0" y="0"/>
              <a:ext cx="11994149" cy="2500138"/>
              <a:chOff x="0" y="0"/>
              <a:chExt cx="2369215" cy="493854"/>
            </a:xfrm>
          </p:grpSpPr>
          <p:sp>
            <p:nvSpPr>
              <p:cNvPr name="Freeform 12" id="12"/>
              <p:cNvSpPr/>
              <p:nvPr/>
            </p:nvSpPr>
            <p:spPr>
              <a:xfrm flipH="false" flipV="false" rot="0">
                <a:off x="0" y="0"/>
                <a:ext cx="2369214" cy="493854"/>
              </a:xfrm>
              <a:custGeom>
                <a:avLst/>
                <a:gdLst/>
                <a:ahLst/>
                <a:cxnLst/>
                <a:rect r="r" b="b" t="t" l="l"/>
                <a:pathLst>
                  <a:path h="493854" w="2369214">
                    <a:moveTo>
                      <a:pt x="86063" y="0"/>
                    </a:moveTo>
                    <a:lnTo>
                      <a:pt x="2283151" y="0"/>
                    </a:lnTo>
                    <a:cubicBezTo>
                      <a:pt x="2305977" y="0"/>
                      <a:pt x="2327867" y="9067"/>
                      <a:pt x="2344007" y="25207"/>
                    </a:cubicBezTo>
                    <a:cubicBezTo>
                      <a:pt x="2360147" y="41347"/>
                      <a:pt x="2369214" y="63238"/>
                      <a:pt x="2369214" y="86063"/>
                    </a:cubicBezTo>
                    <a:lnTo>
                      <a:pt x="2369214" y="407791"/>
                    </a:lnTo>
                    <a:cubicBezTo>
                      <a:pt x="2369214" y="430616"/>
                      <a:pt x="2360147" y="452507"/>
                      <a:pt x="2344007" y="468647"/>
                    </a:cubicBezTo>
                    <a:cubicBezTo>
                      <a:pt x="2327867" y="484787"/>
                      <a:pt x="2305977" y="493854"/>
                      <a:pt x="2283151" y="493854"/>
                    </a:cubicBezTo>
                    <a:lnTo>
                      <a:pt x="86063" y="493854"/>
                    </a:lnTo>
                    <a:cubicBezTo>
                      <a:pt x="63238" y="493854"/>
                      <a:pt x="41347" y="484787"/>
                      <a:pt x="25207" y="468647"/>
                    </a:cubicBezTo>
                    <a:cubicBezTo>
                      <a:pt x="9067" y="452507"/>
                      <a:pt x="0" y="430616"/>
                      <a:pt x="0" y="407791"/>
                    </a:cubicBezTo>
                    <a:lnTo>
                      <a:pt x="0" y="86063"/>
                    </a:lnTo>
                    <a:cubicBezTo>
                      <a:pt x="0" y="63238"/>
                      <a:pt x="9067" y="41347"/>
                      <a:pt x="25207" y="25207"/>
                    </a:cubicBezTo>
                    <a:cubicBezTo>
                      <a:pt x="41347" y="9067"/>
                      <a:pt x="63238" y="0"/>
                      <a:pt x="86063" y="0"/>
                    </a:cubicBezTo>
                    <a:close/>
                  </a:path>
                </a:pathLst>
              </a:custGeom>
              <a:solidFill>
                <a:srgbClr val="ECE0D0"/>
              </a:solidFill>
            </p:spPr>
          </p:sp>
          <p:sp>
            <p:nvSpPr>
              <p:cNvPr name="TextBox 13" id="13"/>
              <p:cNvSpPr txBox="true"/>
              <p:nvPr/>
            </p:nvSpPr>
            <p:spPr>
              <a:xfrm>
                <a:off x="0" y="-38100"/>
                <a:ext cx="2369215" cy="531954"/>
              </a:xfrm>
              <a:prstGeom prst="rect">
                <a:avLst/>
              </a:prstGeom>
            </p:spPr>
            <p:txBody>
              <a:bodyPr anchor="ctr" rtlCol="false" tIns="50800" lIns="50800" bIns="50800" rIns="50800"/>
              <a:lstStyle/>
              <a:p>
                <a:pPr algn="ctr">
                  <a:lnSpc>
                    <a:spcPts val="2659"/>
                  </a:lnSpc>
                </a:pPr>
              </a:p>
            </p:txBody>
          </p:sp>
        </p:grpSp>
      </p:grpSp>
      <p:sp>
        <p:nvSpPr>
          <p:cNvPr name="TextBox 14" id="14"/>
          <p:cNvSpPr txBox="true"/>
          <p:nvPr/>
        </p:nvSpPr>
        <p:spPr>
          <a:xfrm rot="0">
            <a:off x="1267928" y="1567875"/>
            <a:ext cx="5252903" cy="1092028"/>
          </a:xfrm>
          <a:prstGeom prst="rect">
            <a:avLst/>
          </a:prstGeom>
        </p:spPr>
        <p:txBody>
          <a:bodyPr anchor="t" rtlCol="false" tIns="0" lIns="0" bIns="0" rIns="0">
            <a:spAutoFit/>
          </a:bodyPr>
          <a:lstStyle/>
          <a:p>
            <a:pPr algn="ctr" marL="0" indent="0" lvl="1">
              <a:lnSpc>
                <a:spcPts val="8118"/>
              </a:lnSpc>
              <a:spcBef>
                <a:spcPct val="0"/>
              </a:spcBef>
            </a:pPr>
            <a:r>
              <a:rPr lang="en-US" sz="8118">
                <a:solidFill>
                  <a:srgbClr val="532323"/>
                </a:solidFill>
                <a:latin typeface="Higuen Elegant Serif"/>
                <a:ea typeface="Higuen Elegant Serif"/>
                <a:cs typeface="Higuen Elegant Serif"/>
                <a:sym typeface="Higuen Elegant Serif"/>
              </a:rPr>
              <a:t>HASIL</a:t>
            </a:r>
          </a:p>
        </p:txBody>
      </p:sp>
      <p:grpSp>
        <p:nvGrpSpPr>
          <p:cNvPr name="Group 15" id="15"/>
          <p:cNvGrpSpPr/>
          <p:nvPr/>
        </p:nvGrpSpPr>
        <p:grpSpPr>
          <a:xfrm rot="0">
            <a:off x="1915029" y="7013871"/>
            <a:ext cx="566146" cy="56614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a:ln cap="sq">
              <a:noFill/>
              <a:prstDash val="solid"/>
              <a:miter/>
            </a:ln>
          </p:spPr>
        </p:sp>
        <p:sp>
          <p:nvSpPr>
            <p:cNvPr name="TextBox 17" id="17"/>
            <p:cNvSpPr txBox="true"/>
            <p:nvPr/>
          </p:nvSpPr>
          <p:spPr>
            <a:xfrm>
              <a:off x="190500" y="152400"/>
              <a:ext cx="431800" cy="4699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8" id="18"/>
          <p:cNvSpPr txBox="true"/>
          <p:nvPr/>
        </p:nvSpPr>
        <p:spPr>
          <a:xfrm rot="0">
            <a:off x="3159410" y="6928146"/>
            <a:ext cx="11220282" cy="2373507"/>
          </a:xfrm>
          <a:prstGeom prst="rect">
            <a:avLst/>
          </a:prstGeom>
        </p:spPr>
        <p:txBody>
          <a:bodyPr anchor="t" rtlCol="false" tIns="0" lIns="0" bIns="0" rIns="0">
            <a:spAutoFit/>
          </a:bodyPr>
          <a:lstStyle/>
          <a:p>
            <a:pPr algn="just" marL="0" indent="0" lvl="0">
              <a:lnSpc>
                <a:spcPts val="6332"/>
              </a:lnSpc>
              <a:spcBef>
                <a:spcPct val="0"/>
              </a:spcBef>
            </a:pPr>
            <a:r>
              <a:rPr lang="en-US" sz="4523">
                <a:solidFill>
                  <a:srgbClr val="000000"/>
                </a:solidFill>
                <a:latin typeface="Harmattan"/>
                <a:ea typeface="Harmattan"/>
                <a:cs typeface="Harmattan"/>
                <a:sym typeface="Harmattan"/>
              </a:rPr>
              <a:t>Tantangan utama: kendala teknis, kurangnya pelatihan di awal penggunaan sistem, belum terhubungnya sistem dengan platform nasional</a:t>
            </a:r>
          </a:p>
        </p:txBody>
      </p:sp>
      <p:sp>
        <p:nvSpPr>
          <p:cNvPr name="Freeform 19" id="19"/>
          <p:cNvSpPr/>
          <p:nvPr/>
        </p:nvSpPr>
        <p:spPr>
          <a:xfrm flipH="false" flipV="false" rot="0">
            <a:off x="13540844" y="3071755"/>
            <a:ext cx="4285092" cy="5272484"/>
          </a:xfrm>
          <a:custGeom>
            <a:avLst/>
            <a:gdLst/>
            <a:ahLst/>
            <a:cxnLst/>
            <a:rect r="r" b="b" t="t" l="l"/>
            <a:pathLst>
              <a:path h="5272484" w="4285092">
                <a:moveTo>
                  <a:pt x="0" y="0"/>
                </a:moveTo>
                <a:lnTo>
                  <a:pt x="4285092" y="0"/>
                </a:lnTo>
                <a:lnTo>
                  <a:pt x="4285092" y="5272485"/>
                </a:lnTo>
                <a:lnTo>
                  <a:pt x="0" y="52724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20" id="20"/>
          <p:cNvSpPr/>
          <p:nvPr/>
        </p:nvSpPr>
        <p:spPr>
          <a:xfrm flipH="false" flipV="false" rot="0">
            <a:off x="8769551" y="480682"/>
            <a:ext cx="2761803" cy="2591073"/>
          </a:xfrm>
          <a:custGeom>
            <a:avLst/>
            <a:gdLst/>
            <a:ahLst/>
            <a:cxnLst/>
            <a:rect r="r" b="b" t="t" l="l"/>
            <a:pathLst>
              <a:path h="2591073" w="2761803">
                <a:moveTo>
                  <a:pt x="0" y="0"/>
                </a:moveTo>
                <a:lnTo>
                  <a:pt x="2761802" y="0"/>
                </a:lnTo>
                <a:lnTo>
                  <a:pt x="2761802" y="2591073"/>
                </a:lnTo>
                <a:lnTo>
                  <a:pt x="0" y="25910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462554" y="3683282"/>
            <a:ext cx="566146" cy="566146"/>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a:ln cap="sq">
              <a:noFill/>
              <a:prstDash val="solid"/>
              <a:miter/>
            </a:ln>
          </p:spPr>
        </p:sp>
        <p:sp>
          <p:nvSpPr>
            <p:cNvPr name="TextBox 5" id="5"/>
            <p:cNvSpPr txBox="true"/>
            <p:nvPr/>
          </p:nvSpPr>
          <p:spPr>
            <a:xfrm>
              <a:off x="190500" y="152400"/>
              <a:ext cx="431800" cy="4699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6" id="6"/>
          <p:cNvGrpSpPr/>
          <p:nvPr/>
        </p:nvGrpSpPr>
        <p:grpSpPr>
          <a:xfrm rot="0">
            <a:off x="9504808" y="3683282"/>
            <a:ext cx="566146" cy="56614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a:ln cap="sq">
              <a:noFill/>
              <a:prstDash val="solid"/>
              <a:miter/>
            </a:ln>
          </p:spPr>
        </p:sp>
        <p:sp>
          <p:nvSpPr>
            <p:cNvPr name="TextBox 8" id="8"/>
            <p:cNvSpPr txBox="true"/>
            <p:nvPr/>
          </p:nvSpPr>
          <p:spPr>
            <a:xfrm>
              <a:off x="190500" y="152400"/>
              <a:ext cx="431800" cy="4699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9" id="9"/>
          <p:cNvGrpSpPr/>
          <p:nvPr/>
        </p:nvGrpSpPr>
        <p:grpSpPr>
          <a:xfrm rot="0">
            <a:off x="-2363857" y="1028700"/>
            <a:ext cx="10557660" cy="2027503"/>
            <a:chOff x="0" y="0"/>
            <a:chExt cx="14076880" cy="2703338"/>
          </a:xfrm>
        </p:grpSpPr>
        <p:grpSp>
          <p:nvGrpSpPr>
            <p:cNvPr name="Group 10" id="10"/>
            <p:cNvGrpSpPr/>
            <p:nvPr/>
          </p:nvGrpSpPr>
          <p:grpSpPr>
            <a:xfrm rot="0">
              <a:off x="197956" y="203200"/>
              <a:ext cx="13878925" cy="2500138"/>
              <a:chOff x="0" y="0"/>
              <a:chExt cx="2741516" cy="493854"/>
            </a:xfrm>
          </p:grpSpPr>
          <p:sp>
            <p:nvSpPr>
              <p:cNvPr name="Freeform 11" id="11"/>
              <p:cNvSpPr/>
              <p:nvPr/>
            </p:nvSpPr>
            <p:spPr>
              <a:xfrm flipH="false" flipV="false" rot="0">
                <a:off x="0" y="0"/>
                <a:ext cx="2741516" cy="493854"/>
              </a:xfrm>
              <a:custGeom>
                <a:avLst/>
                <a:gdLst/>
                <a:ahLst/>
                <a:cxnLst/>
                <a:rect r="r" b="b" t="t" l="l"/>
                <a:pathLst>
                  <a:path h="493854" w="2741516">
                    <a:moveTo>
                      <a:pt x="74376" y="0"/>
                    </a:moveTo>
                    <a:lnTo>
                      <a:pt x="2667140" y="0"/>
                    </a:lnTo>
                    <a:cubicBezTo>
                      <a:pt x="2708217" y="0"/>
                      <a:pt x="2741516" y="33299"/>
                      <a:pt x="2741516" y="74376"/>
                    </a:cubicBezTo>
                    <a:lnTo>
                      <a:pt x="2741516" y="419479"/>
                    </a:lnTo>
                    <a:cubicBezTo>
                      <a:pt x="2741516" y="439204"/>
                      <a:pt x="2733680" y="458122"/>
                      <a:pt x="2719732" y="472070"/>
                    </a:cubicBezTo>
                    <a:cubicBezTo>
                      <a:pt x="2705784" y="486018"/>
                      <a:pt x="2686866" y="493854"/>
                      <a:pt x="2667140" y="493854"/>
                    </a:cubicBezTo>
                    <a:lnTo>
                      <a:pt x="74376" y="493854"/>
                    </a:lnTo>
                    <a:cubicBezTo>
                      <a:pt x="54650" y="493854"/>
                      <a:pt x="35732" y="486018"/>
                      <a:pt x="21784" y="472070"/>
                    </a:cubicBezTo>
                    <a:cubicBezTo>
                      <a:pt x="7836" y="458122"/>
                      <a:pt x="0" y="439204"/>
                      <a:pt x="0" y="419479"/>
                    </a:cubicBezTo>
                    <a:lnTo>
                      <a:pt x="0" y="74376"/>
                    </a:lnTo>
                    <a:cubicBezTo>
                      <a:pt x="0" y="54650"/>
                      <a:pt x="7836" y="35732"/>
                      <a:pt x="21784" y="21784"/>
                    </a:cubicBezTo>
                    <a:cubicBezTo>
                      <a:pt x="35732" y="7836"/>
                      <a:pt x="54650" y="0"/>
                      <a:pt x="74376" y="0"/>
                    </a:cubicBezTo>
                    <a:close/>
                  </a:path>
                </a:pathLst>
              </a:custGeom>
              <a:solidFill>
                <a:srgbClr val="BCB8AE"/>
              </a:solidFill>
            </p:spPr>
          </p:sp>
          <p:sp>
            <p:nvSpPr>
              <p:cNvPr name="TextBox 12" id="12"/>
              <p:cNvSpPr txBox="true"/>
              <p:nvPr/>
            </p:nvSpPr>
            <p:spPr>
              <a:xfrm>
                <a:off x="0" y="-38100"/>
                <a:ext cx="2741516" cy="531954"/>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0"/>
              <a:ext cx="13878925" cy="2500138"/>
              <a:chOff x="0" y="0"/>
              <a:chExt cx="2741516" cy="493854"/>
            </a:xfrm>
          </p:grpSpPr>
          <p:sp>
            <p:nvSpPr>
              <p:cNvPr name="Freeform 14" id="14"/>
              <p:cNvSpPr/>
              <p:nvPr/>
            </p:nvSpPr>
            <p:spPr>
              <a:xfrm flipH="false" flipV="false" rot="0">
                <a:off x="0" y="0"/>
                <a:ext cx="2741516" cy="493854"/>
              </a:xfrm>
              <a:custGeom>
                <a:avLst/>
                <a:gdLst/>
                <a:ahLst/>
                <a:cxnLst/>
                <a:rect r="r" b="b" t="t" l="l"/>
                <a:pathLst>
                  <a:path h="493854" w="2741516">
                    <a:moveTo>
                      <a:pt x="74376" y="0"/>
                    </a:moveTo>
                    <a:lnTo>
                      <a:pt x="2667140" y="0"/>
                    </a:lnTo>
                    <a:cubicBezTo>
                      <a:pt x="2708217" y="0"/>
                      <a:pt x="2741516" y="33299"/>
                      <a:pt x="2741516" y="74376"/>
                    </a:cubicBezTo>
                    <a:lnTo>
                      <a:pt x="2741516" y="419479"/>
                    </a:lnTo>
                    <a:cubicBezTo>
                      <a:pt x="2741516" y="439204"/>
                      <a:pt x="2733680" y="458122"/>
                      <a:pt x="2719732" y="472070"/>
                    </a:cubicBezTo>
                    <a:cubicBezTo>
                      <a:pt x="2705784" y="486018"/>
                      <a:pt x="2686866" y="493854"/>
                      <a:pt x="2667140" y="493854"/>
                    </a:cubicBezTo>
                    <a:lnTo>
                      <a:pt x="74376" y="493854"/>
                    </a:lnTo>
                    <a:cubicBezTo>
                      <a:pt x="54650" y="493854"/>
                      <a:pt x="35732" y="486018"/>
                      <a:pt x="21784" y="472070"/>
                    </a:cubicBezTo>
                    <a:cubicBezTo>
                      <a:pt x="7836" y="458122"/>
                      <a:pt x="0" y="439204"/>
                      <a:pt x="0" y="419479"/>
                    </a:cubicBezTo>
                    <a:lnTo>
                      <a:pt x="0" y="74376"/>
                    </a:lnTo>
                    <a:cubicBezTo>
                      <a:pt x="0" y="54650"/>
                      <a:pt x="7836" y="35732"/>
                      <a:pt x="21784" y="21784"/>
                    </a:cubicBezTo>
                    <a:cubicBezTo>
                      <a:pt x="35732" y="7836"/>
                      <a:pt x="54650" y="0"/>
                      <a:pt x="74376" y="0"/>
                    </a:cubicBezTo>
                    <a:close/>
                  </a:path>
                </a:pathLst>
              </a:custGeom>
              <a:solidFill>
                <a:srgbClr val="ECE0D0"/>
              </a:solidFill>
            </p:spPr>
          </p:sp>
          <p:sp>
            <p:nvSpPr>
              <p:cNvPr name="TextBox 15" id="15"/>
              <p:cNvSpPr txBox="true"/>
              <p:nvPr/>
            </p:nvSpPr>
            <p:spPr>
              <a:xfrm>
                <a:off x="0" y="-38100"/>
                <a:ext cx="2741516" cy="531954"/>
              </a:xfrm>
              <a:prstGeom prst="rect">
                <a:avLst/>
              </a:prstGeom>
            </p:spPr>
            <p:txBody>
              <a:bodyPr anchor="ctr" rtlCol="false" tIns="50800" lIns="50800" bIns="50800" rIns="50800"/>
              <a:lstStyle/>
              <a:p>
                <a:pPr algn="ctr">
                  <a:lnSpc>
                    <a:spcPts val="2659"/>
                  </a:lnSpc>
                </a:pPr>
              </a:p>
            </p:txBody>
          </p:sp>
        </p:grpSp>
      </p:grpSp>
      <p:sp>
        <p:nvSpPr>
          <p:cNvPr name="Freeform 16" id="16"/>
          <p:cNvSpPr/>
          <p:nvPr/>
        </p:nvSpPr>
        <p:spPr>
          <a:xfrm flipH="false" flipV="false" rot="0">
            <a:off x="-6769" y="7695927"/>
            <a:ext cx="2761803" cy="2591073"/>
          </a:xfrm>
          <a:custGeom>
            <a:avLst/>
            <a:gdLst/>
            <a:ahLst/>
            <a:cxnLst/>
            <a:rect r="r" b="b" t="t" l="l"/>
            <a:pathLst>
              <a:path h="2591073" w="2761803">
                <a:moveTo>
                  <a:pt x="0" y="0"/>
                </a:moveTo>
                <a:lnTo>
                  <a:pt x="2761802" y="0"/>
                </a:lnTo>
                <a:lnTo>
                  <a:pt x="2761802" y="2591073"/>
                </a:lnTo>
                <a:lnTo>
                  <a:pt x="0" y="25910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15025624" y="-337248"/>
            <a:ext cx="4020530" cy="4020530"/>
          </a:xfrm>
          <a:custGeom>
            <a:avLst/>
            <a:gdLst/>
            <a:ahLst/>
            <a:cxnLst/>
            <a:rect r="r" b="b" t="t" l="l"/>
            <a:pathLst>
              <a:path h="4020530" w="4020530">
                <a:moveTo>
                  <a:pt x="0" y="0"/>
                </a:moveTo>
                <a:lnTo>
                  <a:pt x="4020530" y="0"/>
                </a:lnTo>
                <a:lnTo>
                  <a:pt x="4020530" y="4020530"/>
                </a:lnTo>
                <a:lnTo>
                  <a:pt x="0" y="40205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TextBox 18" id="18"/>
          <p:cNvSpPr txBox="true"/>
          <p:nvPr/>
        </p:nvSpPr>
        <p:spPr>
          <a:xfrm rot="0">
            <a:off x="1374132" y="3597557"/>
            <a:ext cx="7265971" cy="3971340"/>
          </a:xfrm>
          <a:prstGeom prst="rect">
            <a:avLst/>
          </a:prstGeom>
        </p:spPr>
        <p:txBody>
          <a:bodyPr anchor="t" rtlCol="false" tIns="0" lIns="0" bIns="0" rIns="0">
            <a:spAutoFit/>
          </a:bodyPr>
          <a:lstStyle/>
          <a:p>
            <a:pPr algn="just" marL="0" indent="0" lvl="0">
              <a:lnSpc>
                <a:spcPts val="6332"/>
              </a:lnSpc>
              <a:spcBef>
                <a:spcPct val="0"/>
              </a:spcBef>
            </a:pPr>
            <a:r>
              <a:rPr lang="en-US" sz="4523">
                <a:solidFill>
                  <a:srgbClr val="000000"/>
                </a:solidFill>
                <a:latin typeface="Harmattan"/>
                <a:ea typeface="Harmattan"/>
                <a:cs typeface="Harmattan"/>
                <a:sym typeface="Harmattan"/>
              </a:rPr>
              <a:t>Implementasi E-Puskesmas menunjukkan manfaat signifikan dalam pelayanan kesehatan. Namun, untuk keberhasilan jangka panjang diperlukan:</a:t>
            </a:r>
          </a:p>
        </p:txBody>
      </p:sp>
      <p:sp>
        <p:nvSpPr>
          <p:cNvPr name="TextBox 19" id="19"/>
          <p:cNvSpPr txBox="true"/>
          <p:nvPr/>
        </p:nvSpPr>
        <p:spPr>
          <a:xfrm rot="0">
            <a:off x="9144000" y="5137947"/>
            <a:ext cx="8115300" cy="4776174"/>
          </a:xfrm>
          <a:prstGeom prst="rect">
            <a:avLst/>
          </a:prstGeom>
        </p:spPr>
        <p:txBody>
          <a:bodyPr anchor="t" rtlCol="false" tIns="0" lIns="0" bIns="0" rIns="0">
            <a:spAutoFit/>
          </a:bodyPr>
          <a:lstStyle/>
          <a:p>
            <a:pPr algn="just" marL="0" indent="0" lvl="0">
              <a:lnSpc>
                <a:spcPts val="6332"/>
              </a:lnSpc>
              <a:spcBef>
                <a:spcPct val="0"/>
              </a:spcBef>
            </a:pPr>
            <a:r>
              <a:rPr lang="en-US" sz="4523">
                <a:solidFill>
                  <a:srgbClr val="000000"/>
                </a:solidFill>
                <a:latin typeface="Harmattan"/>
                <a:ea typeface="Harmattan"/>
                <a:cs typeface="Harmattan"/>
                <a:sym typeface="Harmattan"/>
              </a:rPr>
              <a:t>Digitalisasi penuh rekam medis rawat inap, integrasi dengan Satu Sehat, peningkatan kualitas jaringan dan pelatihan berkelanjutan, dan respons cepat dari vendor terhadap kendlaa teknis.</a:t>
            </a:r>
          </a:p>
        </p:txBody>
      </p:sp>
      <p:sp>
        <p:nvSpPr>
          <p:cNvPr name="TextBox 20" id="20"/>
          <p:cNvSpPr txBox="true"/>
          <p:nvPr/>
        </p:nvSpPr>
        <p:spPr>
          <a:xfrm rot="0">
            <a:off x="0" y="1567875"/>
            <a:ext cx="7416921" cy="1092028"/>
          </a:xfrm>
          <a:prstGeom prst="rect">
            <a:avLst/>
          </a:prstGeom>
        </p:spPr>
        <p:txBody>
          <a:bodyPr anchor="t" rtlCol="false" tIns="0" lIns="0" bIns="0" rIns="0">
            <a:spAutoFit/>
          </a:bodyPr>
          <a:lstStyle/>
          <a:p>
            <a:pPr algn="ctr" marL="0" indent="0" lvl="1">
              <a:lnSpc>
                <a:spcPts val="8118"/>
              </a:lnSpc>
              <a:spcBef>
                <a:spcPct val="0"/>
              </a:spcBef>
            </a:pPr>
            <a:r>
              <a:rPr lang="en-US" sz="8118">
                <a:solidFill>
                  <a:srgbClr val="532323"/>
                </a:solidFill>
                <a:latin typeface="Higuen Elegant Serif"/>
                <a:ea typeface="Higuen Elegant Serif"/>
                <a:cs typeface="Higuen Elegant Serif"/>
                <a:sym typeface="Higuen Elegant Serif"/>
              </a:rPr>
              <a:t>PEMBAHASAN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462554" y="3683282"/>
            <a:ext cx="566146" cy="566146"/>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a:ln cap="sq">
              <a:noFill/>
              <a:prstDash val="solid"/>
              <a:miter/>
            </a:ln>
          </p:spPr>
        </p:sp>
        <p:sp>
          <p:nvSpPr>
            <p:cNvPr name="TextBox 5" id="5"/>
            <p:cNvSpPr txBox="true"/>
            <p:nvPr/>
          </p:nvSpPr>
          <p:spPr>
            <a:xfrm>
              <a:off x="190500" y="152400"/>
              <a:ext cx="431800" cy="4699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6" id="6"/>
          <p:cNvGrpSpPr/>
          <p:nvPr/>
        </p:nvGrpSpPr>
        <p:grpSpPr>
          <a:xfrm rot="0">
            <a:off x="12085547" y="2376830"/>
            <a:ext cx="566146" cy="56614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C9AF7F"/>
            </a:solidFill>
            <a:ln cap="sq">
              <a:noFill/>
              <a:prstDash val="solid"/>
              <a:miter/>
            </a:ln>
          </p:spPr>
        </p:sp>
        <p:sp>
          <p:nvSpPr>
            <p:cNvPr name="TextBox 8" id="8"/>
            <p:cNvSpPr txBox="true"/>
            <p:nvPr/>
          </p:nvSpPr>
          <p:spPr>
            <a:xfrm>
              <a:off x="190500" y="152400"/>
              <a:ext cx="431800" cy="4699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9" id="9"/>
          <p:cNvGrpSpPr/>
          <p:nvPr/>
        </p:nvGrpSpPr>
        <p:grpSpPr>
          <a:xfrm rot="0">
            <a:off x="-2363857" y="1028700"/>
            <a:ext cx="10557660" cy="2027503"/>
            <a:chOff x="0" y="0"/>
            <a:chExt cx="14076880" cy="2703338"/>
          </a:xfrm>
        </p:grpSpPr>
        <p:grpSp>
          <p:nvGrpSpPr>
            <p:cNvPr name="Group 10" id="10"/>
            <p:cNvGrpSpPr/>
            <p:nvPr/>
          </p:nvGrpSpPr>
          <p:grpSpPr>
            <a:xfrm rot="0">
              <a:off x="197956" y="203200"/>
              <a:ext cx="13878925" cy="2500138"/>
              <a:chOff x="0" y="0"/>
              <a:chExt cx="2741516" cy="493854"/>
            </a:xfrm>
          </p:grpSpPr>
          <p:sp>
            <p:nvSpPr>
              <p:cNvPr name="Freeform 11" id="11"/>
              <p:cNvSpPr/>
              <p:nvPr/>
            </p:nvSpPr>
            <p:spPr>
              <a:xfrm flipH="false" flipV="false" rot="0">
                <a:off x="0" y="0"/>
                <a:ext cx="2741516" cy="493854"/>
              </a:xfrm>
              <a:custGeom>
                <a:avLst/>
                <a:gdLst/>
                <a:ahLst/>
                <a:cxnLst/>
                <a:rect r="r" b="b" t="t" l="l"/>
                <a:pathLst>
                  <a:path h="493854" w="2741516">
                    <a:moveTo>
                      <a:pt x="74376" y="0"/>
                    </a:moveTo>
                    <a:lnTo>
                      <a:pt x="2667140" y="0"/>
                    </a:lnTo>
                    <a:cubicBezTo>
                      <a:pt x="2708217" y="0"/>
                      <a:pt x="2741516" y="33299"/>
                      <a:pt x="2741516" y="74376"/>
                    </a:cubicBezTo>
                    <a:lnTo>
                      <a:pt x="2741516" y="419479"/>
                    </a:lnTo>
                    <a:cubicBezTo>
                      <a:pt x="2741516" y="439204"/>
                      <a:pt x="2733680" y="458122"/>
                      <a:pt x="2719732" y="472070"/>
                    </a:cubicBezTo>
                    <a:cubicBezTo>
                      <a:pt x="2705784" y="486018"/>
                      <a:pt x="2686866" y="493854"/>
                      <a:pt x="2667140" y="493854"/>
                    </a:cubicBezTo>
                    <a:lnTo>
                      <a:pt x="74376" y="493854"/>
                    </a:lnTo>
                    <a:cubicBezTo>
                      <a:pt x="54650" y="493854"/>
                      <a:pt x="35732" y="486018"/>
                      <a:pt x="21784" y="472070"/>
                    </a:cubicBezTo>
                    <a:cubicBezTo>
                      <a:pt x="7836" y="458122"/>
                      <a:pt x="0" y="439204"/>
                      <a:pt x="0" y="419479"/>
                    </a:cubicBezTo>
                    <a:lnTo>
                      <a:pt x="0" y="74376"/>
                    </a:lnTo>
                    <a:cubicBezTo>
                      <a:pt x="0" y="54650"/>
                      <a:pt x="7836" y="35732"/>
                      <a:pt x="21784" y="21784"/>
                    </a:cubicBezTo>
                    <a:cubicBezTo>
                      <a:pt x="35732" y="7836"/>
                      <a:pt x="54650" y="0"/>
                      <a:pt x="74376" y="0"/>
                    </a:cubicBezTo>
                    <a:close/>
                  </a:path>
                </a:pathLst>
              </a:custGeom>
              <a:solidFill>
                <a:srgbClr val="BCB8AE"/>
              </a:solidFill>
            </p:spPr>
          </p:sp>
          <p:sp>
            <p:nvSpPr>
              <p:cNvPr name="TextBox 12" id="12"/>
              <p:cNvSpPr txBox="true"/>
              <p:nvPr/>
            </p:nvSpPr>
            <p:spPr>
              <a:xfrm>
                <a:off x="0" y="-38100"/>
                <a:ext cx="2741516" cy="531954"/>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0"/>
              <a:ext cx="13878925" cy="2500138"/>
              <a:chOff x="0" y="0"/>
              <a:chExt cx="2741516" cy="493854"/>
            </a:xfrm>
          </p:grpSpPr>
          <p:sp>
            <p:nvSpPr>
              <p:cNvPr name="Freeform 14" id="14"/>
              <p:cNvSpPr/>
              <p:nvPr/>
            </p:nvSpPr>
            <p:spPr>
              <a:xfrm flipH="false" flipV="false" rot="0">
                <a:off x="0" y="0"/>
                <a:ext cx="2741516" cy="493854"/>
              </a:xfrm>
              <a:custGeom>
                <a:avLst/>
                <a:gdLst/>
                <a:ahLst/>
                <a:cxnLst/>
                <a:rect r="r" b="b" t="t" l="l"/>
                <a:pathLst>
                  <a:path h="493854" w="2741516">
                    <a:moveTo>
                      <a:pt x="74376" y="0"/>
                    </a:moveTo>
                    <a:lnTo>
                      <a:pt x="2667140" y="0"/>
                    </a:lnTo>
                    <a:cubicBezTo>
                      <a:pt x="2708217" y="0"/>
                      <a:pt x="2741516" y="33299"/>
                      <a:pt x="2741516" y="74376"/>
                    </a:cubicBezTo>
                    <a:lnTo>
                      <a:pt x="2741516" y="419479"/>
                    </a:lnTo>
                    <a:cubicBezTo>
                      <a:pt x="2741516" y="439204"/>
                      <a:pt x="2733680" y="458122"/>
                      <a:pt x="2719732" y="472070"/>
                    </a:cubicBezTo>
                    <a:cubicBezTo>
                      <a:pt x="2705784" y="486018"/>
                      <a:pt x="2686866" y="493854"/>
                      <a:pt x="2667140" y="493854"/>
                    </a:cubicBezTo>
                    <a:lnTo>
                      <a:pt x="74376" y="493854"/>
                    </a:lnTo>
                    <a:cubicBezTo>
                      <a:pt x="54650" y="493854"/>
                      <a:pt x="35732" y="486018"/>
                      <a:pt x="21784" y="472070"/>
                    </a:cubicBezTo>
                    <a:cubicBezTo>
                      <a:pt x="7836" y="458122"/>
                      <a:pt x="0" y="439204"/>
                      <a:pt x="0" y="419479"/>
                    </a:cubicBezTo>
                    <a:lnTo>
                      <a:pt x="0" y="74376"/>
                    </a:lnTo>
                    <a:cubicBezTo>
                      <a:pt x="0" y="54650"/>
                      <a:pt x="7836" y="35732"/>
                      <a:pt x="21784" y="21784"/>
                    </a:cubicBezTo>
                    <a:cubicBezTo>
                      <a:pt x="35732" y="7836"/>
                      <a:pt x="54650" y="0"/>
                      <a:pt x="74376" y="0"/>
                    </a:cubicBezTo>
                    <a:close/>
                  </a:path>
                </a:pathLst>
              </a:custGeom>
              <a:solidFill>
                <a:srgbClr val="ECE0D0"/>
              </a:solidFill>
            </p:spPr>
          </p:sp>
          <p:sp>
            <p:nvSpPr>
              <p:cNvPr name="TextBox 15" id="15"/>
              <p:cNvSpPr txBox="true"/>
              <p:nvPr/>
            </p:nvSpPr>
            <p:spPr>
              <a:xfrm>
                <a:off x="0" y="-38100"/>
                <a:ext cx="2741516" cy="531954"/>
              </a:xfrm>
              <a:prstGeom prst="rect">
                <a:avLst/>
              </a:prstGeom>
            </p:spPr>
            <p:txBody>
              <a:bodyPr anchor="ctr" rtlCol="false" tIns="50800" lIns="50800" bIns="50800" rIns="50800"/>
              <a:lstStyle/>
              <a:p>
                <a:pPr algn="ctr">
                  <a:lnSpc>
                    <a:spcPts val="2659"/>
                  </a:lnSpc>
                </a:pPr>
              </a:p>
            </p:txBody>
          </p:sp>
        </p:grpSp>
      </p:grpSp>
      <p:sp>
        <p:nvSpPr>
          <p:cNvPr name="Freeform 16" id="16"/>
          <p:cNvSpPr/>
          <p:nvPr/>
        </p:nvSpPr>
        <p:spPr>
          <a:xfrm flipH="false" flipV="false" rot="0">
            <a:off x="-6769" y="7695927"/>
            <a:ext cx="2761803" cy="2591073"/>
          </a:xfrm>
          <a:custGeom>
            <a:avLst/>
            <a:gdLst/>
            <a:ahLst/>
            <a:cxnLst/>
            <a:rect r="r" b="b" t="t" l="l"/>
            <a:pathLst>
              <a:path h="2591073" w="2761803">
                <a:moveTo>
                  <a:pt x="0" y="0"/>
                </a:moveTo>
                <a:lnTo>
                  <a:pt x="2761802" y="0"/>
                </a:lnTo>
                <a:lnTo>
                  <a:pt x="2761802" y="2591073"/>
                </a:lnTo>
                <a:lnTo>
                  <a:pt x="0" y="25910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15025624" y="-337248"/>
            <a:ext cx="4020530" cy="4020530"/>
          </a:xfrm>
          <a:custGeom>
            <a:avLst/>
            <a:gdLst/>
            <a:ahLst/>
            <a:cxnLst/>
            <a:rect r="r" b="b" t="t" l="l"/>
            <a:pathLst>
              <a:path h="4020530" w="4020530">
                <a:moveTo>
                  <a:pt x="0" y="0"/>
                </a:moveTo>
                <a:lnTo>
                  <a:pt x="4020530" y="0"/>
                </a:lnTo>
                <a:lnTo>
                  <a:pt x="4020530" y="4020530"/>
                </a:lnTo>
                <a:lnTo>
                  <a:pt x="0" y="40205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TextBox 18" id="18"/>
          <p:cNvSpPr txBox="true"/>
          <p:nvPr/>
        </p:nvSpPr>
        <p:spPr>
          <a:xfrm rot="0">
            <a:off x="2278606" y="5048250"/>
            <a:ext cx="14757283" cy="3437305"/>
          </a:xfrm>
          <a:prstGeom prst="rect">
            <a:avLst/>
          </a:prstGeom>
        </p:spPr>
        <p:txBody>
          <a:bodyPr anchor="t" rtlCol="false" tIns="0" lIns="0" bIns="0" rIns="0">
            <a:spAutoFit/>
          </a:bodyPr>
          <a:lstStyle/>
          <a:p>
            <a:pPr algn="just" marL="0" indent="0" lvl="0">
              <a:lnSpc>
                <a:spcPts val="6892"/>
              </a:lnSpc>
              <a:spcBef>
                <a:spcPct val="0"/>
              </a:spcBef>
            </a:pPr>
            <a:r>
              <a:rPr lang="en-US" sz="4923">
                <a:solidFill>
                  <a:srgbClr val="000000"/>
                </a:solidFill>
                <a:latin typeface="Harmattan"/>
                <a:ea typeface="Harmattan"/>
                <a:cs typeface="Harmattan"/>
                <a:sym typeface="Harmattan"/>
              </a:rPr>
              <a:t>E-Puskesmas Jembrana telah meningkatkan efisiensi dan pelayanan di Puskesmas II Melaya. Digitalisasi rekam medis dan integrasi sistem nasional menjadi prioritas utama untuk optimalisasi menyeluruh.</a:t>
            </a:r>
          </a:p>
        </p:txBody>
      </p:sp>
      <p:sp>
        <p:nvSpPr>
          <p:cNvPr name="TextBox 19" id="19"/>
          <p:cNvSpPr txBox="true"/>
          <p:nvPr/>
        </p:nvSpPr>
        <p:spPr>
          <a:xfrm rot="0">
            <a:off x="0" y="1567875"/>
            <a:ext cx="7416921" cy="1092028"/>
          </a:xfrm>
          <a:prstGeom prst="rect">
            <a:avLst/>
          </a:prstGeom>
        </p:spPr>
        <p:txBody>
          <a:bodyPr anchor="t" rtlCol="false" tIns="0" lIns="0" bIns="0" rIns="0">
            <a:spAutoFit/>
          </a:bodyPr>
          <a:lstStyle/>
          <a:p>
            <a:pPr algn="ctr" marL="0" indent="0" lvl="1">
              <a:lnSpc>
                <a:spcPts val="8118"/>
              </a:lnSpc>
              <a:spcBef>
                <a:spcPct val="0"/>
              </a:spcBef>
            </a:pPr>
            <a:r>
              <a:rPr lang="en-US" sz="8118">
                <a:solidFill>
                  <a:srgbClr val="532323"/>
                </a:solidFill>
                <a:latin typeface="Higuen Elegant Serif"/>
                <a:ea typeface="Higuen Elegant Serif"/>
                <a:cs typeface="Higuen Elegant Serif"/>
                <a:sym typeface="Higuen Elegant Serif"/>
              </a:rPr>
              <a:t>KESIMPULAN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2363857" y="14948"/>
            <a:ext cx="12429703" cy="2027503"/>
            <a:chOff x="0" y="0"/>
            <a:chExt cx="16572938" cy="2703338"/>
          </a:xfrm>
        </p:grpSpPr>
        <p:grpSp>
          <p:nvGrpSpPr>
            <p:cNvPr name="Group 4" id="4"/>
            <p:cNvGrpSpPr/>
            <p:nvPr/>
          </p:nvGrpSpPr>
          <p:grpSpPr>
            <a:xfrm rot="0">
              <a:off x="233056" y="203200"/>
              <a:ext cx="16339882" cy="2500138"/>
              <a:chOff x="0" y="0"/>
              <a:chExt cx="3227631" cy="493854"/>
            </a:xfrm>
          </p:grpSpPr>
          <p:sp>
            <p:nvSpPr>
              <p:cNvPr name="Freeform 5" id="5"/>
              <p:cNvSpPr/>
              <p:nvPr/>
            </p:nvSpPr>
            <p:spPr>
              <a:xfrm flipH="false" flipV="false" rot="0">
                <a:off x="0" y="0"/>
                <a:ext cx="3227631" cy="493854"/>
              </a:xfrm>
              <a:custGeom>
                <a:avLst/>
                <a:gdLst/>
                <a:ahLst/>
                <a:cxnLst/>
                <a:rect r="r" b="b" t="t" l="l"/>
                <a:pathLst>
                  <a:path h="493854" w="3227631">
                    <a:moveTo>
                      <a:pt x="63174" y="0"/>
                    </a:moveTo>
                    <a:lnTo>
                      <a:pt x="3164457" y="0"/>
                    </a:lnTo>
                    <a:cubicBezTo>
                      <a:pt x="3199347" y="0"/>
                      <a:pt x="3227631" y="28284"/>
                      <a:pt x="3227631" y="63174"/>
                    </a:cubicBezTo>
                    <a:lnTo>
                      <a:pt x="3227631" y="430680"/>
                    </a:lnTo>
                    <a:cubicBezTo>
                      <a:pt x="3227631" y="465570"/>
                      <a:pt x="3199347" y="493854"/>
                      <a:pt x="3164457" y="493854"/>
                    </a:cubicBezTo>
                    <a:lnTo>
                      <a:pt x="63174" y="493854"/>
                    </a:lnTo>
                    <a:cubicBezTo>
                      <a:pt x="28284" y="493854"/>
                      <a:pt x="0" y="465570"/>
                      <a:pt x="0" y="430680"/>
                    </a:cubicBezTo>
                    <a:lnTo>
                      <a:pt x="0" y="63174"/>
                    </a:lnTo>
                    <a:cubicBezTo>
                      <a:pt x="0" y="28284"/>
                      <a:pt x="28284" y="0"/>
                      <a:pt x="63174" y="0"/>
                    </a:cubicBezTo>
                    <a:close/>
                  </a:path>
                </a:pathLst>
              </a:custGeom>
              <a:solidFill>
                <a:srgbClr val="BCB8AE"/>
              </a:solidFill>
            </p:spPr>
          </p:sp>
          <p:sp>
            <p:nvSpPr>
              <p:cNvPr name="TextBox 6" id="6"/>
              <p:cNvSpPr txBox="true"/>
              <p:nvPr/>
            </p:nvSpPr>
            <p:spPr>
              <a:xfrm>
                <a:off x="0" y="-38100"/>
                <a:ext cx="3227631" cy="531954"/>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0" y="0"/>
              <a:ext cx="16339882" cy="2500138"/>
              <a:chOff x="0" y="0"/>
              <a:chExt cx="3227631" cy="493854"/>
            </a:xfrm>
          </p:grpSpPr>
          <p:sp>
            <p:nvSpPr>
              <p:cNvPr name="Freeform 8" id="8"/>
              <p:cNvSpPr/>
              <p:nvPr/>
            </p:nvSpPr>
            <p:spPr>
              <a:xfrm flipH="false" flipV="false" rot="0">
                <a:off x="0" y="0"/>
                <a:ext cx="3227631" cy="493854"/>
              </a:xfrm>
              <a:custGeom>
                <a:avLst/>
                <a:gdLst/>
                <a:ahLst/>
                <a:cxnLst/>
                <a:rect r="r" b="b" t="t" l="l"/>
                <a:pathLst>
                  <a:path h="493854" w="3227631">
                    <a:moveTo>
                      <a:pt x="63174" y="0"/>
                    </a:moveTo>
                    <a:lnTo>
                      <a:pt x="3164457" y="0"/>
                    </a:lnTo>
                    <a:cubicBezTo>
                      <a:pt x="3199347" y="0"/>
                      <a:pt x="3227631" y="28284"/>
                      <a:pt x="3227631" y="63174"/>
                    </a:cubicBezTo>
                    <a:lnTo>
                      <a:pt x="3227631" y="430680"/>
                    </a:lnTo>
                    <a:cubicBezTo>
                      <a:pt x="3227631" y="465570"/>
                      <a:pt x="3199347" y="493854"/>
                      <a:pt x="3164457" y="493854"/>
                    </a:cubicBezTo>
                    <a:lnTo>
                      <a:pt x="63174" y="493854"/>
                    </a:lnTo>
                    <a:cubicBezTo>
                      <a:pt x="28284" y="493854"/>
                      <a:pt x="0" y="465570"/>
                      <a:pt x="0" y="430680"/>
                    </a:cubicBezTo>
                    <a:lnTo>
                      <a:pt x="0" y="63174"/>
                    </a:lnTo>
                    <a:cubicBezTo>
                      <a:pt x="0" y="28284"/>
                      <a:pt x="28284" y="0"/>
                      <a:pt x="63174" y="0"/>
                    </a:cubicBezTo>
                    <a:close/>
                  </a:path>
                </a:pathLst>
              </a:custGeom>
              <a:solidFill>
                <a:srgbClr val="ECE0D0"/>
              </a:solidFill>
            </p:spPr>
          </p:sp>
          <p:sp>
            <p:nvSpPr>
              <p:cNvPr name="TextBox 9" id="9"/>
              <p:cNvSpPr txBox="true"/>
              <p:nvPr/>
            </p:nvSpPr>
            <p:spPr>
              <a:xfrm>
                <a:off x="0" y="-38100"/>
                <a:ext cx="3227631" cy="531954"/>
              </a:xfrm>
              <a:prstGeom prst="rect">
                <a:avLst/>
              </a:prstGeom>
            </p:spPr>
            <p:txBody>
              <a:bodyPr anchor="ctr" rtlCol="false" tIns="50800" lIns="50800" bIns="50800" rIns="50800"/>
              <a:lstStyle/>
              <a:p>
                <a:pPr algn="ctr">
                  <a:lnSpc>
                    <a:spcPts val="2659"/>
                  </a:lnSpc>
                </a:pPr>
              </a:p>
            </p:txBody>
          </p:sp>
        </p:grpSp>
      </p:grpSp>
      <p:sp>
        <p:nvSpPr>
          <p:cNvPr name="Freeform 10" id="10"/>
          <p:cNvSpPr/>
          <p:nvPr/>
        </p:nvSpPr>
        <p:spPr>
          <a:xfrm flipH="false" flipV="false" rot="0">
            <a:off x="8364751" y="4209913"/>
            <a:ext cx="2761803" cy="2591073"/>
          </a:xfrm>
          <a:custGeom>
            <a:avLst/>
            <a:gdLst/>
            <a:ahLst/>
            <a:cxnLst/>
            <a:rect r="r" b="b" t="t" l="l"/>
            <a:pathLst>
              <a:path h="2591073" w="2761803">
                <a:moveTo>
                  <a:pt x="0" y="0"/>
                </a:moveTo>
                <a:lnTo>
                  <a:pt x="2761803" y="0"/>
                </a:lnTo>
                <a:lnTo>
                  <a:pt x="2761803" y="2591074"/>
                </a:lnTo>
                <a:lnTo>
                  <a:pt x="0" y="25910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111488" y="7056145"/>
            <a:ext cx="4404310" cy="4404310"/>
          </a:xfrm>
          <a:custGeom>
            <a:avLst/>
            <a:gdLst/>
            <a:ahLst/>
            <a:cxnLst/>
            <a:rect r="r" b="b" t="t" l="l"/>
            <a:pathLst>
              <a:path h="4404310" w="4404310">
                <a:moveTo>
                  <a:pt x="0" y="0"/>
                </a:moveTo>
                <a:lnTo>
                  <a:pt x="4404309" y="0"/>
                </a:lnTo>
                <a:lnTo>
                  <a:pt x="4404309" y="4404310"/>
                </a:lnTo>
                <a:lnTo>
                  <a:pt x="0" y="44043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12" id="12"/>
          <p:cNvSpPr/>
          <p:nvPr/>
        </p:nvSpPr>
        <p:spPr>
          <a:xfrm flipH="false" flipV="false" rot="0">
            <a:off x="398483" y="2088681"/>
            <a:ext cx="5310861" cy="3054819"/>
          </a:xfrm>
          <a:custGeom>
            <a:avLst/>
            <a:gdLst/>
            <a:ahLst/>
            <a:cxnLst/>
            <a:rect r="r" b="b" t="t" l="l"/>
            <a:pathLst>
              <a:path h="3054819" w="5310861">
                <a:moveTo>
                  <a:pt x="0" y="0"/>
                </a:moveTo>
                <a:lnTo>
                  <a:pt x="5310860" y="0"/>
                </a:lnTo>
                <a:lnTo>
                  <a:pt x="5310860" y="3054819"/>
                </a:lnTo>
                <a:lnTo>
                  <a:pt x="0" y="3054819"/>
                </a:lnTo>
                <a:lnTo>
                  <a:pt x="0" y="0"/>
                </a:lnTo>
                <a:close/>
              </a:path>
            </a:pathLst>
          </a:custGeom>
          <a:blipFill>
            <a:blip r:embed="rId7"/>
            <a:stretch>
              <a:fillRect l="-21676" t="0" r="-21676" b="0"/>
            </a:stretch>
          </a:blipFill>
        </p:spPr>
      </p:sp>
      <p:grpSp>
        <p:nvGrpSpPr>
          <p:cNvPr name="Group 13" id="13"/>
          <p:cNvGrpSpPr/>
          <p:nvPr/>
        </p:nvGrpSpPr>
        <p:grpSpPr>
          <a:xfrm rot="0">
            <a:off x="5709343" y="2404357"/>
            <a:ext cx="5910685" cy="1947383"/>
            <a:chOff x="0" y="0"/>
            <a:chExt cx="7880913" cy="2596511"/>
          </a:xfrm>
        </p:grpSpPr>
        <p:grpSp>
          <p:nvGrpSpPr>
            <p:cNvPr name="Group 14" id="14"/>
            <p:cNvGrpSpPr/>
            <p:nvPr/>
          </p:nvGrpSpPr>
          <p:grpSpPr>
            <a:xfrm rot="0">
              <a:off x="110825" y="195170"/>
              <a:ext cx="7770088" cy="2401341"/>
              <a:chOff x="0" y="0"/>
              <a:chExt cx="2315493" cy="715602"/>
            </a:xfrm>
          </p:grpSpPr>
          <p:sp>
            <p:nvSpPr>
              <p:cNvPr name="Freeform 15" id="15"/>
              <p:cNvSpPr/>
              <p:nvPr/>
            </p:nvSpPr>
            <p:spPr>
              <a:xfrm flipH="false" flipV="false" rot="0">
                <a:off x="0" y="0"/>
                <a:ext cx="2315493" cy="715602"/>
              </a:xfrm>
              <a:custGeom>
                <a:avLst/>
                <a:gdLst/>
                <a:ahLst/>
                <a:cxnLst/>
                <a:rect r="r" b="b" t="t" l="l"/>
                <a:pathLst>
                  <a:path h="715602" w="2315493">
                    <a:moveTo>
                      <a:pt x="88060" y="0"/>
                    </a:moveTo>
                    <a:lnTo>
                      <a:pt x="2227432" y="0"/>
                    </a:lnTo>
                    <a:cubicBezTo>
                      <a:pt x="2250787" y="0"/>
                      <a:pt x="2273186" y="9278"/>
                      <a:pt x="2289700" y="25792"/>
                    </a:cubicBezTo>
                    <a:cubicBezTo>
                      <a:pt x="2306215" y="42307"/>
                      <a:pt x="2315493" y="64705"/>
                      <a:pt x="2315493" y="88060"/>
                    </a:cubicBezTo>
                    <a:lnTo>
                      <a:pt x="2315493" y="627541"/>
                    </a:lnTo>
                    <a:cubicBezTo>
                      <a:pt x="2315493" y="650897"/>
                      <a:pt x="2306215" y="673295"/>
                      <a:pt x="2289700" y="689809"/>
                    </a:cubicBezTo>
                    <a:cubicBezTo>
                      <a:pt x="2273186" y="706324"/>
                      <a:pt x="2250787" y="715602"/>
                      <a:pt x="2227432" y="715602"/>
                    </a:cubicBezTo>
                    <a:lnTo>
                      <a:pt x="88060" y="715602"/>
                    </a:lnTo>
                    <a:cubicBezTo>
                      <a:pt x="64705" y="715602"/>
                      <a:pt x="42307" y="706324"/>
                      <a:pt x="25792" y="689809"/>
                    </a:cubicBezTo>
                    <a:cubicBezTo>
                      <a:pt x="9278" y="673295"/>
                      <a:pt x="0" y="650897"/>
                      <a:pt x="0" y="627541"/>
                    </a:cubicBezTo>
                    <a:lnTo>
                      <a:pt x="0" y="88060"/>
                    </a:lnTo>
                    <a:cubicBezTo>
                      <a:pt x="0" y="64705"/>
                      <a:pt x="9278" y="42307"/>
                      <a:pt x="25792" y="25792"/>
                    </a:cubicBezTo>
                    <a:cubicBezTo>
                      <a:pt x="42307" y="9278"/>
                      <a:pt x="64705" y="0"/>
                      <a:pt x="88060" y="0"/>
                    </a:cubicBezTo>
                    <a:close/>
                  </a:path>
                </a:pathLst>
              </a:custGeom>
              <a:solidFill>
                <a:srgbClr val="BCB8AE"/>
              </a:solidFill>
            </p:spPr>
          </p:sp>
          <p:sp>
            <p:nvSpPr>
              <p:cNvPr name="TextBox 16" id="16"/>
              <p:cNvSpPr txBox="true"/>
              <p:nvPr/>
            </p:nvSpPr>
            <p:spPr>
              <a:xfrm>
                <a:off x="0" y="-38100"/>
                <a:ext cx="2315493" cy="75370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0"/>
              <a:ext cx="7770088" cy="2401341"/>
              <a:chOff x="0" y="0"/>
              <a:chExt cx="2315493" cy="715602"/>
            </a:xfrm>
          </p:grpSpPr>
          <p:sp>
            <p:nvSpPr>
              <p:cNvPr name="Freeform 18" id="18"/>
              <p:cNvSpPr/>
              <p:nvPr/>
            </p:nvSpPr>
            <p:spPr>
              <a:xfrm flipH="false" flipV="false" rot="0">
                <a:off x="0" y="0"/>
                <a:ext cx="2315493" cy="715602"/>
              </a:xfrm>
              <a:custGeom>
                <a:avLst/>
                <a:gdLst/>
                <a:ahLst/>
                <a:cxnLst/>
                <a:rect r="r" b="b" t="t" l="l"/>
                <a:pathLst>
                  <a:path h="715602" w="2315493">
                    <a:moveTo>
                      <a:pt x="88060" y="0"/>
                    </a:moveTo>
                    <a:lnTo>
                      <a:pt x="2227432" y="0"/>
                    </a:lnTo>
                    <a:cubicBezTo>
                      <a:pt x="2250787" y="0"/>
                      <a:pt x="2273186" y="9278"/>
                      <a:pt x="2289700" y="25792"/>
                    </a:cubicBezTo>
                    <a:cubicBezTo>
                      <a:pt x="2306215" y="42307"/>
                      <a:pt x="2315493" y="64705"/>
                      <a:pt x="2315493" y="88060"/>
                    </a:cubicBezTo>
                    <a:lnTo>
                      <a:pt x="2315493" y="627541"/>
                    </a:lnTo>
                    <a:cubicBezTo>
                      <a:pt x="2315493" y="650897"/>
                      <a:pt x="2306215" y="673295"/>
                      <a:pt x="2289700" y="689809"/>
                    </a:cubicBezTo>
                    <a:cubicBezTo>
                      <a:pt x="2273186" y="706324"/>
                      <a:pt x="2250787" y="715602"/>
                      <a:pt x="2227432" y="715602"/>
                    </a:cubicBezTo>
                    <a:lnTo>
                      <a:pt x="88060" y="715602"/>
                    </a:lnTo>
                    <a:cubicBezTo>
                      <a:pt x="64705" y="715602"/>
                      <a:pt x="42307" y="706324"/>
                      <a:pt x="25792" y="689809"/>
                    </a:cubicBezTo>
                    <a:cubicBezTo>
                      <a:pt x="9278" y="673295"/>
                      <a:pt x="0" y="650897"/>
                      <a:pt x="0" y="627541"/>
                    </a:cubicBezTo>
                    <a:lnTo>
                      <a:pt x="0" y="88060"/>
                    </a:lnTo>
                    <a:cubicBezTo>
                      <a:pt x="0" y="64705"/>
                      <a:pt x="9278" y="42307"/>
                      <a:pt x="25792" y="25792"/>
                    </a:cubicBezTo>
                    <a:cubicBezTo>
                      <a:pt x="42307" y="9278"/>
                      <a:pt x="64705" y="0"/>
                      <a:pt x="88060" y="0"/>
                    </a:cubicBezTo>
                    <a:close/>
                  </a:path>
                </a:pathLst>
              </a:custGeom>
              <a:solidFill>
                <a:srgbClr val="ECE0D0"/>
              </a:solidFill>
            </p:spPr>
          </p:sp>
          <p:sp>
            <p:nvSpPr>
              <p:cNvPr name="TextBox 19" id="19"/>
              <p:cNvSpPr txBox="true"/>
              <p:nvPr/>
            </p:nvSpPr>
            <p:spPr>
              <a:xfrm>
                <a:off x="0" y="-47625"/>
                <a:ext cx="2315493" cy="763227"/>
              </a:xfrm>
              <a:prstGeom prst="rect">
                <a:avLst/>
              </a:prstGeom>
            </p:spPr>
            <p:txBody>
              <a:bodyPr anchor="ctr" rtlCol="false" tIns="50800" lIns="50800" bIns="50800" rIns="50800"/>
              <a:lstStyle/>
              <a:p>
                <a:pPr algn="ctr">
                  <a:lnSpc>
                    <a:spcPts val="2939"/>
                  </a:lnSpc>
                </a:pPr>
                <a:r>
                  <a:rPr lang="en-US" sz="2099">
                    <a:solidFill>
                      <a:srgbClr val="000000"/>
                    </a:solidFill>
                    <a:latin typeface="Batangas"/>
                    <a:ea typeface="Batangas"/>
                    <a:cs typeface="Batangas"/>
                    <a:sym typeface="Batangas"/>
                  </a:rPr>
                  <a:t>https://sippkes-kel3.blogspot.com/2025/06/meningkatkan-efisiensi-layanan.html</a:t>
                </a:r>
              </a:p>
            </p:txBody>
          </p:sp>
        </p:grpSp>
      </p:grpSp>
      <p:grpSp>
        <p:nvGrpSpPr>
          <p:cNvPr name="Group 20" id="20"/>
          <p:cNvGrpSpPr/>
          <p:nvPr/>
        </p:nvGrpSpPr>
        <p:grpSpPr>
          <a:xfrm rot="0">
            <a:off x="7358283" y="6496581"/>
            <a:ext cx="5761688" cy="2051584"/>
            <a:chOff x="0" y="0"/>
            <a:chExt cx="7682250" cy="2735446"/>
          </a:xfrm>
        </p:grpSpPr>
        <p:grpSp>
          <p:nvGrpSpPr>
            <p:cNvPr name="Group 21" id="21"/>
            <p:cNvGrpSpPr/>
            <p:nvPr/>
          </p:nvGrpSpPr>
          <p:grpSpPr>
            <a:xfrm rot="0">
              <a:off x="108031" y="205613"/>
              <a:ext cx="7574219" cy="2529832"/>
              <a:chOff x="0" y="0"/>
              <a:chExt cx="2315493" cy="773388"/>
            </a:xfrm>
          </p:grpSpPr>
          <p:sp>
            <p:nvSpPr>
              <p:cNvPr name="Freeform 22" id="22"/>
              <p:cNvSpPr/>
              <p:nvPr/>
            </p:nvSpPr>
            <p:spPr>
              <a:xfrm flipH="false" flipV="false" rot="0">
                <a:off x="0" y="0"/>
                <a:ext cx="2315493" cy="773388"/>
              </a:xfrm>
              <a:custGeom>
                <a:avLst/>
                <a:gdLst/>
                <a:ahLst/>
                <a:cxnLst/>
                <a:rect r="r" b="b" t="t" l="l"/>
                <a:pathLst>
                  <a:path h="773388" w="2315493">
                    <a:moveTo>
                      <a:pt x="88060" y="0"/>
                    </a:moveTo>
                    <a:lnTo>
                      <a:pt x="2227432" y="0"/>
                    </a:lnTo>
                    <a:cubicBezTo>
                      <a:pt x="2250787" y="0"/>
                      <a:pt x="2273186" y="9278"/>
                      <a:pt x="2289700" y="25792"/>
                    </a:cubicBezTo>
                    <a:cubicBezTo>
                      <a:pt x="2306215" y="42307"/>
                      <a:pt x="2315493" y="64705"/>
                      <a:pt x="2315493" y="88060"/>
                    </a:cubicBezTo>
                    <a:lnTo>
                      <a:pt x="2315493" y="685328"/>
                    </a:lnTo>
                    <a:cubicBezTo>
                      <a:pt x="2315493" y="708683"/>
                      <a:pt x="2306215" y="731081"/>
                      <a:pt x="2289700" y="747595"/>
                    </a:cubicBezTo>
                    <a:cubicBezTo>
                      <a:pt x="2273186" y="764110"/>
                      <a:pt x="2250787" y="773388"/>
                      <a:pt x="2227432" y="773388"/>
                    </a:cubicBezTo>
                    <a:lnTo>
                      <a:pt x="88060" y="773388"/>
                    </a:lnTo>
                    <a:cubicBezTo>
                      <a:pt x="64705" y="773388"/>
                      <a:pt x="42307" y="764110"/>
                      <a:pt x="25792" y="747595"/>
                    </a:cubicBezTo>
                    <a:cubicBezTo>
                      <a:pt x="9278" y="731081"/>
                      <a:pt x="0" y="708683"/>
                      <a:pt x="0" y="685328"/>
                    </a:cubicBezTo>
                    <a:lnTo>
                      <a:pt x="0" y="88060"/>
                    </a:lnTo>
                    <a:cubicBezTo>
                      <a:pt x="0" y="64705"/>
                      <a:pt x="9278" y="42307"/>
                      <a:pt x="25792" y="25792"/>
                    </a:cubicBezTo>
                    <a:cubicBezTo>
                      <a:pt x="42307" y="9278"/>
                      <a:pt x="64705" y="0"/>
                      <a:pt x="88060" y="0"/>
                    </a:cubicBezTo>
                    <a:close/>
                  </a:path>
                </a:pathLst>
              </a:custGeom>
              <a:solidFill>
                <a:srgbClr val="BCB8AE"/>
              </a:solidFill>
            </p:spPr>
          </p:sp>
          <p:sp>
            <p:nvSpPr>
              <p:cNvPr name="TextBox 23" id="23"/>
              <p:cNvSpPr txBox="true"/>
              <p:nvPr/>
            </p:nvSpPr>
            <p:spPr>
              <a:xfrm>
                <a:off x="0" y="-38100"/>
                <a:ext cx="2315493" cy="811488"/>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0" y="0"/>
              <a:ext cx="7574219" cy="2594666"/>
              <a:chOff x="0" y="0"/>
              <a:chExt cx="2315493" cy="793208"/>
            </a:xfrm>
          </p:grpSpPr>
          <p:sp>
            <p:nvSpPr>
              <p:cNvPr name="Freeform 25" id="25"/>
              <p:cNvSpPr/>
              <p:nvPr/>
            </p:nvSpPr>
            <p:spPr>
              <a:xfrm flipH="false" flipV="false" rot="0">
                <a:off x="0" y="0"/>
                <a:ext cx="2315493" cy="793208"/>
              </a:xfrm>
              <a:custGeom>
                <a:avLst/>
                <a:gdLst/>
                <a:ahLst/>
                <a:cxnLst/>
                <a:rect r="r" b="b" t="t" l="l"/>
                <a:pathLst>
                  <a:path h="793208" w="2315493">
                    <a:moveTo>
                      <a:pt x="88060" y="0"/>
                    </a:moveTo>
                    <a:lnTo>
                      <a:pt x="2227432" y="0"/>
                    </a:lnTo>
                    <a:cubicBezTo>
                      <a:pt x="2250787" y="0"/>
                      <a:pt x="2273186" y="9278"/>
                      <a:pt x="2289700" y="25792"/>
                    </a:cubicBezTo>
                    <a:cubicBezTo>
                      <a:pt x="2306215" y="42307"/>
                      <a:pt x="2315493" y="64705"/>
                      <a:pt x="2315493" y="88060"/>
                    </a:cubicBezTo>
                    <a:lnTo>
                      <a:pt x="2315493" y="705148"/>
                    </a:lnTo>
                    <a:cubicBezTo>
                      <a:pt x="2315493" y="728503"/>
                      <a:pt x="2306215" y="750901"/>
                      <a:pt x="2289700" y="767416"/>
                    </a:cubicBezTo>
                    <a:cubicBezTo>
                      <a:pt x="2273186" y="783930"/>
                      <a:pt x="2250787" y="793208"/>
                      <a:pt x="2227432" y="793208"/>
                    </a:cubicBezTo>
                    <a:lnTo>
                      <a:pt x="88060" y="793208"/>
                    </a:lnTo>
                    <a:cubicBezTo>
                      <a:pt x="64705" y="793208"/>
                      <a:pt x="42307" y="783930"/>
                      <a:pt x="25792" y="767416"/>
                    </a:cubicBezTo>
                    <a:cubicBezTo>
                      <a:pt x="9278" y="750901"/>
                      <a:pt x="0" y="728503"/>
                      <a:pt x="0" y="705148"/>
                    </a:cubicBezTo>
                    <a:lnTo>
                      <a:pt x="0" y="88060"/>
                    </a:lnTo>
                    <a:cubicBezTo>
                      <a:pt x="0" y="64705"/>
                      <a:pt x="9278" y="42307"/>
                      <a:pt x="25792" y="25792"/>
                    </a:cubicBezTo>
                    <a:cubicBezTo>
                      <a:pt x="42307" y="9278"/>
                      <a:pt x="64705" y="0"/>
                      <a:pt x="88060" y="0"/>
                    </a:cubicBezTo>
                    <a:close/>
                  </a:path>
                </a:pathLst>
              </a:custGeom>
              <a:solidFill>
                <a:srgbClr val="ECE0D0"/>
              </a:solidFill>
            </p:spPr>
          </p:sp>
          <p:sp>
            <p:nvSpPr>
              <p:cNvPr name="TextBox 26" id="26"/>
              <p:cNvSpPr txBox="true"/>
              <p:nvPr/>
            </p:nvSpPr>
            <p:spPr>
              <a:xfrm>
                <a:off x="0" y="-47625"/>
                <a:ext cx="2315493" cy="840833"/>
              </a:xfrm>
              <a:prstGeom prst="rect">
                <a:avLst/>
              </a:prstGeom>
            </p:spPr>
            <p:txBody>
              <a:bodyPr anchor="ctr" rtlCol="false" tIns="50800" lIns="50800" bIns="50800" rIns="50800"/>
              <a:lstStyle/>
              <a:p>
                <a:pPr algn="ctr">
                  <a:lnSpc>
                    <a:spcPts val="2939"/>
                  </a:lnSpc>
                </a:pPr>
                <a:r>
                  <a:rPr lang="en-US" sz="2099" u="sng">
                    <a:solidFill>
                      <a:srgbClr val="000000"/>
                    </a:solidFill>
                    <a:latin typeface="Batangas"/>
                    <a:ea typeface="Batangas"/>
                    <a:cs typeface="Batangas"/>
                    <a:sym typeface="Batangas"/>
                  </a:rPr>
                  <a:t>https://www.kompasiana.com/azizahyuhani5711/685d1941ed64156ebd15dac2/meningkatkan-efisiensi-layanan-kesehatan-melalui-digitalisasi-sistem-klaim-bpjs</a:t>
                </a:r>
              </a:p>
            </p:txBody>
          </p:sp>
        </p:grpSp>
      </p:grpSp>
      <p:sp>
        <p:nvSpPr>
          <p:cNvPr name="Freeform 27" id="27"/>
          <p:cNvSpPr/>
          <p:nvPr/>
        </p:nvSpPr>
        <p:spPr>
          <a:xfrm flipH="false" flipV="false" rot="0">
            <a:off x="13176210" y="411249"/>
            <a:ext cx="5111790" cy="6644897"/>
          </a:xfrm>
          <a:custGeom>
            <a:avLst/>
            <a:gdLst/>
            <a:ahLst/>
            <a:cxnLst/>
            <a:rect r="r" b="b" t="t" l="l"/>
            <a:pathLst>
              <a:path h="6644897" w="5111790">
                <a:moveTo>
                  <a:pt x="0" y="0"/>
                </a:moveTo>
                <a:lnTo>
                  <a:pt x="5111790" y="0"/>
                </a:lnTo>
                <a:lnTo>
                  <a:pt x="5111790" y="6644896"/>
                </a:lnTo>
                <a:lnTo>
                  <a:pt x="0" y="6644896"/>
                </a:lnTo>
                <a:lnTo>
                  <a:pt x="0" y="0"/>
                </a:lnTo>
                <a:close/>
              </a:path>
            </a:pathLst>
          </a:custGeom>
          <a:blipFill>
            <a:blip r:embed="rId8"/>
            <a:stretch>
              <a:fillRect l="-1996" t="0" r="-1996" b="0"/>
            </a:stretch>
          </a:blipFill>
        </p:spPr>
      </p:sp>
      <p:sp>
        <p:nvSpPr>
          <p:cNvPr name="Freeform 28" id="28"/>
          <p:cNvSpPr/>
          <p:nvPr/>
        </p:nvSpPr>
        <p:spPr>
          <a:xfrm flipH="false" flipV="false" rot="0">
            <a:off x="1579102" y="6061149"/>
            <a:ext cx="5722031" cy="2922448"/>
          </a:xfrm>
          <a:custGeom>
            <a:avLst/>
            <a:gdLst/>
            <a:ahLst/>
            <a:cxnLst/>
            <a:rect r="r" b="b" t="t" l="l"/>
            <a:pathLst>
              <a:path h="2922448" w="5722031">
                <a:moveTo>
                  <a:pt x="0" y="0"/>
                </a:moveTo>
                <a:lnTo>
                  <a:pt x="5722031" y="0"/>
                </a:lnTo>
                <a:lnTo>
                  <a:pt x="5722031" y="2922448"/>
                </a:lnTo>
                <a:lnTo>
                  <a:pt x="0" y="2922448"/>
                </a:lnTo>
                <a:lnTo>
                  <a:pt x="0" y="0"/>
                </a:lnTo>
                <a:close/>
              </a:path>
            </a:pathLst>
          </a:custGeom>
          <a:blipFill>
            <a:blip r:embed="rId9"/>
            <a:stretch>
              <a:fillRect l="-44854" t="-11614" r="0" b="0"/>
            </a:stretch>
          </a:blipFill>
        </p:spPr>
      </p:sp>
      <p:sp>
        <p:nvSpPr>
          <p:cNvPr name="TextBox 29" id="29"/>
          <p:cNvSpPr txBox="true"/>
          <p:nvPr/>
        </p:nvSpPr>
        <p:spPr>
          <a:xfrm rot="0">
            <a:off x="398483" y="554124"/>
            <a:ext cx="9347170" cy="1092028"/>
          </a:xfrm>
          <a:prstGeom prst="rect">
            <a:avLst/>
          </a:prstGeom>
        </p:spPr>
        <p:txBody>
          <a:bodyPr anchor="t" rtlCol="false" tIns="0" lIns="0" bIns="0" rIns="0">
            <a:spAutoFit/>
          </a:bodyPr>
          <a:lstStyle/>
          <a:p>
            <a:pPr algn="ctr" marL="0" indent="0" lvl="1">
              <a:lnSpc>
                <a:spcPts val="8118"/>
              </a:lnSpc>
              <a:spcBef>
                <a:spcPct val="0"/>
              </a:spcBef>
            </a:pPr>
            <a:r>
              <a:rPr lang="en-US" sz="8118" strike="noStrike" u="none">
                <a:solidFill>
                  <a:srgbClr val="532323"/>
                </a:solidFill>
                <a:latin typeface="Higuen Elegant Serif"/>
                <a:ea typeface="Higuen Elegant Serif"/>
                <a:cs typeface="Higuen Elegant Serif"/>
                <a:sym typeface="Higuen Elegant Serif"/>
              </a:rPr>
              <a:t>DOKUMENTASI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DAGroxHkK9g</dc:identifier>
  <dcterms:modified xsi:type="dcterms:W3CDTF">2011-08-01T06:04:30Z</dcterms:modified>
  <cp:revision>1</cp:revision>
  <dc:title>Krem Cokelat Minimalis Elegan Tugas Kelompok Presentasi</dc:title>
</cp:coreProperties>
</file>