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Poppins"/>
      <p:bold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8" roundtripDataSignature="AMtx7mgGCoJ1fRLvGGsTptBF25zIiMYS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0"/>
          <p:cNvSpPr/>
          <p:nvPr>
            <p:ph idx="2" type="pic"/>
          </p:nvPr>
        </p:nvSpPr>
        <p:spPr>
          <a:xfrm>
            <a:off x="1792288" y="612775"/>
            <a:ext cx="5486400" cy="4114800"/>
          </a:xfrm>
          <a:prstGeom prst="rect">
            <a:avLst/>
          </a:prstGeom>
          <a:noFill/>
          <a:ln>
            <a:noFill/>
          </a:ln>
        </p:spPr>
      </p:sp>
      <p:sp>
        <p:nvSpPr>
          <p:cNvPr id="64" name="Google Shape;64;p3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8.jpg"/><Relationship Id="rId7" Type="http://schemas.openxmlformats.org/officeDocument/2006/relationships/image" Target="../media/image6.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36.jpg"/><Relationship Id="rId7"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32.jpg"/><Relationship Id="rId7"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9.jpg"/><Relationship Id="rId6"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31.jpg"/><Relationship Id="rId7"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praktiksippkesunisa.wordpress.com" TargetMode="External"/><Relationship Id="rId4" Type="http://schemas.openxmlformats.org/officeDocument/2006/relationships/image" Target="../media/image30.png"/><Relationship Id="rId5" Type="http://schemas.openxmlformats.org/officeDocument/2006/relationships/hyperlink" Target="https://jejakbidanfitri.blogspot.com" TargetMode="External"/><Relationship Id="rId6" Type="http://schemas.openxmlformats.org/officeDocument/2006/relationships/image" Target="../media/image34.png"/><Relationship Id="rId7" Type="http://schemas.openxmlformats.org/officeDocument/2006/relationships/hyperlink" Target="http://praktiksippkesunisa.wordpress.com" TargetMode="External"/><Relationship Id="rId8" Type="http://schemas.openxmlformats.org/officeDocument/2006/relationships/hyperlink" Target="http://praktiksippkesunisa.wordpres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sippkesunisayogya2025.blogspot.com" TargetMode="External"/><Relationship Id="rId4" Type="http://schemas.openxmlformats.org/officeDocument/2006/relationships/image" Target="../media/image35.png"/><Relationship Id="rId5" Type="http://schemas.openxmlformats.org/officeDocument/2006/relationships/hyperlink" Target="https://praktiklapanganunisayogya.blogspot.com/2025/06/sippkes-unisa-yogyakarta-2025.html" TargetMode="External"/><Relationship Id="rId6" Type="http://schemas.openxmlformats.org/officeDocument/2006/relationships/image" Target="../media/image39.png"/><Relationship Id="rId7" Type="http://schemas.openxmlformats.org/officeDocument/2006/relationships/hyperlink" Target="https://sippkesunisayogya2025.blogspot.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gonews.id/dari-ujian-ke-praktik-optimalisasi-cbt-dalam-menyiapkan-bidan-unggul/" TargetMode="External"/><Relationship Id="rId4" Type="http://schemas.openxmlformats.org/officeDocument/2006/relationships/image" Target="../media/image42.png"/><Relationship Id="rId5" Type="http://schemas.openxmlformats.org/officeDocument/2006/relationships/hyperlink" Target="https://www.gonews.id/dari-ujian-ke-praktik-optimalisasi-cbt-dalam-menyiapkan-bidan-unggu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6.jp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38.jp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13.jp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28.jpg"/><Relationship Id="rId5" Type="http://schemas.openxmlformats.org/officeDocument/2006/relationships/image" Target="../media/image33.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20.jpg"/><Relationship Id="rId5" Type="http://schemas.openxmlformats.org/officeDocument/2006/relationships/image" Target="../media/image11.jp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1.jpg"/><Relationship Id="rId5" Type="http://schemas.openxmlformats.org/officeDocument/2006/relationships/image" Target="../media/image21.jp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41.jpg"/><Relationship Id="rId6"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16.png"/><Relationship Id="rId7"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83" name="Shape 83"/>
        <p:cNvGrpSpPr/>
        <p:nvPr/>
      </p:nvGrpSpPr>
      <p:grpSpPr>
        <a:xfrm>
          <a:off x="0" y="0"/>
          <a:ext cx="0" cy="0"/>
          <a:chOff x="0" y="0"/>
          <a:chExt cx="0" cy="0"/>
        </a:xfrm>
      </p:grpSpPr>
      <p:sp>
        <p:nvSpPr>
          <p:cNvPr id="84" name="Google Shape;84;p1"/>
          <p:cNvSpPr/>
          <p:nvPr/>
        </p:nvSpPr>
        <p:spPr>
          <a:xfrm rot="-5400000">
            <a:off x="15662105" y="7661105"/>
            <a:ext cx="2412790" cy="2839001"/>
          </a:xfrm>
          <a:custGeom>
            <a:rect b="b" l="l" r="r" t="t"/>
            <a:pathLst>
              <a:path extrusionOk="0" h="2839001" w="2412790">
                <a:moveTo>
                  <a:pt x="0" y="0"/>
                </a:moveTo>
                <a:lnTo>
                  <a:pt x="2412789" y="0"/>
                </a:lnTo>
                <a:lnTo>
                  <a:pt x="2412789" y="2839001"/>
                </a:lnTo>
                <a:lnTo>
                  <a:pt x="0" y="2839001"/>
                </a:lnTo>
                <a:lnTo>
                  <a:pt x="0" y="0"/>
                </a:lnTo>
                <a:close/>
              </a:path>
            </a:pathLst>
          </a:custGeom>
          <a:blipFill rotWithShape="1">
            <a:blip r:embed="rId3">
              <a:alphaModFix/>
            </a:blip>
            <a:stretch>
              <a:fillRect b="0" l="0" r="0" t="0"/>
            </a:stretch>
          </a:blipFill>
          <a:ln>
            <a:noFill/>
          </a:ln>
        </p:spPr>
      </p:sp>
      <p:sp>
        <p:nvSpPr>
          <p:cNvPr id="85" name="Google Shape;85;p1"/>
          <p:cNvSpPr/>
          <p:nvPr/>
        </p:nvSpPr>
        <p:spPr>
          <a:xfrm rot="7957289">
            <a:off x="-1146357" y="8114097"/>
            <a:ext cx="2913271" cy="2829514"/>
          </a:xfrm>
          <a:custGeom>
            <a:rect b="b" l="l" r="r" t="t"/>
            <a:pathLst>
              <a:path extrusionOk="0" h="2829514" w="2913271">
                <a:moveTo>
                  <a:pt x="0" y="0"/>
                </a:moveTo>
                <a:lnTo>
                  <a:pt x="2913271" y="0"/>
                </a:lnTo>
                <a:lnTo>
                  <a:pt x="2913271" y="2829514"/>
                </a:lnTo>
                <a:lnTo>
                  <a:pt x="0" y="2829514"/>
                </a:lnTo>
                <a:lnTo>
                  <a:pt x="0" y="0"/>
                </a:lnTo>
                <a:close/>
              </a:path>
            </a:pathLst>
          </a:custGeom>
          <a:blipFill rotWithShape="1">
            <a:blip r:embed="rId4">
              <a:alphaModFix/>
            </a:blip>
            <a:stretch>
              <a:fillRect b="0" l="0" r="0" t="0"/>
            </a:stretch>
          </a:blipFill>
          <a:ln>
            <a:noFill/>
          </a:ln>
        </p:spPr>
      </p:sp>
      <p:grpSp>
        <p:nvGrpSpPr>
          <p:cNvPr id="86" name="Google Shape;86;p1"/>
          <p:cNvGrpSpPr/>
          <p:nvPr/>
        </p:nvGrpSpPr>
        <p:grpSpPr>
          <a:xfrm>
            <a:off x="1028700" y="2872732"/>
            <a:ext cx="16230600" cy="4626261"/>
            <a:chOff x="0" y="-38100"/>
            <a:chExt cx="4274726" cy="1218439"/>
          </a:xfrm>
        </p:grpSpPr>
        <p:sp>
          <p:nvSpPr>
            <p:cNvPr id="87" name="Google Shape;87;p1"/>
            <p:cNvSpPr/>
            <p:nvPr/>
          </p:nvSpPr>
          <p:spPr>
            <a:xfrm>
              <a:off x="0" y="0"/>
              <a:ext cx="4274726" cy="1180339"/>
            </a:xfrm>
            <a:custGeom>
              <a:rect b="b" l="l" r="r" t="t"/>
              <a:pathLst>
                <a:path extrusionOk="0" h="1180339" w="4274726">
                  <a:moveTo>
                    <a:pt x="24327" y="0"/>
                  </a:moveTo>
                  <a:lnTo>
                    <a:pt x="4250399" y="0"/>
                  </a:lnTo>
                  <a:cubicBezTo>
                    <a:pt x="4263834" y="0"/>
                    <a:pt x="4274726" y="10891"/>
                    <a:pt x="4274726" y="24327"/>
                  </a:cubicBezTo>
                  <a:lnTo>
                    <a:pt x="4274726" y="1156012"/>
                  </a:lnTo>
                  <a:cubicBezTo>
                    <a:pt x="4274726" y="1169448"/>
                    <a:pt x="4263834" y="1180339"/>
                    <a:pt x="4250399" y="1180339"/>
                  </a:cubicBezTo>
                  <a:lnTo>
                    <a:pt x="24327" y="1180339"/>
                  </a:lnTo>
                  <a:cubicBezTo>
                    <a:pt x="10891" y="1180339"/>
                    <a:pt x="0" y="1169448"/>
                    <a:pt x="0" y="1156012"/>
                  </a:cubicBezTo>
                  <a:lnTo>
                    <a:pt x="0" y="24327"/>
                  </a:lnTo>
                  <a:cubicBezTo>
                    <a:pt x="0" y="10891"/>
                    <a:pt x="10891" y="0"/>
                    <a:pt x="24327" y="0"/>
                  </a:cubicBezTo>
                  <a:close/>
                </a:path>
              </a:pathLst>
            </a:custGeom>
            <a:solidFill>
              <a:srgbClr val="57E3F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txBox="1"/>
            <p:nvPr/>
          </p:nvSpPr>
          <p:spPr>
            <a:xfrm>
              <a:off x="0" y="-38100"/>
              <a:ext cx="4274726" cy="121843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9" name="Google Shape;89;p1"/>
          <p:cNvSpPr/>
          <p:nvPr/>
        </p:nvSpPr>
        <p:spPr>
          <a:xfrm>
            <a:off x="7590772" y="8770708"/>
            <a:ext cx="10424507" cy="1516292"/>
          </a:xfrm>
          <a:custGeom>
            <a:rect b="b" l="l" r="r" t="t"/>
            <a:pathLst>
              <a:path extrusionOk="0" h="1516292" w="10424507">
                <a:moveTo>
                  <a:pt x="0" y="0"/>
                </a:moveTo>
                <a:lnTo>
                  <a:pt x="10424507" y="0"/>
                </a:lnTo>
                <a:lnTo>
                  <a:pt x="10424507" y="1516292"/>
                </a:lnTo>
                <a:lnTo>
                  <a:pt x="0" y="1516292"/>
                </a:lnTo>
                <a:lnTo>
                  <a:pt x="0" y="0"/>
                </a:lnTo>
                <a:close/>
              </a:path>
            </a:pathLst>
          </a:custGeom>
          <a:blipFill rotWithShape="1">
            <a:blip r:embed="rId5">
              <a:alphaModFix/>
            </a:blip>
            <a:stretch>
              <a:fillRect b="0" l="0" r="0" t="0"/>
            </a:stretch>
          </a:blipFill>
          <a:ln>
            <a:noFill/>
          </a:ln>
        </p:spPr>
      </p:sp>
      <p:grpSp>
        <p:nvGrpSpPr>
          <p:cNvPr id="90" name="Google Shape;90;p1"/>
          <p:cNvGrpSpPr/>
          <p:nvPr/>
        </p:nvGrpSpPr>
        <p:grpSpPr>
          <a:xfrm>
            <a:off x="1028700" y="6260391"/>
            <a:ext cx="7047845" cy="3150576"/>
            <a:chOff x="0" y="-57150"/>
            <a:chExt cx="812800" cy="363343"/>
          </a:xfrm>
        </p:grpSpPr>
        <p:sp>
          <p:nvSpPr>
            <p:cNvPr id="91" name="Google Shape;91;p1"/>
            <p:cNvSpPr/>
            <p:nvPr/>
          </p:nvSpPr>
          <p:spPr>
            <a:xfrm>
              <a:off x="0" y="0"/>
              <a:ext cx="812800" cy="306193"/>
            </a:xfrm>
            <a:custGeom>
              <a:rect b="b" l="l" r="r" t="t"/>
              <a:pathLst>
                <a:path extrusionOk="0" h="306193" w="812800">
                  <a:moveTo>
                    <a:pt x="16477" y="0"/>
                  </a:moveTo>
                  <a:lnTo>
                    <a:pt x="796323" y="0"/>
                  </a:lnTo>
                  <a:cubicBezTo>
                    <a:pt x="805423" y="0"/>
                    <a:pt x="812800" y="7377"/>
                    <a:pt x="812800" y="16477"/>
                  </a:cubicBezTo>
                  <a:lnTo>
                    <a:pt x="812800" y="289716"/>
                  </a:lnTo>
                  <a:cubicBezTo>
                    <a:pt x="812800" y="298816"/>
                    <a:pt x="805423" y="306193"/>
                    <a:pt x="796323" y="306193"/>
                  </a:cubicBezTo>
                  <a:lnTo>
                    <a:pt x="16477" y="306193"/>
                  </a:lnTo>
                  <a:cubicBezTo>
                    <a:pt x="7377" y="306193"/>
                    <a:pt x="0" y="298816"/>
                    <a:pt x="0" y="289716"/>
                  </a:cubicBezTo>
                  <a:lnTo>
                    <a:pt x="0" y="16477"/>
                  </a:lnTo>
                  <a:cubicBezTo>
                    <a:pt x="0" y="7377"/>
                    <a:pt x="7377" y="0"/>
                    <a:pt x="16477" y="0"/>
                  </a:cubicBezTo>
                  <a:close/>
                </a:path>
              </a:pathLst>
            </a:custGeom>
            <a:solidFill>
              <a:srgbClr val="2372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txBox="1"/>
            <p:nvPr/>
          </p:nvSpPr>
          <p:spPr>
            <a:xfrm>
              <a:off x="0" y="-57150"/>
              <a:ext cx="812800" cy="36334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1"/>
          <p:cNvGrpSpPr/>
          <p:nvPr/>
        </p:nvGrpSpPr>
        <p:grpSpPr>
          <a:xfrm>
            <a:off x="10025421" y="3080695"/>
            <a:ext cx="7233879" cy="5814168"/>
            <a:chOff x="0" y="0"/>
            <a:chExt cx="7467600" cy="6002020"/>
          </a:xfrm>
        </p:grpSpPr>
        <p:sp>
          <p:nvSpPr>
            <p:cNvPr id="94" name="Google Shape;94;p1"/>
            <p:cNvSpPr/>
            <p:nvPr/>
          </p:nvSpPr>
          <p:spPr>
            <a:xfrm>
              <a:off x="0" y="0"/>
              <a:ext cx="7467600" cy="4513580"/>
            </a:xfrm>
            <a:custGeom>
              <a:rect b="b" l="l" r="r" t="t"/>
              <a:pathLst>
                <a:path extrusionOk="0" h="4513580" w="746760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p:nvPr/>
          </p:nvSpPr>
          <p:spPr>
            <a:xfrm>
              <a:off x="0" y="4514850"/>
              <a:ext cx="7467600" cy="695960"/>
            </a:xfrm>
            <a:custGeom>
              <a:rect b="b" l="l" r="r" t="t"/>
              <a:pathLst>
                <a:path extrusionOk="0" h="695960" w="746760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a:off x="2429510" y="5210810"/>
              <a:ext cx="2606040" cy="791210"/>
            </a:xfrm>
            <a:custGeom>
              <a:rect b="b" l="l" r="r" t="t"/>
              <a:pathLst>
                <a:path extrusionOk="0" h="791210" w="260604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314960" y="353060"/>
              <a:ext cx="6827520" cy="3835400"/>
            </a:xfrm>
            <a:custGeom>
              <a:rect b="b" l="l" r="r" t="t"/>
              <a:pathLst>
                <a:path extrusionOk="0" h="3835400" w="6827520">
                  <a:moveTo>
                    <a:pt x="0" y="0"/>
                  </a:moveTo>
                  <a:lnTo>
                    <a:pt x="6827520" y="0"/>
                  </a:lnTo>
                  <a:lnTo>
                    <a:pt x="6827520" y="3835400"/>
                  </a:lnTo>
                  <a:lnTo>
                    <a:pt x="0" y="3835400"/>
                  </a:lnTo>
                  <a:close/>
                </a:path>
              </a:pathLst>
            </a:custGeom>
            <a:blipFill rotWithShape="1">
              <a:blip r:embed="rId6">
                <a:alphaModFix/>
              </a:blip>
              <a:stretch>
                <a:fillRect b="-69494" l="0" r="0" t="-146951"/>
              </a:stretch>
            </a:blipFill>
            <a:ln>
              <a:noFill/>
            </a:ln>
          </p:spPr>
        </p:sp>
      </p:grpSp>
      <p:sp>
        <p:nvSpPr>
          <p:cNvPr id="98" name="Google Shape;98;p1"/>
          <p:cNvSpPr/>
          <p:nvPr/>
        </p:nvSpPr>
        <p:spPr>
          <a:xfrm>
            <a:off x="11491033" y="0"/>
            <a:ext cx="1311993" cy="1316121"/>
          </a:xfrm>
          <a:custGeom>
            <a:rect b="b" l="l" r="r" t="t"/>
            <a:pathLst>
              <a:path extrusionOk="0" h="1316121" w="1311993">
                <a:moveTo>
                  <a:pt x="0" y="0"/>
                </a:moveTo>
                <a:lnTo>
                  <a:pt x="1311993" y="0"/>
                </a:lnTo>
                <a:lnTo>
                  <a:pt x="1311993" y="1316121"/>
                </a:lnTo>
                <a:lnTo>
                  <a:pt x="0" y="1316121"/>
                </a:lnTo>
                <a:lnTo>
                  <a:pt x="0" y="0"/>
                </a:lnTo>
                <a:close/>
              </a:path>
            </a:pathLst>
          </a:custGeom>
          <a:blipFill rotWithShape="1">
            <a:blip r:embed="rId7">
              <a:alphaModFix/>
            </a:blip>
            <a:stretch>
              <a:fillRect b="0" l="-156" r="-155" t="0"/>
            </a:stretch>
          </a:blipFill>
          <a:ln>
            <a:noFill/>
          </a:ln>
        </p:spPr>
      </p:sp>
      <p:sp>
        <p:nvSpPr>
          <p:cNvPr id="99" name="Google Shape;99;p1"/>
          <p:cNvSpPr/>
          <p:nvPr/>
        </p:nvSpPr>
        <p:spPr>
          <a:xfrm>
            <a:off x="5417076" y="144221"/>
            <a:ext cx="3208894" cy="1135146"/>
          </a:xfrm>
          <a:custGeom>
            <a:rect b="b" l="l" r="r" t="t"/>
            <a:pathLst>
              <a:path extrusionOk="0" h="1135146" w="3208894">
                <a:moveTo>
                  <a:pt x="0" y="0"/>
                </a:moveTo>
                <a:lnTo>
                  <a:pt x="3208894" y="0"/>
                </a:lnTo>
                <a:lnTo>
                  <a:pt x="3208894" y="1135146"/>
                </a:lnTo>
                <a:lnTo>
                  <a:pt x="0" y="1135146"/>
                </a:lnTo>
                <a:lnTo>
                  <a:pt x="0" y="0"/>
                </a:lnTo>
                <a:close/>
              </a:path>
            </a:pathLst>
          </a:custGeom>
          <a:blipFill rotWithShape="1">
            <a:blip r:embed="rId8">
              <a:alphaModFix/>
            </a:blip>
            <a:stretch>
              <a:fillRect b="0" l="0" r="0" t="0"/>
            </a:stretch>
          </a:blipFill>
          <a:ln>
            <a:noFill/>
          </a:ln>
        </p:spPr>
      </p:sp>
      <p:sp>
        <p:nvSpPr>
          <p:cNvPr id="100" name="Google Shape;100;p1"/>
          <p:cNvSpPr/>
          <p:nvPr/>
        </p:nvSpPr>
        <p:spPr>
          <a:xfrm>
            <a:off x="7590772" y="-1838814"/>
            <a:ext cx="4993749" cy="4993749"/>
          </a:xfrm>
          <a:custGeom>
            <a:rect b="b" l="l" r="r" t="t"/>
            <a:pathLst>
              <a:path extrusionOk="0" h="4993749" w="4993749">
                <a:moveTo>
                  <a:pt x="0" y="0"/>
                </a:moveTo>
                <a:lnTo>
                  <a:pt x="4993749" y="0"/>
                </a:lnTo>
                <a:lnTo>
                  <a:pt x="4993749" y="4993749"/>
                </a:lnTo>
                <a:lnTo>
                  <a:pt x="0" y="4993749"/>
                </a:lnTo>
                <a:lnTo>
                  <a:pt x="0" y="0"/>
                </a:lnTo>
                <a:close/>
              </a:path>
            </a:pathLst>
          </a:custGeom>
          <a:blipFill rotWithShape="1">
            <a:blip r:embed="rId9">
              <a:alphaModFix/>
            </a:blip>
            <a:stretch>
              <a:fillRect b="0" l="0" r="0" t="0"/>
            </a:stretch>
          </a:blipFill>
          <a:ln>
            <a:noFill/>
          </a:ln>
        </p:spPr>
      </p:sp>
      <p:sp>
        <p:nvSpPr>
          <p:cNvPr id="101" name="Google Shape;101;p1"/>
          <p:cNvSpPr txBox="1"/>
          <p:nvPr/>
        </p:nvSpPr>
        <p:spPr>
          <a:xfrm>
            <a:off x="1273452" y="3393060"/>
            <a:ext cx="8751900" cy="3333300"/>
          </a:xfrm>
          <a:prstGeom prst="rect">
            <a:avLst/>
          </a:prstGeom>
          <a:noFill/>
          <a:ln>
            <a:noFill/>
          </a:ln>
        </p:spPr>
        <p:txBody>
          <a:bodyPr anchorCtr="0" anchor="t" bIns="0" lIns="0" spcFirstLastPara="1" rIns="0" wrap="square" tIns="0">
            <a:spAutoFit/>
          </a:bodyPr>
          <a:lstStyle/>
          <a:p>
            <a:pPr indent="0" lvl="0" marL="0" marR="0" rtl="0" algn="l">
              <a:lnSpc>
                <a:spcPct val="94998"/>
              </a:lnSpc>
              <a:spcBef>
                <a:spcPts val="0"/>
              </a:spcBef>
              <a:spcAft>
                <a:spcPts val="0"/>
              </a:spcAft>
              <a:buNone/>
            </a:pPr>
            <a:r>
              <a:rPr b="1" lang="en-US" sz="3839">
                <a:solidFill>
                  <a:srgbClr val="FFFFFF"/>
                </a:solidFill>
                <a:latin typeface="Poppins"/>
                <a:ea typeface="Poppins"/>
                <a:cs typeface="Poppins"/>
                <a:sym typeface="Poppins"/>
              </a:rPr>
              <a:t>Optimalisasi</a:t>
            </a:r>
            <a:r>
              <a:rPr b="1" i="0" lang="en-US" sz="3839" u="none" cap="none" strike="noStrike">
                <a:solidFill>
                  <a:srgbClr val="FFFFFF"/>
                </a:solidFill>
                <a:latin typeface="Poppins"/>
                <a:ea typeface="Poppins"/>
                <a:cs typeface="Poppins"/>
                <a:sym typeface="Poppins"/>
              </a:rPr>
              <a:t> Penggunaan CBT dalam Pelaksanaan Try Out UKOM Internal </a:t>
            </a:r>
            <a:endParaRPr/>
          </a:p>
          <a:p>
            <a:pPr indent="0" lvl="0" marL="0" marR="0" rtl="0" algn="l">
              <a:lnSpc>
                <a:spcPct val="102422"/>
              </a:lnSpc>
              <a:spcBef>
                <a:spcPts val="0"/>
              </a:spcBef>
              <a:spcAft>
                <a:spcPts val="0"/>
              </a:spcAft>
              <a:buNone/>
            </a:pPr>
            <a:r>
              <a:t/>
            </a:r>
            <a:endParaRPr b="1" i="0" sz="3839" u="none" cap="none" strike="noStrike">
              <a:solidFill>
                <a:srgbClr val="FFFFFF"/>
              </a:solidFill>
              <a:latin typeface="Poppins"/>
              <a:ea typeface="Poppins"/>
              <a:cs typeface="Poppins"/>
              <a:sym typeface="Poppins"/>
            </a:endParaRPr>
          </a:p>
          <a:p>
            <a:pPr indent="0" lvl="0" marL="0" marR="0" rtl="0" algn="l">
              <a:lnSpc>
                <a:spcPct val="94997"/>
              </a:lnSpc>
              <a:spcBef>
                <a:spcPts val="0"/>
              </a:spcBef>
              <a:spcAft>
                <a:spcPts val="0"/>
              </a:spcAft>
              <a:buNone/>
            </a:pPr>
            <a:r>
              <a:rPr b="1" i="0" lang="en-US" sz="2339" u="none" cap="none" strike="noStrike">
                <a:solidFill>
                  <a:srgbClr val="FFFFFF"/>
                </a:solidFill>
                <a:latin typeface="Poppins"/>
                <a:ea typeface="Poppins"/>
                <a:cs typeface="Poppins"/>
                <a:sym typeface="Poppins"/>
              </a:rPr>
              <a:t>Pembimbing Akademik: Dr. Bdn. Farida Kartini, M.Sc.</a:t>
            </a:r>
            <a:endParaRPr/>
          </a:p>
          <a:p>
            <a:pPr indent="0" lvl="0" marL="0" marR="0" rtl="0" algn="l">
              <a:lnSpc>
                <a:spcPct val="94997"/>
              </a:lnSpc>
              <a:spcBef>
                <a:spcPts val="0"/>
              </a:spcBef>
              <a:spcAft>
                <a:spcPts val="0"/>
              </a:spcAft>
              <a:buNone/>
            </a:pPr>
            <a:r>
              <a:rPr b="1" i="0" lang="en-US" sz="2339" u="none" cap="none" strike="noStrike">
                <a:solidFill>
                  <a:srgbClr val="FFFFFF"/>
                </a:solidFill>
                <a:latin typeface="Poppins"/>
                <a:ea typeface="Poppins"/>
                <a:cs typeface="Poppins"/>
                <a:sym typeface="Poppins"/>
              </a:rPr>
              <a:t>Pembimbing Lahan: Fany Rosita Dewi, M.Pd.</a:t>
            </a:r>
            <a:endParaRPr/>
          </a:p>
          <a:p>
            <a:pPr indent="0" lvl="0" marL="0" marR="0" rtl="0" algn="l">
              <a:lnSpc>
                <a:spcPct val="168106"/>
              </a:lnSpc>
              <a:spcBef>
                <a:spcPts val="0"/>
              </a:spcBef>
              <a:spcAft>
                <a:spcPts val="0"/>
              </a:spcAft>
              <a:buNone/>
            </a:pPr>
            <a:r>
              <a:t/>
            </a:r>
            <a:endParaRPr b="1" i="0" sz="2339" u="none" cap="none" strike="noStrike">
              <a:solidFill>
                <a:srgbClr val="FFFFFF"/>
              </a:solidFill>
              <a:latin typeface="Poppins"/>
              <a:ea typeface="Poppins"/>
              <a:cs typeface="Poppins"/>
              <a:sym typeface="Poppins"/>
            </a:endParaRPr>
          </a:p>
        </p:txBody>
      </p:sp>
      <p:sp>
        <p:nvSpPr>
          <p:cNvPr id="102" name="Google Shape;102;p1"/>
          <p:cNvSpPr txBox="1"/>
          <p:nvPr/>
        </p:nvSpPr>
        <p:spPr>
          <a:xfrm>
            <a:off x="1273452" y="6877156"/>
            <a:ext cx="7047845" cy="22034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500" u="none" cap="none" strike="noStrike">
                <a:solidFill>
                  <a:srgbClr val="FFFFFF"/>
                </a:solidFill>
                <a:latin typeface="Poppins"/>
                <a:ea typeface="Poppins"/>
                <a:cs typeface="Poppins"/>
                <a:sym typeface="Poppins"/>
              </a:rPr>
              <a:t>Disusun Oleh Kelompok 7:</a:t>
            </a:r>
            <a:endParaRPr/>
          </a:p>
          <a:p>
            <a:pPr indent="-269875" lvl="1" marL="539753" marR="0" rtl="0" algn="just">
              <a:lnSpc>
                <a:spcPct val="140000"/>
              </a:lnSpc>
              <a:spcBef>
                <a:spcPts val="0"/>
              </a:spcBef>
              <a:spcAft>
                <a:spcPts val="0"/>
              </a:spcAft>
              <a:buClr>
                <a:srgbClr val="FFFFFF"/>
              </a:buClr>
              <a:buSzPts val="2500"/>
              <a:buFont typeface="Poppins"/>
              <a:buAutoNum type="arabicPeriod"/>
            </a:pPr>
            <a:r>
              <a:rPr b="0" i="0" lang="en-US" sz="2500" u="none" cap="none" strike="noStrike">
                <a:solidFill>
                  <a:srgbClr val="FFFFFF"/>
                </a:solidFill>
                <a:latin typeface="Poppins"/>
                <a:ea typeface="Poppins"/>
                <a:cs typeface="Poppins"/>
                <a:sym typeface="Poppins"/>
              </a:rPr>
              <a:t>Hesti Yusiani  2410102032</a:t>
            </a:r>
            <a:endParaRPr/>
          </a:p>
          <a:p>
            <a:pPr indent="-269875" lvl="1" marL="539753" marR="0" rtl="0" algn="just">
              <a:lnSpc>
                <a:spcPct val="140000"/>
              </a:lnSpc>
              <a:spcBef>
                <a:spcPts val="0"/>
              </a:spcBef>
              <a:spcAft>
                <a:spcPts val="0"/>
              </a:spcAft>
              <a:buClr>
                <a:srgbClr val="FFFFFF"/>
              </a:buClr>
              <a:buSzPts val="2500"/>
              <a:buFont typeface="Poppins"/>
              <a:buAutoNum type="arabicPeriod"/>
            </a:pPr>
            <a:r>
              <a:rPr b="0" i="0" lang="en-US" sz="2500" u="none" cap="none" strike="noStrike">
                <a:solidFill>
                  <a:srgbClr val="FFFFFF"/>
                </a:solidFill>
                <a:latin typeface="Poppins"/>
                <a:ea typeface="Poppins"/>
                <a:cs typeface="Poppins"/>
                <a:sym typeface="Poppins"/>
              </a:rPr>
              <a:t>Fitri   2410102010</a:t>
            </a:r>
            <a:endParaRPr/>
          </a:p>
          <a:p>
            <a:pPr indent="-269875" lvl="1" marL="539753" marR="0" rtl="0" algn="just">
              <a:lnSpc>
                <a:spcPct val="140000"/>
              </a:lnSpc>
              <a:spcBef>
                <a:spcPts val="0"/>
              </a:spcBef>
              <a:spcAft>
                <a:spcPts val="0"/>
              </a:spcAft>
              <a:buClr>
                <a:srgbClr val="FFFFFF"/>
              </a:buClr>
              <a:buSzPts val="2500"/>
              <a:buFont typeface="Poppins"/>
              <a:buAutoNum type="arabicPeriod"/>
            </a:pPr>
            <a:r>
              <a:rPr b="0" i="0" lang="en-US" sz="2500" u="none" cap="none" strike="noStrike">
                <a:solidFill>
                  <a:srgbClr val="FFFFFF"/>
                </a:solidFill>
                <a:latin typeface="Poppins"/>
                <a:ea typeface="Poppins"/>
                <a:cs typeface="Poppins"/>
                <a:sym typeface="Poppins"/>
              </a:rPr>
              <a:t>Astika   2410102006</a:t>
            </a:r>
            <a:endParaRPr/>
          </a:p>
          <a:p>
            <a:pPr indent="-269875" lvl="1" marL="539753" marR="0" rtl="0" algn="just">
              <a:lnSpc>
                <a:spcPct val="140000"/>
              </a:lnSpc>
              <a:spcBef>
                <a:spcPts val="0"/>
              </a:spcBef>
              <a:spcAft>
                <a:spcPts val="0"/>
              </a:spcAft>
              <a:buClr>
                <a:srgbClr val="FFFFFF"/>
              </a:buClr>
              <a:buSzPts val="2500"/>
              <a:buFont typeface="Poppins"/>
              <a:buAutoNum type="arabicPeriod"/>
            </a:pPr>
            <a:r>
              <a:rPr b="0" i="0" lang="en-US" sz="2500" u="none" cap="none" strike="noStrike">
                <a:solidFill>
                  <a:srgbClr val="FFFFFF"/>
                </a:solidFill>
                <a:latin typeface="Poppins"/>
                <a:ea typeface="Poppins"/>
                <a:cs typeface="Poppins"/>
                <a:sym typeface="Poppins"/>
              </a:rPr>
              <a:t>Farah Wardya Ulfa 2410102005</a:t>
            </a:r>
            <a:endParaRPr/>
          </a:p>
        </p:txBody>
      </p:sp>
      <p:sp>
        <p:nvSpPr>
          <p:cNvPr id="103" name="Google Shape;103;p1"/>
          <p:cNvSpPr txBox="1"/>
          <p:nvPr/>
        </p:nvSpPr>
        <p:spPr>
          <a:xfrm>
            <a:off x="1927110" y="1461907"/>
            <a:ext cx="14724406" cy="177176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379" u="none" cap="none" strike="noStrike">
                <a:solidFill>
                  <a:srgbClr val="FFFFFF"/>
                </a:solidFill>
                <a:latin typeface="Poppins"/>
                <a:ea typeface="Poppins"/>
                <a:cs typeface="Poppins"/>
                <a:sym typeface="Poppins"/>
              </a:rPr>
              <a:t>SISTEM INFORMASI PENDIDIKAN DAN PELAYANAN KESEHATAN </a:t>
            </a:r>
            <a:endParaRPr/>
          </a:p>
          <a:p>
            <a:pPr indent="0" lvl="0" marL="0" marR="0" rtl="0" algn="ctr">
              <a:lnSpc>
                <a:spcPct val="100000"/>
              </a:lnSpc>
              <a:spcBef>
                <a:spcPts val="0"/>
              </a:spcBef>
              <a:spcAft>
                <a:spcPts val="0"/>
              </a:spcAft>
              <a:buNone/>
            </a:pPr>
            <a:r>
              <a:rPr b="1" i="0" lang="en-US" sz="3379" u="none" cap="none" strike="noStrike">
                <a:solidFill>
                  <a:srgbClr val="FFFFFF"/>
                </a:solidFill>
                <a:latin typeface="Poppins"/>
                <a:ea typeface="Poppins"/>
                <a:cs typeface="Poppins"/>
                <a:sym typeface="Poppins"/>
              </a:rPr>
              <a:t>DI PRODI PENDIDIKAN PROFESI BIDAN</a:t>
            </a:r>
            <a:endParaRPr/>
          </a:p>
          <a:p>
            <a:pPr indent="0" lvl="0" marL="0" marR="0" rtl="0" algn="ctr">
              <a:lnSpc>
                <a:spcPct val="100000"/>
              </a:lnSpc>
              <a:spcBef>
                <a:spcPts val="0"/>
              </a:spcBef>
              <a:spcAft>
                <a:spcPts val="0"/>
              </a:spcAft>
              <a:buNone/>
            </a:pPr>
            <a:r>
              <a:rPr b="1" i="0" lang="en-US" sz="3379" u="none" cap="none" strike="noStrike">
                <a:solidFill>
                  <a:srgbClr val="FFFFFF"/>
                </a:solidFill>
                <a:latin typeface="Poppins"/>
                <a:ea typeface="Poppins"/>
                <a:cs typeface="Poppins"/>
                <a:sym typeface="Poppins"/>
              </a:rPr>
              <a:t>STIKES MAJAPAHIT MOJOKERTO</a:t>
            </a:r>
            <a:endParaRPr/>
          </a:p>
          <a:p>
            <a:pPr indent="0" lvl="0" marL="0" marR="0" rtl="0" algn="ctr">
              <a:lnSpc>
                <a:spcPct val="100000"/>
              </a:lnSpc>
              <a:spcBef>
                <a:spcPts val="0"/>
              </a:spcBef>
              <a:spcAft>
                <a:spcPts val="0"/>
              </a:spcAft>
              <a:buNone/>
            </a:pPr>
            <a:r>
              <a:t/>
            </a:r>
            <a:endParaRPr b="1" i="0" sz="3379" u="none" cap="none" strike="noStrike">
              <a:solidFill>
                <a:srgbClr val="FFFFFF"/>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270" name="Shape 270"/>
        <p:cNvGrpSpPr/>
        <p:nvPr/>
      </p:nvGrpSpPr>
      <p:grpSpPr>
        <a:xfrm>
          <a:off x="0" y="0"/>
          <a:ext cx="0" cy="0"/>
          <a:chOff x="0" y="0"/>
          <a:chExt cx="0" cy="0"/>
        </a:xfrm>
      </p:grpSpPr>
      <p:sp>
        <p:nvSpPr>
          <p:cNvPr id="271" name="Google Shape;271;p10"/>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3">
              <a:alphaModFix/>
            </a:blip>
            <a:stretch>
              <a:fillRect b="0" l="0" r="0" t="0"/>
            </a:stretch>
          </a:blipFill>
          <a:ln>
            <a:noFill/>
          </a:ln>
        </p:spPr>
      </p:sp>
      <p:sp>
        <p:nvSpPr>
          <p:cNvPr id="272" name="Google Shape;272;p10"/>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4">
              <a:alphaModFix/>
            </a:blip>
            <a:stretch>
              <a:fillRect b="0" l="0" r="0" t="0"/>
            </a:stretch>
          </a:blipFill>
          <a:ln>
            <a:noFill/>
          </a:ln>
        </p:spPr>
      </p:sp>
      <p:grpSp>
        <p:nvGrpSpPr>
          <p:cNvPr id="273" name="Google Shape;273;p10"/>
          <p:cNvGrpSpPr/>
          <p:nvPr/>
        </p:nvGrpSpPr>
        <p:grpSpPr>
          <a:xfrm>
            <a:off x="1028700" y="2824299"/>
            <a:ext cx="16830879" cy="6434127"/>
            <a:chOff x="0" y="-38100"/>
            <a:chExt cx="4274726" cy="1557033"/>
          </a:xfrm>
        </p:grpSpPr>
        <p:sp>
          <p:nvSpPr>
            <p:cNvPr id="274" name="Google Shape;274;p10"/>
            <p:cNvSpPr/>
            <p:nvPr/>
          </p:nvSpPr>
          <p:spPr>
            <a:xfrm>
              <a:off x="0" y="0"/>
              <a:ext cx="4274726" cy="1518933"/>
            </a:xfrm>
            <a:custGeom>
              <a:rect b="b" l="l" r="r" t="t"/>
              <a:pathLst>
                <a:path extrusionOk="0" h="1518933" w="4274726">
                  <a:moveTo>
                    <a:pt x="24327" y="0"/>
                  </a:moveTo>
                  <a:lnTo>
                    <a:pt x="4250399" y="0"/>
                  </a:lnTo>
                  <a:cubicBezTo>
                    <a:pt x="4263834" y="0"/>
                    <a:pt x="4274726" y="10891"/>
                    <a:pt x="4274726" y="24327"/>
                  </a:cubicBezTo>
                  <a:lnTo>
                    <a:pt x="4274726" y="1494606"/>
                  </a:lnTo>
                  <a:cubicBezTo>
                    <a:pt x="4274726" y="1508042"/>
                    <a:pt x="4263834" y="1518933"/>
                    <a:pt x="4250399" y="1518933"/>
                  </a:cubicBezTo>
                  <a:lnTo>
                    <a:pt x="24327" y="1518933"/>
                  </a:lnTo>
                  <a:cubicBezTo>
                    <a:pt x="10891" y="1518933"/>
                    <a:pt x="0" y="1508042"/>
                    <a:pt x="0" y="1494606"/>
                  </a:cubicBezTo>
                  <a:lnTo>
                    <a:pt x="0" y="24327"/>
                  </a:lnTo>
                  <a:cubicBezTo>
                    <a:pt x="0" y="10891"/>
                    <a:pt x="10891" y="0"/>
                    <a:pt x="24327" y="0"/>
                  </a:cubicBezTo>
                  <a:close/>
                </a:path>
              </a:pathLst>
            </a:custGeom>
            <a:solidFill>
              <a:srgbClr val="57E3F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0"/>
            <p:cNvSpPr txBox="1"/>
            <p:nvPr/>
          </p:nvSpPr>
          <p:spPr>
            <a:xfrm>
              <a:off x="0" y="-38100"/>
              <a:ext cx="4274726" cy="15570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6" name="Google Shape;276;p10"/>
          <p:cNvSpPr txBox="1"/>
          <p:nvPr/>
        </p:nvSpPr>
        <p:spPr>
          <a:xfrm>
            <a:off x="8198150" y="3028950"/>
            <a:ext cx="9661500" cy="5926200"/>
          </a:xfrm>
          <a:prstGeom prst="rect">
            <a:avLst/>
          </a:prstGeom>
          <a:noFill/>
          <a:ln>
            <a:noFill/>
          </a:ln>
        </p:spPr>
        <p:txBody>
          <a:bodyPr anchorCtr="0" anchor="t" bIns="0" lIns="0" spcFirstLastPara="1" rIns="0" wrap="square" tIns="0">
            <a:spAutoFit/>
          </a:bodyPr>
          <a:lstStyle/>
          <a:p>
            <a:pPr indent="-237492" lvl="1" marL="474984" marR="0" rtl="0" algn="just">
              <a:lnSpc>
                <a:spcPct val="150000"/>
              </a:lnSpc>
              <a:spcBef>
                <a:spcPts val="0"/>
              </a:spcBef>
              <a:spcAft>
                <a:spcPts val="0"/>
              </a:spcAft>
              <a:buClr>
                <a:srgbClr val="FFFFFF"/>
              </a:buClr>
              <a:buSzPts val="2200"/>
              <a:buFont typeface="Arial"/>
              <a:buChar char="•"/>
            </a:pPr>
            <a:r>
              <a:rPr b="1" i="0" lang="en-US" sz="2200" u="none" cap="none" strike="noStrike">
                <a:solidFill>
                  <a:srgbClr val="FFFFFF"/>
                </a:solidFill>
                <a:latin typeface="Poppins"/>
                <a:ea typeface="Poppins"/>
                <a:cs typeface="Poppins"/>
                <a:sym typeface="Poppins"/>
              </a:rPr>
              <a:t>Fitur pendaftaran mandiri.</a:t>
            </a:r>
            <a:r>
              <a:rPr b="0" i="0" lang="en-US" sz="2200" u="none" cap="none" strike="noStrike">
                <a:solidFill>
                  <a:srgbClr val="FFFFFF"/>
                </a:solidFill>
                <a:latin typeface="Poppins"/>
                <a:ea typeface="Poppins"/>
                <a:cs typeface="Poppins"/>
                <a:sym typeface="Poppins"/>
              </a:rPr>
              <a:t> Halaman registrasi merupakan fitur baru yang ditambahkan untuk mendukung pendaftaran mandiri oleh mahasiswa. Melalui halaman ini, mahasiswa dapat membuat akun secara langsung dengan mengisi data-data yang diperlukan, seperti nama lengkap, NIM, program studi, alamat email, dan password. Sistem akan melakukan validasi terhadap data yang dimasukkan, termasuk pengecekan keunikan NIM dan validitas email. Fitur ini mempermudah proses pendaftaran dan mengurangi ketergantungan terhadap admin dalam proses entri data peserta ujian. Setelah proses registrasi berhasil, mahasiswa dapat langsung masuk ke sistem menggunakan akun yang telah dibuat.</a:t>
            </a:r>
            <a:endParaRPr/>
          </a:p>
        </p:txBody>
      </p:sp>
      <p:sp>
        <p:nvSpPr>
          <p:cNvPr id="277" name="Google Shape;277;p10"/>
          <p:cNvSpPr/>
          <p:nvPr/>
        </p:nvSpPr>
        <p:spPr>
          <a:xfrm>
            <a:off x="9308356" y="8975681"/>
            <a:ext cx="7736388" cy="1125293"/>
          </a:xfrm>
          <a:custGeom>
            <a:rect b="b" l="l" r="r" t="t"/>
            <a:pathLst>
              <a:path extrusionOk="0" h="1125293" w="7736388">
                <a:moveTo>
                  <a:pt x="0" y="0"/>
                </a:moveTo>
                <a:lnTo>
                  <a:pt x="7736388" y="0"/>
                </a:lnTo>
                <a:lnTo>
                  <a:pt x="7736388" y="1125293"/>
                </a:lnTo>
                <a:lnTo>
                  <a:pt x="0" y="1125293"/>
                </a:lnTo>
                <a:lnTo>
                  <a:pt x="0" y="0"/>
                </a:lnTo>
                <a:close/>
              </a:path>
            </a:pathLst>
          </a:custGeom>
          <a:blipFill rotWithShape="1">
            <a:blip r:embed="rId5">
              <a:alphaModFix/>
            </a:blip>
            <a:stretch>
              <a:fillRect b="0" l="0" r="0" t="0"/>
            </a:stretch>
          </a:blipFill>
          <a:ln>
            <a:noFill/>
          </a:ln>
        </p:spPr>
      </p:sp>
      <p:sp>
        <p:nvSpPr>
          <p:cNvPr id="278" name="Google Shape;278;p10"/>
          <p:cNvSpPr/>
          <p:nvPr/>
        </p:nvSpPr>
        <p:spPr>
          <a:xfrm>
            <a:off x="129916" y="3428993"/>
            <a:ext cx="8198975" cy="4911840"/>
          </a:xfrm>
          <a:custGeom>
            <a:rect b="b" l="l" r="r" t="t"/>
            <a:pathLst>
              <a:path extrusionOk="0" h="4911840" w="8198975">
                <a:moveTo>
                  <a:pt x="0" y="0"/>
                </a:moveTo>
                <a:lnTo>
                  <a:pt x="8198975" y="0"/>
                </a:lnTo>
                <a:lnTo>
                  <a:pt x="8198975" y="4911840"/>
                </a:lnTo>
                <a:lnTo>
                  <a:pt x="0" y="4911840"/>
                </a:lnTo>
                <a:lnTo>
                  <a:pt x="0" y="0"/>
                </a:lnTo>
                <a:close/>
              </a:path>
            </a:pathLst>
          </a:custGeom>
          <a:blipFill rotWithShape="1">
            <a:blip r:embed="rId6">
              <a:alphaModFix/>
            </a:blip>
            <a:stretch>
              <a:fillRect b="0" l="0" r="0" t="-1309"/>
            </a:stretch>
          </a:blipFill>
          <a:ln>
            <a:noFill/>
          </a:ln>
        </p:spPr>
      </p:sp>
      <p:sp>
        <p:nvSpPr>
          <p:cNvPr id="279" name="Google Shape;279;p10"/>
          <p:cNvSpPr txBox="1"/>
          <p:nvPr/>
        </p:nvSpPr>
        <p:spPr>
          <a:xfrm>
            <a:off x="557871" y="431799"/>
            <a:ext cx="6973571" cy="596901"/>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1" i="0" lang="en-US" sz="4400" u="none" cap="none" strike="noStrike">
                <a:solidFill>
                  <a:srgbClr val="FFFFFF"/>
                </a:solidFill>
                <a:latin typeface="Poppins"/>
                <a:ea typeface="Poppins"/>
                <a:cs typeface="Poppins"/>
                <a:sym typeface="Poppins"/>
              </a:rPr>
              <a:t>Usulan Rancangan...</a:t>
            </a:r>
            <a:endParaRPr/>
          </a:p>
        </p:txBody>
      </p:sp>
      <p:sp>
        <p:nvSpPr>
          <p:cNvPr id="280" name="Google Shape;280;p10"/>
          <p:cNvSpPr txBox="1"/>
          <p:nvPr/>
        </p:nvSpPr>
        <p:spPr>
          <a:xfrm>
            <a:off x="557871" y="1053852"/>
            <a:ext cx="12618678" cy="1533524"/>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0" i="0" lang="en-US" sz="2000" u="none" cap="none" strike="noStrike">
                <a:solidFill>
                  <a:srgbClr val="FFFFFF"/>
                </a:solidFill>
                <a:latin typeface="Poppins"/>
                <a:ea typeface="Poppins"/>
                <a:cs typeface="Poppins"/>
                <a:sym typeface="Poppins"/>
              </a:rPr>
              <a:t>Berdasarkan evaluasi penggunaan CBT di Prodi Profesi Bidan STIKES Majapahit Mojokerto dengan pendekatan Human Organization Technology (HOT) maka  kami mengusulkan beberapa penambahan fitur guna menyempurnakan sistem yang ada. Diharapkan bahwa rancangan pengembangan ini dapat memenuhi sejumlah kebutuhan penting, antara lain:</a:t>
            </a:r>
            <a:endParaRPr/>
          </a:p>
        </p:txBody>
      </p:sp>
      <p:sp>
        <p:nvSpPr>
          <p:cNvPr id="281" name="Google Shape;281;p10"/>
          <p:cNvSpPr/>
          <p:nvPr/>
        </p:nvSpPr>
        <p:spPr>
          <a:xfrm>
            <a:off x="15079101" y="-4"/>
            <a:ext cx="3208894" cy="1135146"/>
          </a:xfrm>
          <a:custGeom>
            <a:rect b="b" l="l" r="r" t="t"/>
            <a:pathLst>
              <a:path extrusionOk="0" h="1135146" w="3208894">
                <a:moveTo>
                  <a:pt x="0" y="0"/>
                </a:moveTo>
                <a:lnTo>
                  <a:pt x="3208894" y="0"/>
                </a:lnTo>
                <a:lnTo>
                  <a:pt x="3208894" y="1135146"/>
                </a:lnTo>
                <a:lnTo>
                  <a:pt x="0" y="113514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285" name="Shape 285"/>
        <p:cNvGrpSpPr/>
        <p:nvPr/>
      </p:nvGrpSpPr>
      <p:grpSpPr>
        <a:xfrm>
          <a:off x="0" y="0"/>
          <a:ext cx="0" cy="0"/>
          <a:chOff x="0" y="0"/>
          <a:chExt cx="0" cy="0"/>
        </a:xfrm>
      </p:grpSpPr>
      <p:sp>
        <p:nvSpPr>
          <p:cNvPr id="286" name="Google Shape;286;p11"/>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3">
              <a:alphaModFix/>
            </a:blip>
            <a:stretch>
              <a:fillRect b="0" l="0" r="0" t="0"/>
            </a:stretch>
          </a:blipFill>
          <a:ln>
            <a:noFill/>
          </a:ln>
        </p:spPr>
      </p:sp>
      <p:sp>
        <p:nvSpPr>
          <p:cNvPr id="287" name="Google Shape;287;p11"/>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4">
              <a:alphaModFix/>
            </a:blip>
            <a:stretch>
              <a:fillRect b="0" l="0" r="0" t="0"/>
            </a:stretch>
          </a:blipFill>
          <a:ln>
            <a:noFill/>
          </a:ln>
        </p:spPr>
      </p:sp>
      <p:grpSp>
        <p:nvGrpSpPr>
          <p:cNvPr id="288" name="Google Shape;288;p11"/>
          <p:cNvGrpSpPr/>
          <p:nvPr/>
        </p:nvGrpSpPr>
        <p:grpSpPr>
          <a:xfrm>
            <a:off x="187075" y="657226"/>
            <a:ext cx="18079851" cy="5987976"/>
            <a:chOff x="0" y="-38100"/>
            <a:chExt cx="4761740" cy="1468073"/>
          </a:xfrm>
        </p:grpSpPr>
        <p:sp>
          <p:nvSpPr>
            <p:cNvPr id="289" name="Google Shape;289;p11"/>
            <p:cNvSpPr/>
            <p:nvPr/>
          </p:nvSpPr>
          <p:spPr>
            <a:xfrm>
              <a:off x="0" y="0"/>
              <a:ext cx="4761740" cy="1429973"/>
            </a:xfrm>
            <a:custGeom>
              <a:rect b="b" l="l" r="r" t="t"/>
              <a:pathLst>
                <a:path extrusionOk="0" h="1429973" w="4761740">
                  <a:moveTo>
                    <a:pt x="21839" y="0"/>
                  </a:moveTo>
                  <a:lnTo>
                    <a:pt x="4739902" y="0"/>
                  </a:lnTo>
                  <a:cubicBezTo>
                    <a:pt x="4745694" y="0"/>
                    <a:pt x="4751248" y="2301"/>
                    <a:pt x="4755344" y="6396"/>
                  </a:cubicBezTo>
                  <a:cubicBezTo>
                    <a:pt x="4759439" y="10492"/>
                    <a:pt x="4761740" y="16047"/>
                    <a:pt x="4761740" y="21839"/>
                  </a:cubicBezTo>
                  <a:lnTo>
                    <a:pt x="4761740" y="1408134"/>
                  </a:lnTo>
                  <a:cubicBezTo>
                    <a:pt x="4761740" y="1413926"/>
                    <a:pt x="4759439" y="1419481"/>
                    <a:pt x="4755344" y="1423576"/>
                  </a:cubicBezTo>
                  <a:cubicBezTo>
                    <a:pt x="4751248" y="1427672"/>
                    <a:pt x="4745694" y="1429973"/>
                    <a:pt x="4739902" y="1429973"/>
                  </a:cubicBezTo>
                  <a:lnTo>
                    <a:pt x="21839" y="1429973"/>
                  </a:lnTo>
                  <a:cubicBezTo>
                    <a:pt x="16047" y="1429973"/>
                    <a:pt x="10492" y="1427672"/>
                    <a:pt x="6396" y="1423576"/>
                  </a:cubicBezTo>
                  <a:cubicBezTo>
                    <a:pt x="2301" y="1419481"/>
                    <a:pt x="0" y="1413926"/>
                    <a:pt x="0" y="1408134"/>
                  </a:cubicBezTo>
                  <a:lnTo>
                    <a:pt x="0" y="21839"/>
                  </a:lnTo>
                  <a:cubicBezTo>
                    <a:pt x="0" y="16047"/>
                    <a:pt x="2301" y="10492"/>
                    <a:pt x="6396" y="6396"/>
                  </a:cubicBezTo>
                  <a:cubicBezTo>
                    <a:pt x="10492" y="2301"/>
                    <a:pt x="16047" y="0"/>
                    <a:pt x="21839" y="0"/>
                  </a:cubicBezTo>
                  <a:close/>
                </a:path>
              </a:pathLst>
            </a:custGeom>
            <a:solidFill>
              <a:srgbClr val="57E3F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txBox="1"/>
            <p:nvPr/>
          </p:nvSpPr>
          <p:spPr>
            <a:xfrm>
              <a:off x="0" y="-38100"/>
              <a:ext cx="4761740" cy="146807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1" name="Google Shape;291;p11"/>
          <p:cNvSpPr/>
          <p:nvPr/>
        </p:nvSpPr>
        <p:spPr>
          <a:xfrm>
            <a:off x="1407612" y="8975681"/>
            <a:ext cx="7736388" cy="1125293"/>
          </a:xfrm>
          <a:custGeom>
            <a:rect b="b" l="l" r="r" t="t"/>
            <a:pathLst>
              <a:path extrusionOk="0" h="1125293" w="7736388">
                <a:moveTo>
                  <a:pt x="0" y="0"/>
                </a:moveTo>
                <a:lnTo>
                  <a:pt x="7736388" y="0"/>
                </a:lnTo>
                <a:lnTo>
                  <a:pt x="7736388" y="1125293"/>
                </a:lnTo>
                <a:lnTo>
                  <a:pt x="0" y="1125293"/>
                </a:lnTo>
                <a:lnTo>
                  <a:pt x="0" y="0"/>
                </a:lnTo>
                <a:close/>
              </a:path>
            </a:pathLst>
          </a:custGeom>
          <a:blipFill rotWithShape="1">
            <a:blip r:embed="rId5">
              <a:alphaModFix/>
            </a:blip>
            <a:stretch>
              <a:fillRect b="0" l="0" r="0" t="0"/>
            </a:stretch>
          </a:blipFill>
          <a:ln>
            <a:noFill/>
          </a:ln>
        </p:spPr>
      </p:sp>
      <p:sp>
        <p:nvSpPr>
          <p:cNvPr id="292" name="Google Shape;292;p11"/>
          <p:cNvSpPr/>
          <p:nvPr/>
        </p:nvSpPr>
        <p:spPr>
          <a:xfrm>
            <a:off x="99879" y="1139577"/>
            <a:ext cx="9044121" cy="5505609"/>
          </a:xfrm>
          <a:custGeom>
            <a:rect b="b" l="l" r="r" t="t"/>
            <a:pathLst>
              <a:path extrusionOk="0" h="5505609" w="9044121">
                <a:moveTo>
                  <a:pt x="0" y="0"/>
                </a:moveTo>
                <a:lnTo>
                  <a:pt x="9044121" y="0"/>
                </a:lnTo>
                <a:lnTo>
                  <a:pt x="9044121" y="5505609"/>
                </a:lnTo>
                <a:lnTo>
                  <a:pt x="0" y="5505609"/>
                </a:lnTo>
                <a:lnTo>
                  <a:pt x="0" y="0"/>
                </a:lnTo>
                <a:close/>
              </a:path>
            </a:pathLst>
          </a:custGeom>
          <a:blipFill rotWithShape="1">
            <a:blip r:embed="rId6">
              <a:alphaModFix/>
            </a:blip>
            <a:stretch>
              <a:fillRect b="0" l="0" r="0" t="0"/>
            </a:stretch>
          </a:blipFill>
          <a:ln>
            <a:noFill/>
          </a:ln>
        </p:spPr>
      </p:sp>
      <p:sp>
        <p:nvSpPr>
          <p:cNvPr id="293" name="Google Shape;293;p11"/>
          <p:cNvSpPr/>
          <p:nvPr/>
        </p:nvSpPr>
        <p:spPr>
          <a:xfrm>
            <a:off x="9643502" y="5187145"/>
            <a:ext cx="8340638" cy="5033180"/>
          </a:xfrm>
          <a:custGeom>
            <a:rect b="b" l="l" r="r" t="t"/>
            <a:pathLst>
              <a:path extrusionOk="0" h="5033180" w="8340638">
                <a:moveTo>
                  <a:pt x="0" y="0"/>
                </a:moveTo>
                <a:lnTo>
                  <a:pt x="8340637" y="0"/>
                </a:lnTo>
                <a:lnTo>
                  <a:pt x="8340637" y="5033180"/>
                </a:lnTo>
                <a:lnTo>
                  <a:pt x="0" y="5033180"/>
                </a:lnTo>
                <a:lnTo>
                  <a:pt x="0" y="0"/>
                </a:lnTo>
                <a:close/>
              </a:path>
            </a:pathLst>
          </a:custGeom>
          <a:blipFill rotWithShape="1">
            <a:blip r:embed="rId7">
              <a:alphaModFix/>
            </a:blip>
            <a:stretch>
              <a:fillRect b="-852" l="0" r="0" t="-851"/>
            </a:stretch>
          </a:blipFill>
          <a:ln>
            <a:noFill/>
          </a:ln>
        </p:spPr>
      </p:sp>
      <p:sp>
        <p:nvSpPr>
          <p:cNvPr id="294" name="Google Shape;294;p11"/>
          <p:cNvSpPr txBox="1"/>
          <p:nvPr/>
        </p:nvSpPr>
        <p:spPr>
          <a:xfrm>
            <a:off x="9226925" y="1139575"/>
            <a:ext cx="8757300" cy="38943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0" i="0" lang="en-US" sz="2200" u="none" cap="none" strike="noStrike">
                <a:solidFill>
                  <a:srgbClr val="FFFFFF"/>
                </a:solidFill>
                <a:latin typeface="Poppins"/>
                <a:ea typeface="Poppins"/>
                <a:cs typeface="Poppins"/>
                <a:sym typeface="Poppins"/>
              </a:rPr>
              <a:t>Tampilan halaman registrasi dapat dilihat pada Gambar disamping. Setelah registrasi dan login, mahasiswa diarahkan ke halaman utama yang menampilkan ucapan selamat datang, informasi jadwal ujian, dan ketentuan ujian. Tersedia tombol "Kerjakan" untuk memulai ujian setelah membaca ketentuan. Halaman ini membantu mahasiswa memahami aturan sebelum mengakses soal. Tampilan halaman ini dapat dilihat pada gambar di bawah ini.</a:t>
            </a:r>
            <a:endParaRPr/>
          </a:p>
        </p:txBody>
      </p:sp>
      <p:sp>
        <p:nvSpPr>
          <p:cNvPr id="295" name="Google Shape;295;p11"/>
          <p:cNvSpPr txBox="1"/>
          <p:nvPr/>
        </p:nvSpPr>
        <p:spPr>
          <a:xfrm>
            <a:off x="557871" y="412749"/>
            <a:ext cx="6973571" cy="495301"/>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1" i="0" lang="en-US" sz="3600" u="none" cap="none" strike="noStrike">
                <a:solidFill>
                  <a:srgbClr val="FFFFFF"/>
                </a:solidFill>
                <a:latin typeface="Poppins"/>
                <a:ea typeface="Poppins"/>
                <a:cs typeface="Poppins"/>
                <a:sym typeface="Poppins"/>
              </a:rPr>
              <a:t>Lanjutan...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299" name="Shape 299"/>
        <p:cNvGrpSpPr/>
        <p:nvPr/>
      </p:nvGrpSpPr>
      <p:grpSpPr>
        <a:xfrm>
          <a:off x="0" y="0"/>
          <a:ext cx="0" cy="0"/>
          <a:chOff x="0" y="0"/>
          <a:chExt cx="0" cy="0"/>
        </a:xfrm>
      </p:grpSpPr>
      <p:sp>
        <p:nvSpPr>
          <p:cNvPr id="300" name="Google Shape;300;p12"/>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3">
              <a:alphaModFix/>
            </a:blip>
            <a:stretch>
              <a:fillRect b="0" l="0" r="0" t="0"/>
            </a:stretch>
          </a:blipFill>
          <a:ln>
            <a:noFill/>
          </a:ln>
        </p:spPr>
      </p:sp>
      <p:sp>
        <p:nvSpPr>
          <p:cNvPr id="301" name="Google Shape;301;p12"/>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4">
              <a:alphaModFix/>
            </a:blip>
            <a:stretch>
              <a:fillRect b="0" l="0" r="0" t="0"/>
            </a:stretch>
          </a:blipFill>
          <a:ln>
            <a:noFill/>
          </a:ln>
        </p:spPr>
      </p:sp>
      <p:grpSp>
        <p:nvGrpSpPr>
          <p:cNvPr id="302" name="Google Shape;302;p12"/>
          <p:cNvGrpSpPr/>
          <p:nvPr/>
        </p:nvGrpSpPr>
        <p:grpSpPr>
          <a:xfrm>
            <a:off x="8162500" y="266751"/>
            <a:ext cx="9930617" cy="5183903"/>
            <a:chOff x="0" y="-9525"/>
            <a:chExt cx="2615454" cy="1235822"/>
          </a:xfrm>
        </p:grpSpPr>
        <p:sp>
          <p:nvSpPr>
            <p:cNvPr id="303" name="Google Shape;303;p12"/>
            <p:cNvSpPr/>
            <p:nvPr/>
          </p:nvSpPr>
          <p:spPr>
            <a:xfrm>
              <a:off x="0" y="0"/>
              <a:ext cx="2615454" cy="1226297"/>
            </a:xfrm>
            <a:custGeom>
              <a:rect b="b" l="l" r="r" t="t"/>
              <a:pathLst>
                <a:path extrusionOk="0" h="1226297" w="2615454">
                  <a:moveTo>
                    <a:pt x="37421" y="0"/>
                  </a:moveTo>
                  <a:lnTo>
                    <a:pt x="2578033" y="0"/>
                  </a:lnTo>
                  <a:cubicBezTo>
                    <a:pt x="2587958" y="0"/>
                    <a:pt x="2597476" y="3943"/>
                    <a:pt x="2604494" y="10960"/>
                  </a:cubicBezTo>
                  <a:cubicBezTo>
                    <a:pt x="2611512" y="17978"/>
                    <a:pt x="2615454" y="27496"/>
                    <a:pt x="2615454" y="37421"/>
                  </a:cubicBezTo>
                  <a:lnTo>
                    <a:pt x="2615454" y="1188876"/>
                  </a:lnTo>
                  <a:cubicBezTo>
                    <a:pt x="2615454" y="1198801"/>
                    <a:pt x="2611512" y="1208319"/>
                    <a:pt x="2604494" y="1215337"/>
                  </a:cubicBezTo>
                  <a:cubicBezTo>
                    <a:pt x="2597476" y="1222355"/>
                    <a:pt x="2587958" y="1226297"/>
                    <a:pt x="2578033" y="1226297"/>
                  </a:cubicBezTo>
                  <a:lnTo>
                    <a:pt x="37421" y="1226297"/>
                  </a:lnTo>
                  <a:cubicBezTo>
                    <a:pt x="27496" y="1226297"/>
                    <a:pt x="17978" y="1222355"/>
                    <a:pt x="10960" y="1215337"/>
                  </a:cubicBezTo>
                  <a:cubicBezTo>
                    <a:pt x="3943" y="1208319"/>
                    <a:pt x="0" y="1198801"/>
                    <a:pt x="0" y="1188876"/>
                  </a:cubicBezTo>
                  <a:lnTo>
                    <a:pt x="0" y="37421"/>
                  </a:lnTo>
                  <a:cubicBezTo>
                    <a:pt x="0" y="27496"/>
                    <a:pt x="3943" y="17978"/>
                    <a:pt x="10960" y="10960"/>
                  </a:cubicBezTo>
                  <a:cubicBezTo>
                    <a:pt x="17978" y="3943"/>
                    <a:pt x="27496" y="0"/>
                    <a:pt x="37421" y="0"/>
                  </a:cubicBezTo>
                  <a:close/>
                </a:path>
              </a:pathLst>
            </a:custGeom>
            <a:solidFill>
              <a:srgbClr val="57E3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
            <p:cNvSpPr txBox="1"/>
            <p:nvPr/>
          </p:nvSpPr>
          <p:spPr>
            <a:xfrm>
              <a:off x="0" y="-9525"/>
              <a:ext cx="2615454" cy="1235822"/>
            </a:xfrm>
            <a:prstGeom prst="rect">
              <a:avLst/>
            </a:prstGeom>
            <a:noFill/>
            <a:ln>
              <a:noFill/>
            </a:ln>
          </p:spPr>
          <p:txBody>
            <a:bodyPr anchorCtr="0" anchor="ctr" bIns="50800" lIns="50800" spcFirstLastPara="1" rIns="50800" wrap="square" tIns="50800">
              <a:noAutofit/>
            </a:bodyPr>
            <a:lstStyle/>
            <a:p>
              <a:pPr indent="0" lvl="0" marL="0" marR="0" rtl="0" algn="ctr">
                <a:lnSpc>
                  <a:spcPct val="12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5" name="Google Shape;305;p12"/>
          <p:cNvSpPr/>
          <p:nvPr/>
        </p:nvSpPr>
        <p:spPr>
          <a:xfrm>
            <a:off x="187066" y="794570"/>
            <a:ext cx="7646067" cy="4656098"/>
          </a:xfrm>
          <a:custGeom>
            <a:rect b="b" l="l" r="r" t="t"/>
            <a:pathLst>
              <a:path extrusionOk="0" h="4656098" w="7646067">
                <a:moveTo>
                  <a:pt x="0" y="0"/>
                </a:moveTo>
                <a:lnTo>
                  <a:pt x="7646067" y="0"/>
                </a:lnTo>
                <a:lnTo>
                  <a:pt x="7646067" y="4656098"/>
                </a:lnTo>
                <a:lnTo>
                  <a:pt x="0" y="4656098"/>
                </a:lnTo>
                <a:lnTo>
                  <a:pt x="0" y="0"/>
                </a:lnTo>
                <a:close/>
              </a:path>
            </a:pathLst>
          </a:custGeom>
          <a:blipFill rotWithShape="1">
            <a:blip r:embed="rId5">
              <a:alphaModFix/>
            </a:blip>
            <a:stretch>
              <a:fillRect b="0" l="0" r="0" t="0"/>
            </a:stretch>
          </a:blipFill>
          <a:ln>
            <a:noFill/>
          </a:ln>
        </p:spPr>
      </p:sp>
      <p:sp>
        <p:nvSpPr>
          <p:cNvPr id="306" name="Google Shape;306;p12"/>
          <p:cNvSpPr/>
          <p:nvPr/>
        </p:nvSpPr>
        <p:spPr>
          <a:xfrm>
            <a:off x="5253523" y="5545918"/>
            <a:ext cx="7578021" cy="4584702"/>
          </a:xfrm>
          <a:custGeom>
            <a:rect b="b" l="l" r="r" t="t"/>
            <a:pathLst>
              <a:path extrusionOk="0" h="4584702" w="7578021">
                <a:moveTo>
                  <a:pt x="0" y="0"/>
                </a:moveTo>
                <a:lnTo>
                  <a:pt x="7578021" y="0"/>
                </a:lnTo>
                <a:lnTo>
                  <a:pt x="7578021" y="4584703"/>
                </a:lnTo>
                <a:lnTo>
                  <a:pt x="0" y="4584703"/>
                </a:lnTo>
                <a:lnTo>
                  <a:pt x="0" y="0"/>
                </a:lnTo>
                <a:close/>
              </a:path>
            </a:pathLst>
          </a:custGeom>
          <a:blipFill rotWithShape="1">
            <a:blip r:embed="rId6">
              <a:alphaModFix/>
            </a:blip>
            <a:stretch>
              <a:fillRect b="0" l="0" r="0" t="0"/>
            </a:stretch>
          </a:blipFill>
          <a:ln>
            <a:noFill/>
          </a:ln>
        </p:spPr>
      </p:sp>
      <p:sp>
        <p:nvSpPr>
          <p:cNvPr id="307" name="Google Shape;307;p12"/>
          <p:cNvSpPr txBox="1"/>
          <p:nvPr/>
        </p:nvSpPr>
        <p:spPr>
          <a:xfrm>
            <a:off x="187066" y="266746"/>
            <a:ext cx="2434822" cy="39497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799" u="none" cap="none" strike="noStrike">
                <a:solidFill>
                  <a:srgbClr val="FFFFFF"/>
                </a:solidFill>
                <a:latin typeface="Poppins"/>
                <a:ea typeface="Poppins"/>
                <a:cs typeface="Poppins"/>
                <a:sym typeface="Poppins"/>
              </a:rPr>
              <a:t>Lanjutan...</a:t>
            </a:r>
            <a:endParaRPr/>
          </a:p>
        </p:txBody>
      </p:sp>
      <p:sp>
        <p:nvSpPr>
          <p:cNvPr id="308" name="Google Shape;308;p12"/>
          <p:cNvSpPr txBox="1"/>
          <p:nvPr/>
        </p:nvSpPr>
        <p:spPr>
          <a:xfrm>
            <a:off x="7833125" y="406600"/>
            <a:ext cx="9996900" cy="5133300"/>
          </a:xfrm>
          <a:prstGeom prst="rect">
            <a:avLst/>
          </a:prstGeom>
          <a:noFill/>
          <a:ln>
            <a:noFill/>
          </a:ln>
        </p:spPr>
        <p:txBody>
          <a:bodyPr anchorCtr="0" anchor="t" bIns="0" lIns="0" spcFirstLastPara="1" rIns="0" wrap="square" tIns="0">
            <a:spAutoFit/>
          </a:bodyPr>
          <a:lstStyle/>
          <a:p>
            <a:pPr indent="-248287" lvl="1" marL="496574" marR="0" rtl="0" algn="just">
              <a:lnSpc>
                <a:spcPct val="150000"/>
              </a:lnSpc>
              <a:spcBef>
                <a:spcPts val="0"/>
              </a:spcBef>
              <a:spcAft>
                <a:spcPts val="0"/>
              </a:spcAft>
              <a:buClr>
                <a:srgbClr val="082B59"/>
              </a:buClr>
              <a:buSzPts val="2300"/>
              <a:buFont typeface="Arial"/>
              <a:buChar char="•"/>
            </a:pPr>
            <a:r>
              <a:rPr b="1" i="0" lang="en-US" sz="2300" u="none" cap="none" strike="noStrike">
                <a:solidFill>
                  <a:srgbClr val="082B59"/>
                </a:solidFill>
                <a:latin typeface="Poppins"/>
                <a:ea typeface="Poppins"/>
                <a:cs typeface="Poppins"/>
                <a:sym typeface="Poppins"/>
              </a:rPr>
              <a:t>Fitur Aktivasi Kamera</a:t>
            </a:r>
            <a:r>
              <a:rPr b="0" i="0" lang="en-US" sz="2300" u="none" cap="none" strike="noStrike">
                <a:solidFill>
                  <a:srgbClr val="082B59"/>
                </a:solidFill>
                <a:latin typeface="Poppins"/>
                <a:ea typeface="Poppins"/>
                <a:cs typeface="Poppins"/>
                <a:sym typeface="Poppins"/>
              </a:rPr>
              <a:t>. Sebelum memasuki ujian, mahasiswa diwajibkan mengaktifkan kamera melalui tombol "Aktifkan Kamera". Aktivasi ini bersifat wajib dan harus dilakukan agar pengguna dapat melanjutkan ke halaman soal. Kamera yang aktif berfungsi untuk merekam secara langsung aktivitas peserta selama ujian, yang nantinya dapat dijadikan bahan dokumentasi dan validasi dalam pengawasan. Dengan penerapan fitur ini, risiko kecurangan dapat diminimalkan dan transparansi ujian semakin meningkat.Tampilan fitur ini dapat dilihat pada gambar di bawah.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312" name="Shape 312"/>
        <p:cNvGrpSpPr/>
        <p:nvPr/>
      </p:nvGrpSpPr>
      <p:grpSpPr>
        <a:xfrm>
          <a:off x="0" y="0"/>
          <a:ext cx="0" cy="0"/>
          <a:chOff x="0" y="0"/>
          <a:chExt cx="0" cy="0"/>
        </a:xfrm>
      </p:grpSpPr>
      <p:sp>
        <p:nvSpPr>
          <p:cNvPr id="313" name="Google Shape;313;p13"/>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3">
              <a:alphaModFix/>
            </a:blip>
            <a:stretch>
              <a:fillRect b="0" l="0" r="0" t="0"/>
            </a:stretch>
          </a:blipFill>
          <a:ln>
            <a:noFill/>
          </a:ln>
        </p:spPr>
      </p:sp>
      <p:sp>
        <p:nvSpPr>
          <p:cNvPr id="314" name="Google Shape;314;p13"/>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4">
              <a:alphaModFix/>
            </a:blip>
            <a:stretch>
              <a:fillRect b="0" l="0" r="0" t="0"/>
            </a:stretch>
          </a:blipFill>
          <a:ln>
            <a:noFill/>
          </a:ln>
        </p:spPr>
      </p:sp>
      <p:grpSp>
        <p:nvGrpSpPr>
          <p:cNvPr id="315" name="Google Shape;315;p13"/>
          <p:cNvGrpSpPr/>
          <p:nvPr/>
        </p:nvGrpSpPr>
        <p:grpSpPr>
          <a:xfrm>
            <a:off x="93500" y="1956973"/>
            <a:ext cx="8956993" cy="5489027"/>
            <a:chOff x="0" y="-38100"/>
            <a:chExt cx="2359028" cy="1253689"/>
          </a:xfrm>
        </p:grpSpPr>
        <p:sp>
          <p:nvSpPr>
            <p:cNvPr id="316" name="Google Shape;316;p13"/>
            <p:cNvSpPr/>
            <p:nvPr/>
          </p:nvSpPr>
          <p:spPr>
            <a:xfrm>
              <a:off x="0" y="0"/>
              <a:ext cx="2359028" cy="1215589"/>
            </a:xfrm>
            <a:custGeom>
              <a:rect b="b" l="l" r="r" t="t"/>
              <a:pathLst>
                <a:path extrusionOk="0" h="1215589" w="2359028">
                  <a:moveTo>
                    <a:pt x="44082" y="0"/>
                  </a:moveTo>
                  <a:lnTo>
                    <a:pt x="2314946" y="0"/>
                  </a:lnTo>
                  <a:cubicBezTo>
                    <a:pt x="2326637" y="0"/>
                    <a:pt x="2337850" y="4644"/>
                    <a:pt x="2346117" y="12911"/>
                  </a:cubicBezTo>
                  <a:cubicBezTo>
                    <a:pt x="2354384" y="21178"/>
                    <a:pt x="2359028" y="32391"/>
                    <a:pt x="2359028" y="44082"/>
                  </a:cubicBezTo>
                  <a:lnTo>
                    <a:pt x="2359028" y="1171507"/>
                  </a:lnTo>
                  <a:cubicBezTo>
                    <a:pt x="2359028" y="1183199"/>
                    <a:pt x="2354384" y="1194411"/>
                    <a:pt x="2346117" y="1202678"/>
                  </a:cubicBezTo>
                  <a:cubicBezTo>
                    <a:pt x="2337850" y="1210945"/>
                    <a:pt x="2326637" y="1215589"/>
                    <a:pt x="2314946" y="1215589"/>
                  </a:cubicBezTo>
                  <a:lnTo>
                    <a:pt x="44082" y="1215589"/>
                  </a:lnTo>
                  <a:cubicBezTo>
                    <a:pt x="32391" y="1215589"/>
                    <a:pt x="21178" y="1210945"/>
                    <a:pt x="12911" y="1202678"/>
                  </a:cubicBezTo>
                  <a:cubicBezTo>
                    <a:pt x="4644" y="1194411"/>
                    <a:pt x="0" y="1183199"/>
                    <a:pt x="0" y="1171507"/>
                  </a:cubicBezTo>
                  <a:lnTo>
                    <a:pt x="0" y="44082"/>
                  </a:lnTo>
                  <a:cubicBezTo>
                    <a:pt x="0" y="32391"/>
                    <a:pt x="4644" y="21178"/>
                    <a:pt x="12911" y="12911"/>
                  </a:cubicBezTo>
                  <a:cubicBezTo>
                    <a:pt x="21178" y="4644"/>
                    <a:pt x="32391" y="0"/>
                    <a:pt x="44082" y="0"/>
                  </a:cubicBezTo>
                  <a:close/>
                </a:path>
              </a:pathLst>
            </a:custGeom>
            <a:solidFill>
              <a:srgbClr val="57E3F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3"/>
            <p:cNvSpPr txBox="1"/>
            <p:nvPr/>
          </p:nvSpPr>
          <p:spPr>
            <a:xfrm>
              <a:off x="0" y="-38100"/>
              <a:ext cx="2359028" cy="12536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8" name="Google Shape;318;p13"/>
          <p:cNvSpPr/>
          <p:nvPr/>
        </p:nvSpPr>
        <p:spPr>
          <a:xfrm>
            <a:off x="9379867" y="9030940"/>
            <a:ext cx="8635413" cy="1256060"/>
          </a:xfrm>
          <a:custGeom>
            <a:rect b="b" l="l" r="r" t="t"/>
            <a:pathLst>
              <a:path extrusionOk="0" h="1256060" w="8635413">
                <a:moveTo>
                  <a:pt x="0" y="0"/>
                </a:moveTo>
                <a:lnTo>
                  <a:pt x="8635412" y="0"/>
                </a:lnTo>
                <a:lnTo>
                  <a:pt x="8635412" y="1256060"/>
                </a:lnTo>
                <a:lnTo>
                  <a:pt x="0" y="1256060"/>
                </a:lnTo>
                <a:lnTo>
                  <a:pt x="0" y="0"/>
                </a:lnTo>
                <a:close/>
              </a:path>
            </a:pathLst>
          </a:custGeom>
          <a:blipFill rotWithShape="1">
            <a:blip r:embed="rId5">
              <a:alphaModFix/>
            </a:blip>
            <a:stretch>
              <a:fillRect b="0" l="0" r="0" t="0"/>
            </a:stretch>
          </a:blipFill>
          <a:ln>
            <a:noFill/>
          </a:ln>
        </p:spPr>
      </p:sp>
      <p:sp>
        <p:nvSpPr>
          <p:cNvPr id="319" name="Google Shape;319;p13"/>
          <p:cNvSpPr/>
          <p:nvPr/>
        </p:nvSpPr>
        <p:spPr>
          <a:xfrm>
            <a:off x="9379867" y="2602055"/>
            <a:ext cx="8635413" cy="5127276"/>
          </a:xfrm>
          <a:custGeom>
            <a:rect b="b" l="l" r="r" t="t"/>
            <a:pathLst>
              <a:path extrusionOk="0" h="5127276" w="8635413">
                <a:moveTo>
                  <a:pt x="0" y="0"/>
                </a:moveTo>
                <a:lnTo>
                  <a:pt x="8635412" y="0"/>
                </a:lnTo>
                <a:lnTo>
                  <a:pt x="8635412" y="5127277"/>
                </a:lnTo>
                <a:lnTo>
                  <a:pt x="0" y="5127277"/>
                </a:lnTo>
                <a:lnTo>
                  <a:pt x="0" y="0"/>
                </a:lnTo>
                <a:close/>
              </a:path>
            </a:pathLst>
          </a:custGeom>
          <a:blipFill rotWithShape="1">
            <a:blip r:embed="rId6">
              <a:alphaModFix/>
            </a:blip>
            <a:stretch>
              <a:fillRect b="0" l="0" r="0" t="0"/>
            </a:stretch>
          </a:blipFill>
          <a:ln>
            <a:noFill/>
          </a:ln>
        </p:spPr>
      </p:sp>
      <p:sp>
        <p:nvSpPr>
          <p:cNvPr id="320" name="Google Shape;320;p13"/>
          <p:cNvSpPr txBox="1"/>
          <p:nvPr/>
        </p:nvSpPr>
        <p:spPr>
          <a:xfrm>
            <a:off x="1028700" y="1028501"/>
            <a:ext cx="2785900" cy="3517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99" u="none" cap="none" strike="noStrike">
                <a:solidFill>
                  <a:srgbClr val="FFFFFF"/>
                </a:solidFill>
                <a:latin typeface="Poppins"/>
                <a:ea typeface="Poppins"/>
                <a:cs typeface="Poppins"/>
                <a:sym typeface="Poppins"/>
              </a:rPr>
              <a:t>Lanjutan...</a:t>
            </a:r>
            <a:endParaRPr/>
          </a:p>
        </p:txBody>
      </p:sp>
      <p:sp>
        <p:nvSpPr>
          <p:cNvPr id="321" name="Google Shape;321;p13"/>
          <p:cNvSpPr txBox="1"/>
          <p:nvPr/>
        </p:nvSpPr>
        <p:spPr>
          <a:xfrm>
            <a:off x="93491" y="2473307"/>
            <a:ext cx="8595900" cy="4882500"/>
          </a:xfrm>
          <a:prstGeom prst="rect">
            <a:avLst/>
          </a:prstGeom>
          <a:noFill/>
          <a:ln>
            <a:noFill/>
          </a:ln>
        </p:spPr>
        <p:txBody>
          <a:bodyPr anchorCtr="0" anchor="t" bIns="0" lIns="0" spcFirstLastPara="1" rIns="0" wrap="square" tIns="0">
            <a:spAutoFit/>
          </a:bodyPr>
          <a:lstStyle/>
          <a:p>
            <a:pPr indent="-280671" lvl="1" marL="561342" marR="0" rtl="0" algn="just">
              <a:lnSpc>
                <a:spcPct val="140000"/>
              </a:lnSpc>
              <a:spcBef>
                <a:spcPts val="0"/>
              </a:spcBef>
              <a:spcAft>
                <a:spcPts val="0"/>
              </a:spcAft>
              <a:buClr>
                <a:srgbClr val="FFFFFF"/>
              </a:buClr>
              <a:buSzPts val="2600"/>
              <a:buFont typeface="Arial"/>
              <a:buChar char="•"/>
            </a:pPr>
            <a:r>
              <a:rPr b="1" i="0" lang="en-US" sz="2600" u="none" cap="none" strike="noStrike">
                <a:solidFill>
                  <a:srgbClr val="FFFFFF"/>
                </a:solidFill>
                <a:latin typeface="Poppins"/>
                <a:ea typeface="Poppins"/>
                <a:cs typeface="Poppins"/>
                <a:sym typeface="Poppins"/>
              </a:rPr>
              <a:t>Fitur Web Lock. </a:t>
            </a:r>
            <a:r>
              <a:rPr b="0" i="0" lang="en-US" sz="2600" u="none" cap="none" strike="noStrike">
                <a:solidFill>
                  <a:srgbClr val="FFFFFF"/>
                </a:solidFill>
                <a:latin typeface="Poppins"/>
                <a:ea typeface="Poppins"/>
                <a:cs typeface="Poppins"/>
                <a:sym typeface="Poppins"/>
              </a:rPr>
              <a:t>Sistem dilengkapi dengan fitur Web Lock, yang mendeteksi apabila mahasiswa meninggalkan halaman ujian. Saat terdeteksi, muncul peringatan bahwa tindakan tersebut akan dicatat sebagai pelanggaran. Fitur ini bertujuan mencegah kecurangan dengan memastikan mahasiswa tetap berada di halaman ujian hingga selesai. Tampilan fitur ini dapat dilihat pada di samping.</a:t>
            </a:r>
            <a:endParaRPr/>
          </a:p>
        </p:txBody>
      </p:sp>
      <p:sp>
        <p:nvSpPr>
          <p:cNvPr id="322" name="Google Shape;322;p13"/>
          <p:cNvSpPr/>
          <p:nvPr/>
        </p:nvSpPr>
        <p:spPr>
          <a:xfrm>
            <a:off x="15079101" y="25021"/>
            <a:ext cx="3208894" cy="1135146"/>
          </a:xfrm>
          <a:custGeom>
            <a:rect b="b" l="l" r="r" t="t"/>
            <a:pathLst>
              <a:path extrusionOk="0" h="1135146" w="3208894">
                <a:moveTo>
                  <a:pt x="0" y="0"/>
                </a:moveTo>
                <a:lnTo>
                  <a:pt x="3208894" y="0"/>
                </a:lnTo>
                <a:lnTo>
                  <a:pt x="3208894" y="1135146"/>
                </a:lnTo>
                <a:lnTo>
                  <a:pt x="0" y="113514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326" name="Shape 326"/>
        <p:cNvGrpSpPr/>
        <p:nvPr/>
      </p:nvGrpSpPr>
      <p:grpSpPr>
        <a:xfrm>
          <a:off x="0" y="0"/>
          <a:ext cx="0" cy="0"/>
          <a:chOff x="0" y="0"/>
          <a:chExt cx="0" cy="0"/>
        </a:xfrm>
      </p:grpSpPr>
      <p:sp>
        <p:nvSpPr>
          <p:cNvPr id="327" name="Google Shape;327;p14"/>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3">
              <a:alphaModFix/>
            </a:blip>
            <a:stretch>
              <a:fillRect b="0" l="0" r="0" t="0"/>
            </a:stretch>
          </a:blipFill>
          <a:ln>
            <a:noFill/>
          </a:ln>
        </p:spPr>
      </p:sp>
      <p:sp>
        <p:nvSpPr>
          <p:cNvPr id="328" name="Google Shape;328;p14"/>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4">
              <a:alphaModFix/>
            </a:blip>
            <a:stretch>
              <a:fillRect b="0" l="0" r="0" t="0"/>
            </a:stretch>
          </a:blipFill>
          <a:ln>
            <a:noFill/>
          </a:ln>
        </p:spPr>
      </p:sp>
      <p:grpSp>
        <p:nvGrpSpPr>
          <p:cNvPr id="329" name="Google Shape;329;p14"/>
          <p:cNvGrpSpPr/>
          <p:nvPr/>
        </p:nvGrpSpPr>
        <p:grpSpPr>
          <a:xfrm>
            <a:off x="1028700" y="2486751"/>
            <a:ext cx="16230707" cy="7028663"/>
            <a:chOff x="0" y="-38100"/>
            <a:chExt cx="4274726" cy="1706566"/>
          </a:xfrm>
        </p:grpSpPr>
        <p:sp>
          <p:nvSpPr>
            <p:cNvPr id="330" name="Google Shape;330;p14"/>
            <p:cNvSpPr/>
            <p:nvPr/>
          </p:nvSpPr>
          <p:spPr>
            <a:xfrm>
              <a:off x="0" y="0"/>
              <a:ext cx="4274726" cy="1668466"/>
            </a:xfrm>
            <a:custGeom>
              <a:rect b="b" l="l" r="r" t="t"/>
              <a:pathLst>
                <a:path extrusionOk="0" h="1668466" w="4274726">
                  <a:moveTo>
                    <a:pt x="24327" y="0"/>
                  </a:moveTo>
                  <a:lnTo>
                    <a:pt x="4250399" y="0"/>
                  </a:lnTo>
                  <a:cubicBezTo>
                    <a:pt x="4263834" y="0"/>
                    <a:pt x="4274726" y="10891"/>
                    <a:pt x="4274726" y="24327"/>
                  </a:cubicBezTo>
                  <a:lnTo>
                    <a:pt x="4274726" y="1644139"/>
                  </a:lnTo>
                  <a:cubicBezTo>
                    <a:pt x="4274726" y="1650591"/>
                    <a:pt x="4272163" y="1656779"/>
                    <a:pt x="4267601" y="1661341"/>
                  </a:cubicBezTo>
                  <a:cubicBezTo>
                    <a:pt x="4263039" y="1665903"/>
                    <a:pt x="4256851" y="1668466"/>
                    <a:pt x="4250399" y="1668466"/>
                  </a:cubicBezTo>
                  <a:lnTo>
                    <a:pt x="24327" y="1668466"/>
                  </a:lnTo>
                  <a:cubicBezTo>
                    <a:pt x="10891" y="1668466"/>
                    <a:pt x="0" y="1657574"/>
                    <a:pt x="0" y="1644139"/>
                  </a:cubicBezTo>
                  <a:lnTo>
                    <a:pt x="0" y="24327"/>
                  </a:lnTo>
                  <a:cubicBezTo>
                    <a:pt x="0" y="10891"/>
                    <a:pt x="10891" y="0"/>
                    <a:pt x="24327" y="0"/>
                  </a:cubicBezTo>
                  <a:close/>
                </a:path>
              </a:pathLst>
            </a:custGeom>
            <a:solidFill>
              <a:srgbClr val="57E3F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4"/>
            <p:cNvSpPr txBox="1"/>
            <p:nvPr/>
          </p:nvSpPr>
          <p:spPr>
            <a:xfrm>
              <a:off x="0" y="-38100"/>
              <a:ext cx="4274726" cy="17065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2" name="Google Shape;332;p14"/>
          <p:cNvSpPr/>
          <p:nvPr/>
        </p:nvSpPr>
        <p:spPr>
          <a:xfrm>
            <a:off x="1028700" y="2064415"/>
            <a:ext cx="7736388" cy="1125293"/>
          </a:xfrm>
          <a:custGeom>
            <a:rect b="b" l="l" r="r" t="t"/>
            <a:pathLst>
              <a:path extrusionOk="0" h="1125293" w="7736388">
                <a:moveTo>
                  <a:pt x="0" y="0"/>
                </a:moveTo>
                <a:lnTo>
                  <a:pt x="7736388" y="0"/>
                </a:lnTo>
                <a:lnTo>
                  <a:pt x="7736388" y="1125293"/>
                </a:lnTo>
                <a:lnTo>
                  <a:pt x="0" y="1125293"/>
                </a:lnTo>
                <a:lnTo>
                  <a:pt x="0" y="0"/>
                </a:lnTo>
                <a:close/>
              </a:path>
            </a:pathLst>
          </a:custGeom>
          <a:blipFill rotWithShape="1">
            <a:blip r:embed="rId5">
              <a:alphaModFix/>
            </a:blip>
            <a:stretch>
              <a:fillRect b="0" l="0" r="0" t="0"/>
            </a:stretch>
          </a:blipFill>
          <a:ln>
            <a:noFill/>
          </a:ln>
        </p:spPr>
      </p:sp>
      <p:sp>
        <p:nvSpPr>
          <p:cNvPr id="333" name="Google Shape;333;p14"/>
          <p:cNvSpPr/>
          <p:nvPr/>
        </p:nvSpPr>
        <p:spPr>
          <a:xfrm>
            <a:off x="9005451" y="990401"/>
            <a:ext cx="8448918" cy="8704827"/>
          </a:xfrm>
          <a:custGeom>
            <a:rect b="b" l="l" r="r" t="t"/>
            <a:pathLst>
              <a:path extrusionOk="0" h="8704827" w="8448918">
                <a:moveTo>
                  <a:pt x="0" y="0"/>
                </a:moveTo>
                <a:lnTo>
                  <a:pt x="8448918" y="0"/>
                </a:lnTo>
                <a:lnTo>
                  <a:pt x="8448918" y="8704827"/>
                </a:lnTo>
                <a:lnTo>
                  <a:pt x="0" y="8704827"/>
                </a:lnTo>
                <a:lnTo>
                  <a:pt x="0" y="0"/>
                </a:lnTo>
                <a:close/>
              </a:path>
            </a:pathLst>
          </a:custGeom>
          <a:blipFill rotWithShape="1">
            <a:blip r:embed="rId6">
              <a:alphaModFix/>
            </a:blip>
            <a:stretch>
              <a:fillRect b="-616" l="0" r="0" t="-617"/>
            </a:stretch>
          </a:blipFill>
          <a:ln>
            <a:noFill/>
          </a:ln>
        </p:spPr>
      </p:sp>
      <p:sp>
        <p:nvSpPr>
          <p:cNvPr id="334" name="Google Shape;334;p14"/>
          <p:cNvSpPr txBox="1"/>
          <p:nvPr/>
        </p:nvSpPr>
        <p:spPr>
          <a:xfrm>
            <a:off x="1028700" y="1018976"/>
            <a:ext cx="2373232" cy="3733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99" u="none" cap="none" strike="noStrike">
                <a:solidFill>
                  <a:srgbClr val="FFFFFF"/>
                </a:solidFill>
                <a:latin typeface="Poppins"/>
                <a:ea typeface="Poppins"/>
                <a:cs typeface="Poppins"/>
                <a:sym typeface="Poppins"/>
              </a:rPr>
              <a:t>Lanjutan...</a:t>
            </a:r>
            <a:endParaRPr/>
          </a:p>
        </p:txBody>
      </p:sp>
      <p:sp>
        <p:nvSpPr>
          <p:cNvPr id="335" name="Google Shape;335;p14"/>
          <p:cNvSpPr txBox="1"/>
          <p:nvPr/>
        </p:nvSpPr>
        <p:spPr>
          <a:xfrm>
            <a:off x="1186688" y="3329693"/>
            <a:ext cx="7578399" cy="5343524"/>
          </a:xfrm>
          <a:prstGeom prst="rect">
            <a:avLst/>
          </a:prstGeom>
          <a:noFill/>
          <a:ln>
            <a:noFill/>
          </a:ln>
        </p:spPr>
        <p:txBody>
          <a:bodyPr anchorCtr="0" anchor="t" bIns="0" lIns="0" spcFirstLastPara="1" rIns="0" wrap="square" tIns="0">
            <a:spAutoFit/>
          </a:bodyPr>
          <a:lstStyle/>
          <a:p>
            <a:pPr indent="-215902" lvl="1" marL="431805" marR="0" rtl="0" algn="just">
              <a:lnSpc>
                <a:spcPct val="150000"/>
              </a:lnSpc>
              <a:spcBef>
                <a:spcPts val="0"/>
              </a:spcBef>
              <a:spcAft>
                <a:spcPts val="0"/>
              </a:spcAft>
              <a:buClr>
                <a:srgbClr val="FFFFFF"/>
              </a:buClr>
              <a:buSzPts val="2000"/>
              <a:buFont typeface="Arial"/>
              <a:buChar char="•"/>
            </a:pPr>
            <a:r>
              <a:rPr b="1" i="0" lang="en-US" sz="2000" u="none" cap="none" strike="noStrike">
                <a:solidFill>
                  <a:srgbClr val="FFFFFF"/>
                </a:solidFill>
                <a:latin typeface="Poppins"/>
                <a:ea typeface="Poppins"/>
                <a:cs typeface="Poppins"/>
                <a:sym typeface="Poppins"/>
              </a:rPr>
              <a:t>Fitur Review Jawaban Benar dan Salah</a:t>
            </a:r>
            <a:endParaRPr/>
          </a:p>
          <a:p>
            <a:pPr indent="0" lvl="0" marL="0" marR="0" rtl="0" algn="just">
              <a:lnSpc>
                <a:spcPct val="150000"/>
              </a:lnSpc>
              <a:spcBef>
                <a:spcPts val="0"/>
              </a:spcBef>
              <a:spcAft>
                <a:spcPts val="0"/>
              </a:spcAft>
              <a:buNone/>
            </a:pPr>
            <a:r>
              <a:rPr b="0" i="0" lang="en-US" sz="2000" u="none" cap="none" strike="noStrike">
                <a:solidFill>
                  <a:srgbClr val="FFFFFF"/>
                </a:solidFill>
                <a:latin typeface="Poppins"/>
                <a:ea typeface="Poppins"/>
                <a:cs typeface="Poppins"/>
                <a:sym typeface="Poppins"/>
              </a:rPr>
              <a:t>Fitur ini memberikan umpan balik kepada mahasiswa setelah menjawab soal, baik itu jawaban benar maupun salah. Tujuannya adalah untuk membantu mahasiswa memahami alasan di balik jawaban yang tepat dan meningkatkan pembelajaran reflektif.</a:t>
            </a:r>
            <a:endParaRPr/>
          </a:p>
          <a:p>
            <a:pPr indent="-215902" lvl="1" marL="431805" marR="0" rtl="0" algn="just">
              <a:lnSpc>
                <a:spcPct val="150000"/>
              </a:lnSpc>
              <a:spcBef>
                <a:spcPts val="0"/>
              </a:spcBef>
              <a:spcAft>
                <a:spcPts val="0"/>
              </a:spcAft>
              <a:buClr>
                <a:srgbClr val="FFFFFF"/>
              </a:buClr>
              <a:buSzPts val="2000"/>
              <a:buFont typeface="Arial"/>
              <a:buChar char="•"/>
            </a:pPr>
            <a:r>
              <a:rPr b="1" i="0" lang="en-US" sz="2000" u="none" cap="none" strike="noStrike">
                <a:solidFill>
                  <a:srgbClr val="FFFFFF"/>
                </a:solidFill>
                <a:latin typeface="Poppins"/>
                <a:ea typeface="Poppins"/>
                <a:cs typeface="Poppins"/>
                <a:sym typeface="Poppins"/>
              </a:rPr>
              <a:t>Review jawaban benar</a:t>
            </a:r>
            <a:r>
              <a:rPr b="0" i="0" lang="en-US" sz="2000" u="none" cap="none" strike="noStrike">
                <a:solidFill>
                  <a:srgbClr val="FFFFFF"/>
                </a:solidFill>
                <a:latin typeface="Poppins"/>
                <a:ea typeface="Poppins"/>
                <a:cs typeface="Poppins"/>
                <a:sym typeface="Poppins"/>
              </a:rPr>
              <a:t> Jika mahasiswa menjawab dengan benar, akan muncul penjelasan mengenai alasan mengapa jawaban tersebut tepat. Selain itu, sistem memberikan ucapan apresiasi dalam warna hijau seperti “Selamat, jawaban anda tepat!” yang berfungsi sebagai motivasi positif bagi mahasiswa. Tampilan halaman ini dapat dilihat pada gambar</a:t>
            </a:r>
            <a:endParaRPr/>
          </a:p>
          <a:p>
            <a:pPr indent="0" lvl="0" marL="0" marR="0" rtl="0" algn="just">
              <a:lnSpc>
                <a:spcPct val="150000"/>
              </a:lnSpc>
              <a:spcBef>
                <a:spcPts val="0"/>
              </a:spcBef>
              <a:spcAft>
                <a:spcPts val="0"/>
              </a:spcAft>
              <a:buNone/>
            </a:pPr>
            <a:r>
              <a:t/>
            </a:r>
            <a:endParaRPr b="0" i="0" sz="2000" u="none" cap="none" strike="noStrike">
              <a:solidFill>
                <a:srgbClr val="FFFFFF"/>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339" name="Shape 339"/>
        <p:cNvGrpSpPr/>
        <p:nvPr/>
      </p:nvGrpSpPr>
      <p:grpSpPr>
        <a:xfrm>
          <a:off x="0" y="0"/>
          <a:ext cx="0" cy="0"/>
          <a:chOff x="0" y="0"/>
          <a:chExt cx="0" cy="0"/>
        </a:xfrm>
      </p:grpSpPr>
      <p:sp>
        <p:nvSpPr>
          <p:cNvPr id="340" name="Google Shape;340;p15"/>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3">
              <a:alphaModFix/>
            </a:blip>
            <a:stretch>
              <a:fillRect b="0" l="0" r="0" t="0"/>
            </a:stretch>
          </a:blipFill>
          <a:ln>
            <a:noFill/>
          </a:ln>
        </p:spPr>
      </p:sp>
      <p:sp>
        <p:nvSpPr>
          <p:cNvPr id="341" name="Google Shape;341;p15"/>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4">
              <a:alphaModFix/>
            </a:blip>
            <a:stretch>
              <a:fillRect b="0" l="0" r="0" t="0"/>
            </a:stretch>
          </a:blipFill>
          <a:ln>
            <a:noFill/>
          </a:ln>
        </p:spPr>
      </p:sp>
      <p:grpSp>
        <p:nvGrpSpPr>
          <p:cNvPr id="342" name="Google Shape;342;p15"/>
          <p:cNvGrpSpPr/>
          <p:nvPr/>
        </p:nvGrpSpPr>
        <p:grpSpPr>
          <a:xfrm>
            <a:off x="1085850" y="2310193"/>
            <a:ext cx="16230600" cy="6479617"/>
            <a:chOff x="0" y="-38100"/>
            <a:chExt cx="4274726" cy="1706566"/>
          </a:xfrm>
        </p:grpSpPr>
        <p:sp>
          <p:nvSpPr>
            <p:cNvPr id="343" name="Google Shape;343;p15"/>
            <p:cNvSpPr/>
            <p:nvPr/>
          </p:nvSpPr>
          <p:spPr>
            <a:xfrm>
              <a:off x="0" y="0"/>
              <a:ext cx="4274726" cy="1668466"/>
            </a:xfrm>
            <a:custGeom>
              <a:rect b="b" l="l" r="r" t="t"/>
              <a:pathLst>
                <a:path extrusionOk="0" h="1668466" w="4274726">
                  <a:moveTo>
                    <a:pt x="24327" y="0"/>
                  </a:moveTo>
                  <a:lnTo>
                    <a:pt x="4250399" y="0"/>
                  </a:lnTo>
                  <a:cubicBezTo>
                    <a:pt x="4263834" y="0"/>
                    <a:pt x="4274726" y="10891"/>
                    <a:pt x="4274726" y="24327"/>
                  </a:cubicBezTo>
                  <a:lnTo>
                    <a:pt x="4274726" y="1644139"/>
                  </a:lnTo>
                  <a:cubicBezTo>
                    <a:pt x="4274726" y="1650591"/>
                    <a:pt x="4272163" y="1656779"/>
                    <a:pt x="4267601" y="1661341"/>
                  </a:cubicBezTo>
                  <a:cubicBezTo>
                    <a:pt x="4263039" y="1665903"/>
                    <a:pt x="4256851" y="1668466"/>
                    <a:pt x="4250399" y="1668466"/>
                  </a:cubicBezTo>
                  <a:lnTo>
                    <a:pt x="24327" y="1668466"/>
                  </a:lnTo>
                  <a:cubicBezTo>
                    <a:pt x="10891" y="1668466"/>
                    <a:pt x="0" y="1657574"/>
                    <a:pt x="0" y="1644139"/>
                  </a:cubicBezTo>
                  <a:lnTo>
                    <a:pt x="0" y="24327"/>
                  </a:lnTo>
                  <a:cubicBezTo>
                    <a:pt x="0" y="10891"/>
                    <a:pt x="10891" y="0"/>
                    <a:pt x="24327" y="0"/>
                  </a:cubicBezTo>
                  <a:close/>
                </a:path>
              </a:pathLst>
            </a:custGeom>
            <a:solidFill>
              <a:srgbClr val="57E3F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5"/>
            <p:cNvSpPr txBox="1"/>
            <p:nvPr/>
          </p:nvSpPr>
          <p:spPr>
            <a:xfrm>
              <a:off x="0" y="-38100"/>
              <a:ext cx="4274726" cy="17065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5" name="Google Shape;345;p15"/>
          <p:cNvSpPr/>
          <p:nvPr/>
        </p:nvSpPr>
        <p:spPr>
          <a:xfrm>
            <a:off x="1085850" y="9535886"/>
            <a:ext cx="7736388" cy="1125293"/>
          </a:xfrm>
          <a:custGeom>
            <a:rect b="b" l="l" r="r" t="t"/>
            <a:pathLst>
              <a:path extrusionOk="0" h="1125293" w="7736388">
                <a:moveTo>
                  <a:pt x="0" y="0"/>
                </a:moveTo>
                <a:lnTo>
                  <a:pt x="7736388" y="0"/>
                </a:lnTo>
                <a:lnTo>
                  <a:pt x="7736388" y="1125293"/>
                </a:lnTo>
                <a:lnTo>
                  <a:pt x="0" y="1125293"/>
                </a:lnTo>
                <a:lnTo>
                  <a:pt x="0" y="0"/>
                </a:lnTo>
                <a:close/>
              </a:path>
            </a:pathLst>
          </a:custGeom>
          <a:blipFill rotWithShape="1">
            <a:blip r:embed="rId5">
              <a:alphaModFix/>
            </a:blip>
            <a:stretch>
              <a:fillRect b="0" l="0" r="0" t="0"/>
            </a:stretch>
          </a:blipFill>
          <a:ln>
            <a:noFill/>
          </a:ln>
        </p:spPr>
      </p:sp>
      <p:sp>
        <p:nvSpPr>
          <p:cNvPr id="346" name="Google Shape;346;p15"/>
          <p:cNvSpPr/>
          <p:nvPr/>
        </p:nvSpPr>
        <p:spPr>
          <a:xfrm>
            <a:off x="9219880" y="671722"/>
            <a:ext cx="8039420" cy="8429274"/>
          </a:xfrm>
          <a:custGeom>
            <a:rect b="b" l="l" r="r" t="t"/>
            <a:pathLst>
              <a:path extrusionOk="0" h="8429274" w="8039420">
                <a:moveTo>
                  <a:pt x="0" y="0"/>
                </a:moveTo>
                <a:lnTo>
                  <a:pt x="8039420" y="0"/>
                </a:lnTo>
                <a:lnTo>
                  <a:pt x="8039420" y="8429273"/>
                </a:lnTo>
                <a:lnTo>
                  <a:pt x="0" y="8429273"/>
                </a:lnTo>
                <a:lnTo>
                  <a:pt x="0" y="0"/>
                </a:lnTo>
                <a:close/>
              </a:path>
            </a:pathLst>
          </a:custGeom>
          <a:blipFill rotWithShape="1">
            <a:blip r:embed="rId6">
              <a:alphaModFix/>
            </a:blip>
            <a:stretch>
              <a:fillRect b="0" l="0" r="0" t="0"/>
            </a:stretch>
          </a:blipFill>
          <a:ln>
            <a:noFill/>
          </a:ln>
        </p:spPr>
      </p:sp>
      <p:sp>
        <p:nvSpPr>
          <p:cNvPr id="347" name="Google Shape;347;p15"/>
          <p:cNvSpPr txBox="1"/>
          <p:nvPr/>
        </p:nvSpPr>
        <p:spPr>
          <a:xfrm>
            <a:off x="1028700" y="1018976"/>
            <a:ext cx="2373232" cy="3733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99" u="none" cap="none" strike="noStrike">
                <a:solidFill>
                  <a:srgbClr val="FFFFFF"/>
                </a:solidFill>
                <a:latin typeface="Poppins"/>
                <a:ea typeface="Poppins"/>
                <a:cs typeface="Poppins"/>
                <a:sym typeface="Poppins"/>
              </a:rPr>
              <a:t>Lanjutan...</a:t>
            </a:r>
            <a:endParaRPr/>
          </a:p>
        </p:txBody>
      </p:sp>
      <p:sp>
        <p:nvSpPr>
          <p:cNvPr id="348" name="Google Shape;348;p15"/>
          <p:cNvSpPr txBox="1"/>
          <p:nvPr/>
        </p:nvSpPr>
        <p:spPr>
          <a:xfrm>
            <a:off x="1303710" y="2558168"/>
            <a:ext cx="7578399" cy="3819524"/>
          </a:xfrm>
          <a:prstGeom prst="rect">
            <a:avLst/>
          </a:prstGeom>
          <a:noFill/>
          <a:ln>
            <a:noFill/>
          </a:ln>
        </p:spPr>
        <p:txBody>
          <a:bodyPr anchorCtr="0" anchor="t" bIns="0" lIns="0" spcFirstLastPara="1" rIns="0" wrap="square" tIns="0">
            <a:spAutoFit/>
          </a:bodyPr>
          <a:lstStyle/>
          <a:p>
            <a:pPr indent="0" lvl="0" marL="0" marR="0" rtl="0" algn="just">
              <a:lnSpc>
                <a:spcPct val="1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15902" lvl="1" marL="431805" marR="0" rtl="0" algn="just">
              <a:lnSpc>
                <a:spcPct val="150000"/>
              </a:lnSpc>
              <a:spcBef>
                <a:spcPts val="0"/>
              </a:spcBef>
              <a:spcAft>
                <a:spcPts val="0"/>
              </a:spcAft>
              <a:buClr>
                <a:srgbClr val="FFFFFF"/>
              </a:buClr>
              <a:buSzPts val="2000"/>
              <a:buFont typeface="Arial"/>
              <a:buChar char="•"/>
            </a:pPr>
            <a:r>
              <a:rPr b="1" i="0" lang="en-US" sz="2000" u="none" cap="none" strike="noStrike">
                <a:solidFill>
                  <a:srgbClr val="FFFFFF"/>
                </a:solidFill>
                <a:latin typeface="Poppins"/>
                <a:ea typeface="Poppins"/>
                <a:cs typeface="Poppins"/>
                <a:sym typeface="Poppins"/>
              </a:rPr>
              <a:t>Review jawaban salah</a:t>
            </a:r>
            <a:r>
              <a:rPr b="0" i="0" lang="en-US" sz="2000" u="none" cap="none" strike="noStrike">
                <a:solidFill>
                  <a:srgbClr val="FFFFFF"/>
                </a:solidFill>
                <a:latin typeface="Poppins"/>
                <a:ea typeface="Poppins"/>
                <a:cs typeface="Poppins"/>
                <a:sym typeface="Poppins"/>
              </a:rPr>
              <a:t> Jika jawaban mahasiswa salah, sistem tetap menampilkan pembahasan lengkap untuk membantu peserta memahami letak kesalahan dan konsep yang benar. Umpan balik ini ditampilkan dengan teks berwarna merah, misalnya “Maaf, jawaban anda kurang tepat, semangat belajar lagi!”, sebagai bentuk dorongan untuk terus belajar.Tampilan halaman ini dapat dilihat pada gambar</a:t>
            </a:r>
            <a:endParaRPr/>
          </a:p>
          <a:p>
            <a:pPr indent="0" lvl="0" marL="0" marR="0" rtl="0" algn="just">
              <a:lnSpc>
                <a:spcPct val="150000"/>
              </a:lnSpc>
              <a:spcBef>
                <a:spcPts val="0"/>
              </a:spcBef>
              <a:spcAft>
                <a:spcPts val="0"/>
              </a:spcAft>
              <a:buNone/>
            </a:pPr>
            <a:r>
              <a:t/>
            </a:r>
            <a:endParaRPr b="0" i="0" sz="2000" u="none" cap="none" strike="noStrike">
              <a:solidFill>
                <a:srgbClr val="FFFFFF"/>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352" name="Shape 352"/>
        <p:cNvGrpSpPr/>
        <p:nvPr/>
      </p:nvGrpSpPr>
      <p:grpSpPr>
        <a:xfrm>
          <a:off x="0" y="0"/>
          <a:ext cx="0" cy="0"/>
          <a:chOff x="0" y="0"/>
          <a:chExt cx="0" cy="0"/>
        </a:xfrm>
      </p:grpSpPr>
      <p:sp>
        <p:nvSpPr>
          <p:cNvPr id="353" name="Google Shape;353;p16">
            <a:hlinkClick r:id="rId3"/>
          </p:cNvPr>
          <p:cNvSpPr/>
          <p:nvPr/>
        </p:nvSpPr>
        <p:spPr>
          <a:xfrm>
            <a:off x="216021" y="806617"/>
            <a:ext cx="8927979" cy="4039911"/>
          </a:xfrm>
          <a:custGeom>
            <a:rect b="b" l="l" r="r" t="t"/>
            <a:pathLst>
              <a:path extrusionOk="0" h="4039911" w="8927979">
                <a:moveTo>
                  <a:pt x="0" y="0"/>
                </a:moveTo>
                <a:lnTo>
                  <a:pt x="8927979" y="0"/>
                </a:lnTo>
                <a:lnTo>
                  <a:pt x="8927979" y="4039910"/>
                </a:lnTo>
                <a:lnTo>
                  <a:pt x="0" y="4039910"/>
                </a:lnTo>
                <a:lnTo>
                  <a:pt x="0" y="0"/>
                </a:lnTo>
                <a:close/>
              </a:path>
            </a:pathLst>
          </a:custGeom>
          <a:blipFill rotWithShape="1">
            <a:blip r:embed="rId4">
              <a:alphaModFix/>
            </a:blip>
            <a:stretch>
              <a:fillRect b="0" l="0" r="0" t="0"/>
            </a:stretch>
          </a:blipFill>
          <a:ln>
            <a:noFill/>
          </a:ln>
        </p:spPr>
      </p:sp>
      <p:sp>
        <p:nvSpPr>
          <p:cNvPr id="354" name="Google Shape;354;p16">
            <a:hlinkClick r:id="rId5"/>
          </p:cNvPr>
          <p:cNvSpPr/>
          <p:nvPr/>
        </p:nvSpPr>
        <p:spPr>
          <a:xfrm>
            <a:off x="8658225" y="5074294"/>
            <a:ext cx="9629775" cy="5212706"/>
          </a:xfrm>
          <a:custGeom>
            <a:rect b="b" l="l" r="r" t="t"/>
            <a:pathLst>
              <a:path extrusionOk="0" h="5212706" w="9629775">
                <a:moveTo>
                  <a:pt x="0" y="0"/>
                </a:moveTo>
                <a:lnTo>
                  <a:pt x="9629775" y="0"/>
                </a:lnTo>
                <a:lnTo>
                  <a:pt x="9629775" y="5212706"/>
                </a:lnTo>
                <a:lnTo>
                  <a:pt x="0" y="5212706"/>
                </a:lnTo>
                <a:lnTo>
                  <a:pt x="0" y="0"/>
                </a:lnTo>
                <a:close/>
              </a:path>
            </a:pathLst>
          </a:custGeom>
          <a:blipFill rotWithShape="1">
            <a:blip r:embed="rId6">
              <a:alphaModFix/>
            </a:blip>
            <a:stretch>
              <a:fillRect b="0" l="-4421" r="-12931" t="0"/>
            </a:stretch>
          </a:blipFill>
          <a:ln>
            <a:noFill/>
          </a:ln>
        </p:spPr>
      </p:sp>
      <p:sp>
        <p:nvSpPr>
          <p:cNvPr id="355" name="Google Shape;355;p16"/>
          <p:cNvSpPr txBox="1"/>
          <p:nvPr/>
        </p:nvSpPr>
        <p:spPr>
          <a:xfrm>
            <a:off x="637751" y="205470"/>
            <a:ext cx="5870054" cy="3733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99" u="none" cap="none" strike="noStrike">
                <a:solidFill>
                  <a:srgbClr val="FFFFFF"/>
                </a:solidFill>
                <a:latin typeface="Poppins"/>
                <a:ea typeface="Poppins"/>
                <a:cs typeface="Poppins"/>
                <a:sym typeface="Poppins"/>
              </a:rPr>
              <a:t>Lampiran Blogger Individu</a:t>
            </a:r>
            <a:endParaRPr/>
          </a:p>
        </p:txBody>
      </p:sp>
      <p:sp>
        <p:nvSpPr>
          <p:cNvPr id="356" name="Google Shape;356;p16"/>
          <p:cNvSpPr txBox="1"/>
          <p:nvPr/>
        </p:nvSpPr>
        <p:spPr>
          <a:xfrm>
            <a:off x="9344215" y="2001794"/>
            <a:ext cx="7344893" cy="70675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99" u="sng" cap="none" strike="noStrike">
                <a:solidFill>
                  <a:srgbClr val="FFFFFF"/>
                </a:solidFill>
                <a:latin typeface="Poppins"/>
                <a:ea typeface="Poppins"/>
                <a:cs typeface="Poppins"/>
                <a:sym typeface="Poppins"/>
                <a:hlinkClick r:id="rId7">
                  <a:extLst>
                    <a:ext uri="{A12FA001-AC4F-418D-AE19-62706E023703}">
                      <ahyp:hlinkClr val="tx"/>
                    </a:ext>
                  </a:extLst>
                </a:hlinkClick>
              </a:rPr>
              <a:t>praktiksippkesunisa.wordpress.com</a:t>
            </a:r>
            <a:endParaRPr/>
          </a:p>
          <a:p>
            <a:pPr indent="0" lvl="0" marL="0" marR="0" rtl="0" algn="l">
              <a:lnSpc>
                <a:spcPct val="100000"/>
              </a:lnSpc>
              <a:spcBef>
                <a:spcPts val="0"/>
              </a:spcBef>
              <a:spcAft>
                <a:spcPts val="0"/>
              </a:spcAft>
              <a:buNone/>
            </a:pPr>
            <a:r>
              <a:t/>
            </a:r>
            <a:endParaRPr b="1" i="0" sz="2699" u="sng" cap="none" strike="noStrike">
              <a:solidFill>
                <a:srgbClr val="FFFFFF"/>
              </a:solidFill>
              <a:latin typeface="Poppins"/>
              <a:ea typeface="Poppins"/>
              <a:cs typeface="Poppins"/>
              <a:sym typeface="Poppins"/>
              <a:hlinkClick r:id="rId8">
                <a:extLst>
                  <a:ext uri="{A12FA001-AC4F-418D-AE19-62706E023703}">
                    <ahyp:hlinkClr val="tx"/>
                  </a:ext>
                </a:extLst>
              </a:hlinkClick>
            </a:endParaRPr>
          </a:p>
        </p:txBody>
      </p:sp>
      <p:sp>
        <p:nvSpPr>
          <p:cNvPr id="357" name="Google Shape;357;p16"/>
          <p:cNvSpPr txBox="1"/>
          <p:nvPr/>
        </p:nvSpPr>
        <p:spPr>
          <a:xfrm>
            <a:off x="637751" y="7842193"/>
            <a:ext cx="7344893" cy="3733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99" u="none" cap="none" strike="noStrike">
                <a:solidFill>
                  <a:srgbClr val="FFFFFF"/>
                </a:solidFill>
                <a:latin typeface="Poppins"/>
                <a:ea typeface="Poppins"/>
                <a:cs typeface="Poppins"/>
                <a:sym typeface="Poppins"/>
              </a:rPr>
              <a:t>https://jejakbidanfitri.blogspot.com/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361" name="Shape 361"/>
        <p:cNvGrpSpPr/>
        <p:nvPr/>
      </p:nvGrpSpPr>
      <p:grpSpPr>
        <a:xfrm>
          <a:off x="0" y="0"/>
          <a:ext cx="0" cy="0"/>
          <a:chOff x="0" y="0"/>
          <a:chExt cx="0" cy="0"/>
        </a:xfrm>
      </p:grpSpPr>
      <p:sp>
        <p:nvSpPr>
          <p:cNvPr id="362" name="Google Shape;362;p17">
            <a:hlinkClick r:id="rId3"/>
          </p:cNvPr>
          <p:cNvSpPr/>
          <p:nvPr/>
        </p:nvSpPr>
        <p:spPr>
          <a:xfrm>
            <a:off x="281500" y="0"/>
            <a:ext cx="10522220" cy="4721846"/>
          </a:xfrm>
          <a:custGeom>
            <a:rect b="b" l="l" r="r" t="t"/>
            <a:pathLst>
              <a:path extrusionOk="0" h="4721846" w="10522220">
                <a:moveTo>
                  <a:pt x="0" y="0"/>
                </a:moveTo>
                <a:lnTo>
                  <a:pt x="10522219" y="0"/>
                </a:lnTo>
                <a:lnTo>
                  <a:pt x="10522219" y="4721846"/>
                </a:lnTo>
                <a:lnTo>
                  <a:pt x="0" y="4721846"/>
                </a:lnTo>
                <a:lnTo>
                  <a:pt x="0" y="0"/>
                </a:lnTo>
                <a:close/>
              </a:path>
            </a:pathLst>
          </a:custGeom>
          <a:blipFill rotWithShape="1">
            <a:blip r:embed="rId4">
              <a:alphaModFix/>
            </a:blip>
            <a:stretch>
              <a:fillRect b="0" l="0" r="0" t="0"/>
            </a:stretch>
          </a:blipFill>
          <a:ln>
            <a:noFill/>
          </a:ln>
        </p:spPr>
      </p:sp>
      <p:sp>
        <p:nvSpPr>
          <p:cNvPr id="363" name="Google Shape;363;p17">
            <a:hlinkClick r:id="rId5"/>
          </p:cNvPr>
          <p:cNvSpPr/>
          <p:nvPr/>
        </p:nvSpPr>
        <p:spPr>
          <a:xfrm>
            <a:off x="6986741" y="5031915"/>
            <a:ext cx="11301259" cy="5255085"/>
          </a:xfrm>
          <a:custGeom>
            <a:rect b="b" l="l" r="r" t="t"/>
            <a:pathLst>
              <a:path extrusionOk="0" h="5255085" w="11301259">
                <a:moveTo>
                  <a:pt x="0" y="0"/>
                </a:moveTo>
                <a:lnTo>
                  <a:pt x="11301259" y="0"/>
                </a:lnTo>
                <a:lnTo>
                  <a:pt x="11301259" y="5255085"/>
                </a:lnTo>
                <a:lnTo>
                  <a:pt x="0" y="5255085"/>
                </a:lnTo>
                <a:lnTo>
                  <a:pt x="0" y="0"/>
                </a:lnTo>
                <a:close/>
              </a:path>
            </a:pathLst>
          </a:custGeom>
          <a:blipFill rotWithShape="1">
            <a:blip r:embed="rId6">
              <a:alphaModFix/>
            </a:blip>
            <a:stretch>
              <a:fillRect b="0" l="0" r="0" t="0"/>
            </a:stretch>
          </a:blipFill>
          <a:ln>
            <a:noFill/>
          </a:ln>
        </p:spPr>
      </p:sp>
      <p:sp>
        <p:nvSpPr>
          <p:cNvPr id="364" name="Google Shape;364;p17"/>
          <p:cNvSpPr txBox="1"/>
          <p:nvPr/>
        </p:nvSpPr>
        <p:spPr>
          <a:xfrm>
            <a:off x="11342000" y="2490893"/>
            <a:ext cx="5917300" cy="84391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sng" cap="none" strike="noStrike">
                <a:solidFill>
                  <a:srgbClr val="FFFFFF"/>
                </a:solidFill>
                <a:latin typeface="Poppins"/>
                <a:ea typeface="Poppins"/>
                <a:cs typeface="Poppins"/>
                <a:sym typeface="Poppins"/>
                <a:hlinkClick r:id="rId7">
                  <a:extLst>
                    <a:ext uri="{A12FA001-AC4F-418D-AE19-62706E023703}">
                      <ahyp:hlinkClr val="tx"/>
                    </a:ext>
                  </a:extLst>
                </a:hlinkClick>
              </a:rPr>
              <a:t>https://sippkesunisayogya2025.blogspot.com</a:t>
            </a:r>
            <a:endParaRPr/>
          </a:p>
        </p:txBody>
      </p:sp>
      <p:sp>
        <p:nvSpPr>
          <p:cNvPr id="365" name="Google Shape;365;p17"/>
          <p:cNvSpPr txBox="1"/>
          <p:nvPr/>
        </p:nvSpPr>
        <p:spPr>
          <a:xfrm>
            <a:off x="0" y="7876580"/>
            <a:ext cx="6228292" cy="126301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sng" cap="none" strike="noStrike">
                <a:solidFill>
                  <a:srgbClr val="FFFFFF"/>
                </a:solidFill>
                <a:latin typeface="Poppins"/>
                <a:ea typeface="Poppins"/>
                <a:cs typeface="Poppins"/>
                <a:sym typeface="Poppins"/>
              </a:rPr>
              <a:t>https://praktiklapanganunisayogya.blogspot.com/2025/06/sippkes-unisa-yogyakarta-2025.html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369" name="Shape 369"/>
        <p:cNvGrpSpPr/>
        <p:nvPr/>
      </p:nvGrpSpPr>
      <p:grpSpPr>
        <a:xfrm>
          <a:off x="0" y="0"/>
          <a:ext cx="0" cy="0"/>
          <a:chOff x="0" y="0"/>
          <a:chExt cx="0" cy="0"/>
        </a:xfrm>
      </p:grpSpPr>
      <p:sp>
        <p:nvSpPr>
          <p:cNvPr id="370" name="Google Shape;370;p18">
            <a:hlinkClick r:id="rId3"/>
          </p:cNvPr>
          <p:cNvSpPr/>
          <p:nvPr/>
        </p:nvSpPr>
        <p:spPr>
          <a:xfrm>
            <a:off x="2968983" y="1390614"/>
            <a:ext cx="12815839" cy="5687029"/>
          </a:xfrm>
          <a:custGeom>
            <a:rect b="b" l="l" r="r" t="t"/>
            <a:pathLst>
              <a:path extrusionOk="0" h="5687029" w="12815839">
                <a:moveTo>
                  <a:pt x="0" y="0"/>
                </a:moveTo>
                <a:lnTo>
                  <a:pt x="12815840" y="0"/>
                </a:lnTo>
                <a:lnTo>
                  <a:pt x="12815840" y="5687029"/>
                </a:lnTo>
                <a:lnTo>
                  <a:pt x="0" y="5687029"/>
                </a:lnTo>
                <a:lnTo>
                  <a:pt x="0" y="0"/>
                </a:lnTo>
                <a:close/>
              </a:path>
            </a:pathLst>
          </a:custGeom>
          <a:blipFill rotWithShape="1">
            <a:blip r:embed="rId4">
              <a:alphaModFix/>
            </a:blip>
            <a:stretch>
              <a:fillRect b="0" l="0" r="0" t="0"/>
            </a:stretch>
          </a:blipFill>
          <a:ln>
            <a:noFill/>
          </a:ln>
        </p:spPr>
      </p:sp>
      <p:sp>
        <p:nvSpPr>
          <p:cNvPr id="371" name="Google Shape;371;p18"/>
          <p:cNvSpPr txBox="1"/>
          <p:nvPr/>
        </p:nvSpPr>
        <p:spPr>
          <a:xfrm>
            <a:off x="4908894" y="405708"/>
            <a:ext cx="8041993" cy="3733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99" u="none" cap="none" strike="noStrike">
                <a:solidFill>
                  <a:srgbClr val="FFFFFF"/>
                </a:solidFill>
                <a:latin typeface="Poppins"/>
                <a:ea typeface="Poppins"/>
                <a:cs typeface="Poppins"/>
                <a:sym typeface="Poppins"/>
              </a:rPr>
              <a:t>Lampiran Publikasi Media Online Kelompok</a:t>
            </a:r>
            <a:endParaRPr/>
          </a:p>
        </p:txBody>
      </p:sp>
      <p:sp>
        <p:nvSpPr>
          <p:cNvPr id="372" name="Google Shape;372;p18"/>
          <p:cNvSpPr txBox="1"/>
          <p:nvPr/>
        </p:nvSpPr>
        <p:spPr>
          <a:xfrm>
            <a:off x="3563192" y="7715818"/>
            <a:ext cx="11540819" cy="70675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99" u="sng" cap="none" strike="noStrike">
                <a:solidFill>
                  <a:srgbClr val="FFFFFF"/>
                </a:solidFill>
                <a:latin typeface="Poppins"/>
                <a:ea typeface="Poppins"/>
                <a:cs typeface="Poppins"/>
                <a:sym typeface="Poppins"/>
                <a:hlinkClick r:id="rId5">
                  <a:extLst>
                    <a:ext uri="{A12FA001-AC4F-418D-AE19-62706E023703}">
                      <ahyp:hlinkClr val="tx"/>
                    </a:ext>
                  </a:extLst>
                </a:hlinkClick>
              </a:rPr>
              <a:t>https://www.gonews.id/dari-ujian-ke-praktik-optimalisasi-cbt-dalam-menyiapkan-bidan-unggul/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376" name="Shape 376"/>
        <p:cNvGrpSpPr/>
        <p:nvPr/>
      </p:nvGrpSpPr>
      <p:grpSpPr>
        <a:xfrm>
          <a:off x="0" y="0"/>
          <a:ext cx="0" cy="0"/>
          <a:chOff x="0" y="0"/>
          <a:chExt cx="0" cy="0"/>
        </a:xfrm>
      </p:grpSpPr>
      <p:sp>
        <p:nvSpPr>
          <p:cNvPr id="377" name="Google Shape;377;p19"/>
          <p:cNvSpPr/>
          <p:nvPr/>
        </p:nvSpPr>
        <p:spPr>
          <a:xfrm>
            <a:off x="5595597" y="1028700"/>
            <a:ext cx="6476641" cy="8606832"/>
          </a:xfrm>
          <a:custGeom>
            <a:rect b="b" l="l" r="r" t="t"/>
            <a:pathLst>
              <a:path extrusionOk="0" h="8606832" w="6476641">
                <a:moveTo>
                  <a:pt x="0" y="0"/>
                </a:moveTo>
                <a:lnTo>
                  <a:pt x="6476641" y="0"/>
                </a:lnTo>
                <a:lnTo>
                  <a:pt x="6476641" y="8606832"/>
                </a:lnTo>
                <a:lnTo>
                  <a:pt x="0" y="8606832"/>
                </a:lnTo>
                <a:lnTo>
                  <a:pt x="0" y="0"/>
                </a:lnTo>
                <a:close/>
              </a:path>
            </a:pathLst>
          </a:custGeom>
          <a:blipFill rotWithShape="1">
            <a:blip r:embed="rId3">
              <a:alphaModFix/>
            </a:blip>
            <a:stretch>
              <a:fillRect b="0" l="0" r="0" t="0"/>
            </a:stretch>
          </a:blipFill>
          <a:ln>
            <a:noFill/>
          </a:ln>
        </p:spPr>
      </p:sp>
      <p:sp>
        <p:nvSpPr>
          <p:cNvPr id="378" name="Google Shape;378;p19"/>
          <p:cNvSpPr txBox="1"/>
          <p:nvPr/>
        </p:nvSpPr>
        <p:spPr>
          <a:xfrm>
            <a:off x="6820201" y="275392"/>
            <a:ext cx="8041993" cy="3733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99" u="none" cap="none" strike="noStrike">
                <a:solidFill>
                  <a:srgbClr val="FFFFFF"/>
                </a:solidFill>
                <a:latin typeface="Poppins"/>
                <a:ea typeface="Poppins"/>
                <a:cs typeface="Poppins"/>
                <a:sym typeface="Poppins"/>
              </a:rPr>
              <a:t>Lampiran Poster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107" name="Shape 107"/>
        <p:cNvGrpSpPr/>
        <p:nvPr/>
      </p:nvGrpSpPr>
      <p:grpSpPr>
        <a:xfrm>
          <a:off x="0" y="0"/>
          <a:ext cx="0" cy="0"/>
          <a:chOff x="0" y="0"/>
          <a:chExt cx="0" cy="0"/>
        </a:xfrm>
      </p:grpSpPr>
      <p:sp>
        <p:nvSpPr>
          <p:cNvPr id="108" name="Google Shape;108;p2"/>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3">
              <a:alphaModFix amt="80000"/>
            </a:blip>
            <a:stretch>
              <a:fillRect b="0" l="0" r="0" t="0"/>
            </a:stretch>
          </a:blipFill>
          <a:ln>
            <a:noFill/>
          </a:ln>
        </p:spPr>
      </p:sp>
      <p:grpSp>
        <p:nvGrpSpPr>
          <p:cNvPr id="109" name="Google Shape;109;p2"/>
          <p:cNvGrpSpPr/>
          <p:nvPr/>
        </p:nvGrpSpPr>
        <p:grpSpPr>
          <a:xfrm>
            <a:off x="6968826" y="884050"/>
            <a:ext cx="11006258" cy="5782804"/>
            <a:chOff x="0" y="-38100"/>
            <a:chExt cx="2801216" cy="1523033"/>
          </a:xfrm>
        </p:grpSpPr>
        <p:sp>
          <p:nvSpPr>
            <p:cNvPr id="110" name="Google Shape;110;p2"/>
            <p:cNvSpPr/>
            <p:nvPr/>
          </p:nvSpPr>
          <p:spPr>
            <a:xfrm>
              <a:off x="0" y="0"/>
              <a:ext cx="2801216" cy="1484933"/>
            </a:xfrm>
            <a:custGeom>
              <a:rect b="b" l="l" r="r" t="t"/>
              <a:pathLst>
                <a:path extrusionOk="0" h="1484933" w="2801216">
                  <a:moveTo>
                    <a:pt x="37123" y="0"/>
                  </a:moveTo>
                  <a:lnTo>
                    <a:pt x="2764093" y="0"/>
                  </a:lnTo>
                  <a:cubicBezTo>
                    <a:pt x="2773938" y="0"/>
                    <a:pt x="2783381" y="3911"/>
                    <a:pt x="2790343" y="10873"/>
                  </a:cubicBezTo>
                  <a:cubicBezTo>
                    <a:pt x="2797305" y="17835"/>
                    <a:pt x="2801216" y="27278"/>
                    <a:pt x="2801216" y="37123"/>
                  </a:cubicBezTo>
                  <a:lnTo>
                    <a:pt x="2801216" y="1447810"/>
                  </a:lnTo>
                  <a:cubicBezTo>
                    <a:pt x="2801216" y="1457656"/>
                    <a:pt x="2797305" y="1467098"/>
                    <a:pt x="2790343" y="1474060"/>
                  </a:cubicBezTo>
                  <a:cubicBezTo>
                    <a:pt x="2783381" y="1481022"/>
                    <a:pt x="2773938" y="1484933"/>
                    <a:pt x="2764093" y="1484933"/>
                  </a:cubicBezTo>
                  <a:lnTo>
                    <a:pt x="37123" y="1484933"/>
                  </a:lnTo>
                  <a:cubicBezTo>
                    <a:pt x="27278" y="1484933"/>
                    <a:pt x="17835" y="1481022"/>
                    <a:pt x="10873" y="1474060"/>
                  </a:cubicBezTo>
                  <a:cubicBezTo>
                    <a:pt x="3911" y="1467098"/>
                    <a:pt x="0" y="1457656"/>
                    <a:pt x="0" y="1447810"/>
                  </a:cubicBezTo>
                  <a:lnTo>
                    <a:pt x="0" y="37123"/>
                  </a:lnTo>
                  <a:cubicBezTo>
                    <a:pt x="0" y="27278"/>
                    <a:pt x="3911" y="17835"/>
                    <a:pt x="10873" y="10873"/>
                  </a:cubicBezTo>
                  <a:cubicBezTo>
                    <a:pt x="17835" y="3911"/>
                    <a:pt x="27278" y="0"/>
                    <a:pt x="37123" y="0"/>
                  </a:cubicBezTo>
                  <a:close/>
                </a:path>
              </a:pathLst>
            </a:custGeom>
            <a:solidFill>
              <a:srgbClr val="57E3F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txBox="1"/>
            <p:nvPr/>
          </p:nvSpPr>
          <p:spPr>
            <a:xfrm>
              <a:off x="0" y="-38100"/>
              <a:ext cx="2801216" cy="15230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 name="Google Shape;112;p2"/>
          <p:cNvSpPr/>
          <p:nvPr/>
        </p:nvSpPr>
        <p:spPr>
          <a:xfrm>
            <a:off x="67938" y="1639319"/>
            <a:ext cx="6756327" cy="4245038"/>
          </a:xfrm>
          <a:custGeom>
            <a:rect b="b" l="l" r="r" t="t"/>
            <a:pathLst>
              <a:path extrusionOk="0" h="3989740" w="6350000">
                <a:moveTo>
                  <a:pt x="0" y="3077800"/>
                </a:moveTo>
                <a:lnTo>
                  <a:pt x="0" y="911941"/>
                </a:lnTo>
                <a:cubicBezTo>
                  <a:pt x="0" y="408093"/>
                  <a:pt x="454660" y="0"/>
                  <a:pt x="1016000" y="0"/>
                </a:cubicBezTo>
                <a:lnTo>
                  <a:pt x="5334000" y="0"/>
                </a:lnTo>
                <a:cubicBezTo>
                  <a:pt x="5895340" y="0"/>
                  <a:pt x="6350000" y="408093"/>
                  <a:pt x="6350000" y="911941"/>
                </a:cubicBezTo>
                <a:lnTo>
                  <a:pt x="6350000" y="3077800"/>
                </a:lnTo>
                <a:cubicBezTo>
                  <a:pt x="6350000" y="3581647"/>
                  <a:pt x="5895340" y="3989740"/>
                  <a:pt x="5334000" y="3989740"/>
                </a:cubicBezTo>
                <a:lnTo>
                  <a:pt x="1016000" y="3989740"/>
                </a:lnTo>
                <a:cubicBezTo>
                  <a:pt x="454660" y="3989740"/>
                  <a:pt x="0" y="3581647"/>
                  <a:pt x="0" y="3077800"/>
                </a:cubicBezTo>
                <a:close/>
              </a:path>
            </a:pathLst>
          </a:custGeom>
          <a:blipFill rotWithShape="1">
            <a:blip r:embed="rId4">
              <a:alphaModFix/>
            </a:blip>
            <a:stretch>
              <a:fillRect b="-25513" l="-6775" r="-7991" t="-118026"/>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5">
              <a:alphaModFix/>
            </a:blip>
            <a:stretch>
              <a:fillRect b="0" l="0" r="0" t="0"/>
            </a:stretch>
          </a:blipFill>
          <a:ln>
            <a:noFill/>
          </a:ln>
        </p:spPr>
      </p:sp>
      <p:sp>
        <p:nvSpPr>
          <p:cNvPr id="114" name="Google Shape;114;p2"/>
          <p:cNvSpPr txBox="1"/>
          <p:nvPr/>
        </p:nvSpPr>
        <p:spPr>
          <a:xfrm>
            <a:off x="7231600" y="1053850"/>
            <a:ext cx="10542000" cy="5849100"/>
          </a:xfrm>
          <a:prstGeom prst="rect">
            <a:avLst/>
          </a:prstGeom>
          <a:noFill/>
          <a:ln>
            <a:noFill/>
          </a:ln>
        </p:spPr>
        <p:txBody>
          <a:bodyPr anchorCtr="0" anchor="t" bIns="0" lIns="0" spcFirstLastPara="1" rIns="0" wrap="square" tIns="0">
            <a:spAutoFit/>
          </a:bodyPr>
          <a:lstStyle/>
          <a:p>
            <a:pPr indent="457200" lvl="0" marL="0" marR="0" rtl="0" algn="just">
              <a:lnSpc>
                <a:spcPct val="150000"/>
              </a:lnSpc>
              <a:spcBef>
                <a:spcPts val="0"/>
              </a:spcBef>
              <a:spcAft>
                <a:spcPts val="0"/>
              </a:spcAft>
              <a:buNone/>
            </a:pPr>
            <a:r>
              <a:rPr b="0" i="0" lang="en-US" sz="2000" u="none" cap="none" strike="noStrike">
                <a:solidFill>
                  <a:srgbClr val="FFFFFF"/>
                </a:solidFill>
                <a:latin typeface="Poppins"/>
                <a:ea typeface="Poppins"/>
                <a:cs typeface="Poppins"/>
                <a:sym typeface="Poppins"/>
              </a:rPr>
              <a:t>Transformasi digital dalam pendidikan kebidanan terus berkembang, salah satunya melalui penerapan Computer Based Test (CBT) sebagai sistem evaluasi pembelajaran yang efektif, efisien, dan objektif. CBT mendukung penilaian otomatis, pengelolaan data ujian yang cepat, serta pengambilan keputusan akademik yang lebih akurat.</a:t>
            </a:r>
            <a:endParaRPr b="0" i="0" sz="2000" u="none" cap="none" strike="noStrike">
              <a:solidFill>
                <a:srgbClr val="FFFFFF"/>
              </a:solidFill>
              <a:latin typeface="Poppins"/>
              <a:ea typeface="Poppins"/>
              <a:cs typeface="Poppins"/>
              <a:sym typeface="Poppins"/>
            </a:endParaRPr>
          </a:p>
          <a:p>
            <a:pPr indent="457200" lvl="0" marL="0" marR="0" rtl="0" algn="just">
              <a:lnSpc>
                <a:spcPct val="150000"/>
              </a:lnSpc>
              <a:spcBef>
                <a:spcPts val="0"/>
              </a:spcBef>
              <a:spcAft>
                <a:spcPts val="0"/>
              </a:spcAft>
              <a:buNone/>
            </a:pPr>
            <a:r>
              <a:rPr b="0" i="0" lang="en-US" sz="2000" u="none" cap="none" strike="noStrike">
                <a:solidFill>
                  <a:srgbClr val="FFFFFF"/>
                </a:solidFill>
                <a:latin typeface="Poppins"/>
                <a:ea typeface="Poppins"/>
                <a:cs typeface="Poppins"/>
                <a:sym typeface="Poppins"/>
              </a:rPr>
              <a:t>Di STIKES Majapahit Mojokerto, CBT telah menggantikan metode evaluasi manual dan menjadi bagian integral dari sistem informasi akademik. Penerapan ini terbukti meningkatkan kualitas hasil Uji Kompetensi (UKOM) mahasiswa, dengan tren kelulusan mencapai 100% dalam tiga tahun terakhir.</a:t>
            </a:r>
            <a:endParaRPr/>
          </a:p>
          <a:p>
            <a:pPr indent="0" lvl="0" marL="0" marR="0" rtl="0" algn="just">
              <a:lnSpc>
                <a:spcPct val="150000"/>
              </a:lnSpc>
              <a:spcBef>
                <a:spcPts val="0"/>
              </a:spcBef>
              <a:spcAft>
                <a:spcPts val="0"/>
              </a:spcAft>
              <a:buNone/>
            </a:pPr>
            <a:r>
              <a:rPr b="0" i="0" lang="en-US" sz="2000" u="none" cap="none" strike="noStrike">
                <a:solidFill>
                  <a:srgbClr val="FFFFFF"/>
                </a:solidFill>
                <a:latin typeface="Poppins"/>
                <a:ea typeface="Poppins"/>
                <a:cs typeface="Poppins"/>
                <a:sym typeface="Poppins"/>
              </a:rPr>
              <a:t>CBT tidak hanya berperan sebagai media ujian, tetapi juga membekali mahasiswa dengan keterampilan adaptif terhadap teknologi digital, yang penting untuk pendidikan dan pelayanan kebidanan masa kini dan masa depan.</a:t>
            </a:r>
            <a:endParaRPr/>
          </a:p>
          <a:p>
            <a:pPr indent="0" lvl="0" marL="0" marR="0" rtl="0" algn="just">
              <a:lnSpc>
                <a:spcPct val="150000"/>
              </a:lnSpc>
              <a:spcBef>
                <a:spcPts val="0"/>
              </a:spcBef>
              <a:spcAft>
                <a:spcPts val="0"/>
              </a:spcAft>
              <a:buNone/>
            </a:pPr>
            <a:r>
              <a:t/>
            </a:r>
            <a:endParaRPr b="0" i="0" sz="2000" u="none" cap="none" strike="noStrike">
              <a:solidFill>
                <a:srgbClr val="FFFFFF"/>
              </a:solidFill>
              <a:latin typeface="Poppins"/>
              <a:ea typeface="Poppins"/>
              <a:cs typeface="Poppins"/>
              <a:sym typeface="Poppins"/>
            </a:endParaRPr>
          </a:p>
        </p:txBody>
      </p:sp>
      <p:sp>
        <p:nvSpPr>
          <p:cNvPr id="115" name="Google Shape;115;p2"/>
          <p:cNvSpPr/>
          <p:nvPr/>
        </p:nvSpPr>
        <p:spPr>
          <a:xfrm>
            <a:off x="10441021" y="8737307"/>
            <a:ext cx="7163659" cy="1041987"/>
          </a:xfrm>
          <a:custGeom>
            <a:rect b="b" l="l" r="r" t="t"/>
            <a:pathLst>
              <a:path extrusionOk="0" h="1041987" w="7163659">
                <a:moveTo>
                  <a:pt x="0" y="0"/>
                </a:moveTo>
                <a:lnTo>
                  <a:pt x="7163659" y="0"/>
                </a:lnTo>
                <a:lnTo>
                  <a:pt x="7163659" y="1041986"/>
                </a:lnTo>
                <a:lnTo>
                  <a:pt x="0" y="1041986"/>
                </a:lnTo>
                <a:lnTo>
                  <a:pt x="0" y="0"/>
                </a:lnTo>
                <a:close/>
              </a:path>
            </a:pathLst>
          </a:custGeom>
          <a:blipFill rotWithShape="1">
            <a:blip r:embed="rId6">
              <a:alphaModFix/>
            </a:blip>
            <a:stretch>
              <a:fillRect b="0" l="0" r="0" t="0"/>
            </a:stretch>
          </a:blipFill>
          <a:ln>
            <a:noFill/>
          </a:ln>
        </p:spPr>
      </p:sp>
      <p:sp>
        <p:nvSpPr>
          <p:cNvPr id="116" name="Google Shape;116;p2"/>
          <p:cNvSpPr txBox="1"/>
          <p:nvPr/>
        </p:nvSpPr>
        <p:spPr>
          <a:xfrm>
            <a:off x="251880" y="6581081"/>
            <a:ext cx="10189200" cy="30786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1" i="0" lang="en-US" sz="2000" u="none" cap="none" strike="noStrike">
                <a:solidFill>
                  <a:srgbClr val="FFFFFF"/>
                </a:solidFill>
                <a:latin typeface="Poppins"/>
                <a:ea typeface="Poppins"/>
                <a:cs typeface="Poppins"/>
                <a:sym typeface="Poppins"/>
              </a:rPr>
              <a:t>Rumusan Masalah</a:t>
            </a:r>
            <a:endParaRPr/>
          </a:p>
          <a:p>
            <a:pPr indent="0" lvl="0" marL="0" marR="0" rtl="0" algn="just">
              <a:lnSpc>
                <a:spcPct val="150000"/>
              </a:lnSpc>
              <a:spcBef>
                <a:spcPts val="0"/>
              </a:spcBef>
              <a:spcAft>
                <a:spcPts val="0"/>
              </a:spcAft>
              <a:buNone/>
            </a:pPr>
            <a:r>
              <a:rPr b="0" i="0" lang="en-US" sz="2000" u="none" cap="none" strike="noStrike">
                <a:solidFill>
                  <a:srgbClr val="FFFFFF"/>
                </a:solidFill>
                <a:latin typeface="Poppins"/>
                <a:ea typeface="Poppins"/>
                <a:cs typeface="Poppins"/>
                <a:sym typeface="Poppins"/>
              </a:rPr>
              <a:t>Men</a:t>
            </a:r>
            <a:r>
              <a:rPr lang="en-US" sz="2000">
                <a:solidFill>
                  <a:srgbClr val="FFFFFF"/>
                </a:solidFill>
                <a:latin typeface="Poppins"/>
                <a:ea typeface="Poppins"/>
                <a:cs typeface="Poppins"/>
                <a:sym typeface="Poppins"/>
              </a:rPr>
              <a:t>goptimalkan</a:t>
            </a:r>
            <a:r>
              <a:rPr b="0" i="0" lang="en-US" sz="2000" u="none" cap="none" strike="noStrike">
                <a:solidFill>
                  <a:srgbClr val="FFFFFF"/>
                </a:solidFill>
                <a:latin typeface="Poppins"/>
                <a:ea typeface="Poppins"/>
                <a:cs typeface="Poppins"/>
                <a:sym typeface="Poppins"/>
              </a:rPr>
              <a:t> penggunaan sistem informasi CBT dalam mendukung pelaksanaan kegiatan try out UKOM internal prodi Pendidikan Profesi Bidan di STIKES Majapahit Mojokerto serta mempermudah mahasiswa dan dosen dalam melakukan evaluasi kompetensi yang dimiliki mahasiswa prodi pendidikan profesi bidan di STIKES Majapahit Mojokerto</a:t>
            </a:r>
            <a:endParaRPr/>
          </a:p>
          <a:p>
            <a:pPr indent="0" lvl="0" marL="0" marR="0" rtl="0" algn="just">
              <a:lnSpc>
                <a:spcPct val="150000"/>
              </a:lnSpc>
              <a:spcBef>
                <a:spcPts val="0"/>
              </a:spcBef>
              <a:spcAft>
                <a:spcPts val="0"/>
              </a:spcAft>
              <a:buNone/>
            </a:pPr>
            <a:r>
              <a:t/>
            </a:r>
            <a:endParaRPr b="0" i="0" sz="2000" u="none" cap="none" strike="noStrike">
              <a:solidFill>
                <a:srgbClr val="FFFFFF"/>
              </a:solidFill>
              <a:latin typeface="Poppins"/>
              <a:ea typeface="Poppins"/>
              <a:cs typeface="Poppins"/>
              <a:sym typeface="Poppins"/>
            </a:endParaRPr>
          </a:p>
        </p:txBody>
      </p:sp>
      <p:grpSp>
        <p:nvGrpSpPr>
          <p:cNvPr id="117" name="Google Shape;117;p2"/>
          <p:cNvGrpSpPr/>
          <p:nvPr/>
        </p:nvGrpSpPr>
        <p:grpSpPr>
          <a:xfrm>
            <a:off x="10573675" y="6522150"/>
            <a:ext cx="7401343" cy="2923524"/>
            <a:chOff x="0" y="-38100"/>
            <a:chExt cx="1949312" cy="647815"/>
          </a:xfrm>
        </p:grpSpPr>
        <p:sp>
          <p:nvSpPr>
            <p:cNvPr id="118" name="Google Shape;118;p2"/>
            <p:cNvSpPr/>
            <p:nvPr/>
          </p:nvSpPr>
          <p:spPr>
            <a:xfrm>
              <a:off x="0" y="0"/>
              <a:ext cx="1949312" cy="609715"/>
            </a:xfrm>
            <a:custGeom>
              <a:rect b="b" l="l" r="r" t="t"/>
              <a:pathLst>
                <a:path extrusionOk="0" h="609715" w="1949312">
                  <a:moveTo>
                    <a:pt x="53347" y="0"/>
                  </a:moveTo>
                  <a:lnTo>
                    <a:pt x="1895965" y="0"/>
                  </a:lnTo>
                  <a:cubicBezTo>
                    <a:pt x="1925428" y="0"/>
                    <a:pt x="1949312" y="23884"/>
                    <a:pt x="1949312" y="53347"/>
                  </a:cubicBezTo>
                  <a:lnTo>
                    <a:pt x="1949312" y="556367"/>
                  </a:lnTo>
                  <a:cubicBezTo>
                    <a:pt x="1949312" y="585830"/>
                    <a:pt x="1925428" y="609715"/>
                    <a:pt x="1895965" y="609715"/>
                  </a:cubicBezTo>
                  <a:lnTo>
                    <a:pt x="53347" y="609715"/>
                  </a:lnTo>
                  <a:cubicBezTo>
                    <a:pt x="23884" y="609715"/>
                    <a:pt x="0" y="585830"/>
                    <a:pt x="0" y="556367"/>
                  </a:cubicBezTo>
                  <a:lnTo>
                    <a:pt x="0" y="53347"/>
                  </a:lnTo>
                  <a:cubicBezTo>
                    <a:pt x="0" y="23884"/>
                    <a:pt x="23884" y="0"/>
                    <a:pt x="53347" y="0"/>
                  </a:cubicBezTo>
                  <a:close/>
                </a:path>
              </a:pathLst>
            </a:custGeom>
            <a:solidFill>
              <a:srgbClr val="57E3F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txBox="1"/>
            <p:nvPr/>
          </p:nvSpPr>
          <p:spPr>
            <a:xfrm>
              <a:off x="0" y="-38100"/>
              <a:ext cx="1949312" cy="64781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2"/>
          <p:cNvSpPr txBox="1"/>
          <p:nvPr/>
        </p:nvSpPr>
        <p:spPr>
          <a:xfrm>
            <a:off x="3649767" y="101220"/>
            <a:ext cx="10373083" cy="755650"/>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1" i="0" lang="en-US" sz="5499" u="none" cap="none" strike="noStrike">
                <a:solidFill>
                  <a:srgbClr val="FFFFFF"/>
                </a:solidFill>
                <a:latin typeface="Poppins"/>
                <a:ea typeface="Poppins"/>
                <a:cs typeface="Poppins"/>
                <a:sym typeface="Poppins"/>
              </a:rPr>
              <a:t>Pendahuluan</a:t>
            </a:r>
            <a:endParaRPr/>
          </a:p>
        </p:txBody>
      </p:sp>
      <p:grpSp>
        <p:nvGrpSpPr>
          <p:cNvPr id="121" name="Google Shape;121;p2"/>
          <p:cNvGrpSpPr/>
          <p:nvPr/>
        </p:nvGrpSpPr>
        <p:grpSpPr>
          <a:xfrm>
            <a:off x="159725" y="6666801"/>
            <a:ext cx="10373510" cy="2923690"/>
            <a:chOff x="0" y="-57150"/>
            <a:chExt cx="2732100" cy="666900"/>
          </a:xfrm>
        </p:grpSpPr>
        <p:sp>
          <p:nvSpPr>
            <p:cNvPr id="122" name="Google Shape;122;p2"/>
            <p:cNvSpPr/>
            <p:nvPr/>
          </p:nvSpPr>
          <p:spPr>
            <a:xfrm>
              <a:off x="0" y="0"/>
              <a:ext cx="2732006" cy="609715"/>
            </a:xfrm>
            <a:custGeom>
              <a:rect b="b" l="l" r="r" t="t"/>
              <a:pathLst>
                <a:path extrusionOk="0" h="609715" w="2732006">
                  <a:moveTo>
                    <a:pt x="38064" y="0"/>
                  </a:moveTo>
                  <a:lnTo>
                    <a:pt x="2693942" y="0"/>
                  </a:lnTo>
                  <a:cubicBezTo>
                    <a:pt x="2714964" y="0"/>
                    <a:pt x="2732006" y="17042"/>
                    <a:pt x="2732006" y="38064"/>
                  </a:cubicBezTo>
                  <a:lnTo>
                    <a:pt x="2732006" y="571651"/>
                  </a:lnTo>
                  <a:cubicBezTo>
                    <a:pt x="2732006" y="581746"/>
                    <a:pt x="2727995" y="591428"/>
                    <a:pt x="2720857" y="598566"/>
                  </a:cubicBezTo>
                  <a:cubicBezTo>
                    <a:pt x="2713719" y="605704"/>
                    <a:pt x="2704037" y="609715"/>
                    <a:pt x="2693942" y="609715"/>
                  </a:cubicBezTo>
                  <a:lnTo>
                    <a:pt x="38064" y="609715"/>
                  </a:lnTo>
                  <a:cubicBezTo>
                    <a:pt x="17042" y="609715"/>
                    <a:pt x="0" y="592673"/>
                    <a:pt x="0" y="571651"/>
                  </a:cubicBezTo>
                  <a:lnTo>
                    <a:pt x="0" y="38064"/>
                  </a:lnTo>
                  <a:cubicBezTo>
                    <a:pt x="0" y="17042"/>
                    <a:pt x="17042" y="0"/>
                    <a:pt x="38064" y="0"/>
                  </a:cubicBezTo>
                  <a:close/>
                </a:path>
              </a:pathLst>
            </a:custGeom>
            <a:solidFill>
              <a:srgbClr val="57E3F2">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txBox="1"/>
            <p:nvPr/>
          </p:nvSpPr>
          <p:spPr>
            <a:xfrm>
              <a:off x="0" y="-57150"/>
              <a:ext cx="2732100" cy="666900"/>
            </a:xfrm>
            <a:prstGeom prst="rect">
              <a:avLst/>
            </a:prstGeom>
            <a:noFill/>
            <a:ln>
              <a:noFill/>
            </a:ln>
          </p:spPr>
          <p:txBody>
            <a:bodyPr anchorCtr="0" anchor="ctr" bIns="50800" lIns="50800" spcFirstLastPara="1" rIns="50800" wrap="square" tIns="50800">
              <a:noAutofit/>
            </a:bodyPr>
            <a:lstStyle/>
            <a:p>
              <a:pPr indent="0" lvl="0" marL="0" marR="0" rtl="0" algn="l">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4" name="Google Shape;124;p2"/>
          <p:cNvSpPr txBox="1"/>
          <p:nvPr/>
        </p:nvSpPr>
        <p:spPr>
          <a:xfrm>
            <a:off x="10771225" y="6943851"/>
            <a:ext cx="7203600" cy="2923500"/>
          </a:xfrm>
          <a:prstGeom prst="rect">
            <a:avLst/>
          </a:prstGeom>
          <a:noFill/>
          <a:ln>
            <a:noFill/>
          </a:ln>
        </p:spPr>
        <p:txBody>
          <a:bodyPr anchorCtr="0" anchor="t" bIns="0" lIns="0" spcFirstLastPara="1" rIns="0" wrap="square" tIns="0">
            <a:spAutoFit/>
          </a:bodyPr>
          <a:lstStyle/>
          <a:p>
            <a:pPr indent="0" lvl="0" marL="0" marR="0" rtl="0" algn="just">
              <a:lnSpc>
                <a:spcPct val="150026"/>
              </a:lnSpc>
              <a:spcBef>
                <a:spcPts val="0"/>
              </a:spcBef>
              <a:spcAft>
                <a:spcPts val="0"/>
              </a:spcAft>
              <a:buNone/>
            </a:pPr>
            <a:r>
              <a:rPr b="1" i="0" lang="en-US" sz="1899" u="none" cap="none" strike="noStrike">
                <a:solidFill>
                  <a:srgbClr val="FFFFFF"/>
                </a:solidFill>
                <a:latin typeface="Poppins"/>
                <a:ea typeface="Poppins"/>
                <a:cs typeface="Poppins"/>
                <a:sym typeface="Poppins"/>
              </a:rPr>
              <a:t>Tujuan umum</a:t>
            </a:r>
            <a:endParaRPr/>
          </a:p>
          <a:p>
            <a:pPr indent="0" lvl="0" marL="0" marR="0" rtl="0" algn="just">
              <a:lnSpc>
                <a:spcPct val="150026"/>
              </a:lnSpc>
              <a:spcBef>
                <a:spcPts val="0"/>
              </a:spcBef>
              <a:spcAft>
                <a:spcPts val="0"/>
              </a:spcAft>
              <a:buNone/>
            </a:pPr>
            <a:r>
              <a:rPr b="0" i="0" lang="en-US" sz="1899" u="none" cap="none" strike="noStrike">
                <a:solidFill>
                  <a:srgbClr val="FFFFFF"/>
                </a:solidFill>
                <a:latin typeface="Poppins"/>
                <a:ea typeface="Poppins"/>
                <a:cs typeface="Poppins"/>
                <a:sym typeface="Poppins"/>
              </a:rPr>
              <a:t>Untuk merancang usulan rencana pengembangan system informasi pendidikan dan pelayanan kesehatan berdasarkan hasil evaluasi implementasi system informasi pendidikan Prodi Profesi Bidan di STIKES Majapahit Mojokerto.</a:t>
            </a:r>
            <a:endParaRPr/>
          </a:p>
          <a:p>
            <a:pPr indent="0" lvl="0" marL="0" marR="0" rtl="0" algn="just">
              <a:lnSpc>
                <a:spcPct val="150026"/>
              </a:lnSpc>
              <a:spcBef>
                <a:spcPts val="0"/>
              </a:spcBef>
              <a:spcAft>
                <a:spcPts val="0"/>
              </a:spcAft>
              <a:buNone/>
            </a:pPr>
            <a:r>
              <a:t/>
            </a:r>
            <a:endParaRPr b="0" i="0" sz="1899" u="none" cap="none" strike="noStrike">
              <a:solidFill>
                <a:srgbClr val="FFFFFF"/>
              </a:solidFill>
              <a:latin typeface="Poppins"/>
              <a:ea typeface="Poppins"/>
              <a:cs typeface="Poppins"/>
              <a:sym typeface="Poppins"/>
            </a:endParaRPr>
          </a:p>
        </p:txBody>
      </p:sp>
      <p:sp>
        <p:nvSpPr>
          <p:cNvPr id="125" name="Google Shape;125;p2"/>
          <p:cNvSpPr/>
          <p:nvPr/>
        </p:nvSpPr>
        <p:spPr>
          <a:xfrm>
            <a:off x="67951" y="-61304"/>
            <a:ext cx="3208894" cy="1135146"/>
          </a:xfrm>
          <a:custGeom>
            <a:rect b="b" l="l" r="r" t="t"/>
            <a:pathLst>
              <a:path extrusionOk="0" h="1135146" w="3208894">
                <a:moveTo>
                  <a:pt x="0" y="0"/>
                </a:moveTo>
                <a:lnTo>
                  <a:pt x="3208894" y="0"/>
                </a:lnTo>
                <a:lnTo>
                  <a:pt x="3208894" y="1135146"/>
                </a:lnTo>
                <a:lnTo>
                  <a:pt x="0" y="113514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382" name="Shape 382"/>
        <p:cNvGrpSpPr/>
        <p:nvPr/>
      </p:nvGrpSpPr>
      <p:grpSpPr>
        <a:xfrm>
          <a:off x="0" y="0"/>
          <a:ext cx="0" cy="0"/>
          <a:chOff x="0" y="0"/>
          <a:chExt cx="0" cy="0"/>
        </a:xfrm>
      </p:grpSpPr>
      <p:sp>
        <p:nvSpPr>
          <p:cNvPr id="383" name="Google Shape;383;p20"/>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3">
              <a:alphaModFix/>
            </a:blip>
            <a:stretch>
              <a:fillRect b="0" l="0" r="0" t="0"/>
            </a:stretch>
          </a:blipFill>
          <a:ln>
            <a:noFill/>
          </a:ln>
        </p:spPr>
      </p:sp>
      <p:sp>
        <p:nvSpPr>
          <p:cNvPr id="384" name="Google Shape;384;p20"/>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4">
              <a:alphaModFix/>
            </a:blip>
            <a:stretch>
              <a:fillRect b="0" l="0" r="0" t="0"/>
            </a:stretch>
          </a:blipFill>
          <a:ln>
            <a:noFill/>
          </a:ln>
        </p:spPr>
      </p:sp>
      <p:grpSp>
        <p:nvGrpSpPr>
          <p:cNvPr id="385" name="Google Shape;385;p20"/>
          <p:cNvGrpSpPr/>
          <p:nvPr/>
        </p:nvGrpSpPr>
        <p:grpSpPr>
          <a:xfrm>
            <a:off x="1028700" y="2109473"/>
            <a:ext cx="9464726" cy="6479617"/>
            <a:chOff x="0" y="-38100"/>
            <a:chExt cx="2492767" cy="1706566"/>
          </a:xfrm>
        </p:grpSpPr>
        <p:sp>
          <p:nvSpPr>
            <p:cNvPr id="386" name="Google Shape;386;p20"/>
            <p:cNvSpPr/>
            <p:nvPr/>
          </p:nvSpPr>
          <p:spPr>
            <a:xfrm>
              <a:off x="0" y="0"/>
              <a:ext cx="2492767" cy="1668466"/>
            </a:xfrm>
            <a:custGeom>
              <a:rect b="b" l="l" r="r" t="t"/>
              <a:pathLst>
                <a:path extrusionOk="0" h="1668466" w="2492767">
                  <a:moveTo>
                    <a:pt x="41717" y="0"/>
                  </a:moveTo>
                  <a:lnTo>
                    <a:pt x="2451050" y="0"/>
                  </a:lnTo>
                  <a:cubicBezTo>
                    <a:pt x="2462114" y="0"/>
                    <a:pt x="2472725" y="4395"/>
                    <a:pt x="2480549" y="12219"/>
                  </a:cubicBezTo>
                  <a:cubicBezTo>
                    <a:pt x="2488372" y="20042"/>
                    <a:pt x="2492767" y="30653"/>
                    <a:pt x="2492767" y="41717"/>
                  </a:cubicBezTo>
                  <a:lnTo>
                    <a:pt x="2492767" y="1626749"/>
                  </a:lnTo>
                  <a:cubicBezTo>
                    <a:pt x="2492767" y="1637813"/>
                    <a:pt x="2488372" y="1648424"/>
                    <a:pt x="2480549" y="1656247"/>
                  </a:cubicBezTo>
                  <a:cubicBezTo>
                    <a:pt x="2472725" y="1664071"/>
                    <a:pt x="2462114" y="1668466"/>
                    <a:pt x="2451050" y="1668466"/>
                  </a:cubicBezTo>
                  <a:lnTo>
                    <a:pt x="41717" y="1668466"/>
                  </a:lnTo>
                  <a:cubicBezTo>
                    <a:pt x="30653" y="1668466"/>
                    <a:pt x="20042" y="1664071"/>
                    <a:pt x="12219" y="1656247"/>
                  </a:cubicBezTo>
                  <a:cubicBezTo>
                    <a:pt x="4395" y="1648424"/>
                    <a:pt x="0" y="1637813"/>
                    <a:pt x="0" y="1626749"/>
                  </a:cubicBezTo>
                  <a:lnTo>
                    <a:pt x="0" y="41717"/>
                  </a:lnTo>
                  <a:cubicBezTo>
                    <a:pt x="0" y="30653"/>
                    <a:pt x="4395" y="20042"/>
                    <a:pt x="12219" y="12219"/>
                  </a:cubicBezTo>
                  <a:cubicBezTo>
                    <a:pt x="20042" y="4395"/>
                    <a:pt x="30653" y="0"/>
                    <a:pt x="41717" y="0"/>
                  </a:cubicBezTo>
                  <a:close/>
                </a:path>
              </a:pathLst>
            </a:custGeom>
            <a:solidFill>
              <a:srgbClr val="57E3F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0"/>
            <p:cNvSpPr txBox="1"/>
            <p:nvPr/>
          </p:nvSpPr>
          <p:spPr>
            <a:xfrm>
              <a:off x="0" y="-38100"/>
              <a:ext cx="2492767" cy="17065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8" name="Google Shape;388;p20"/>
          <p:cNvGrpSpPr/>
          <p:nvPr/>
        </p:nvGrpSpPr>
        <p:grpSpPr>
          <a:xfrm>
            <a:off x="10929641" y="1978670"/>
            <a:ext cx="6329659" cy="6329659"/>
            <a:chOff x="0" y="0"/>
            <a:chExt cx="6350000" cy="6350000"/>
          </a:xfrm>
        </p:grpSpPr>
        <p:sp>
          <p:nvSpPr>
            <p:cNvPr id="389" name="Google Shape;389;p20"/>
            <p:cNvSpPr/>
            <p:nvPr/>
          </p:nvSpPr>
          <p:spPr>
            <a:xfrm>
              <a:off x="88900" y="88900"/>
              <a:ext cx="6172200" cy="6172200"/>
            </a:xfrm>
            <a:custGeom>
              <a:rect b="b" l="l" r="r" t="t"/>
              <a:pathLst>
                <a:path extrusionOk="0" h="6172200" w="6172200">
                  <a:moveTo>
                    <a:pt x="6172200" y="5864860"/>
                  </a:moveTo>
                  <a:cubicBezTo>
                    <a:pt x="6172200" y="6033770"/>
                    <a:pt x="6035040" y="6170930"/>
                    <a:pt x="5866130" y="6170930"/>
                  </a:cubicBezTo>
                  <a:lnTo>
                    <a:pt x="307340" y="6170930"/>
                  </a:lnTo>
                  <a:cubicBezTo>
                    <a:pt x="137160" y="6172200"/>
                    <a:pt x="0" y="6035040"/>
                    <a:pt x="0" y="5864860"/>
                  </a:cubicBezTo>
                  <a:lnTo>
                    <a:pt x="0" y="307340"/>
                  </a:lnTo>
                  <a:cubicBezTo>
                    <a:pt x="0" y="137160"/>
                    <a:pt x="137160" y="0"/>
                    <a:pt x="307340" y="0"/>
                  </a:cubicBezTo>
                  <a:lnTo>
                    <a:pt x="5866130" y="0"/>
                  </a:lnTo>
                  <a:cubicBezTo>
                    <a:pt x="6035040" y="0"/>
                    <a:pt x="6172200" y="137160"/>
                    <a:pt x="6172200" y="307340"/>
                  </a:cubicBezTo>
                  <a:lnTo>
                    <a:pt x="6172200" y="5864860"/>
                  </a:lnTo>
                  <a:close/>
                </a:path>
              </a:pathLst>
            </a:custGeom>
            <a:blipFill rotWithShape="1">
              <a:blip r:embed="rId5">
                <a:alphaModFix/>
              </a:blip>
              <a:stretch>
                <a:fillRect b="-28777" l="0" r="-20740" t="-85966"/>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0"/>
            <p:cNvSpPr/>
            <p:nvPr/>
          </p:nvSpPr>
          <p:spPr>
            <a:xfrm>
              <a:off x="0" y="0"/>
              <a:ext cx="6350000" cy="6350000"/>
            </a:xfrm>
            <a:custGeom>
              <a:rect b="b" l="l" r="r" t="t"/>
              <a:pathLst>
                <a:path extrusionOk="0" h="6350000" w="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2372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 name="Google Shape;391;p20"/>
          <p:cNvSpPr/>
          <p:nvPr/>
        </p:nvSpPr>
        <p:spPr>
          <a:xfrm>
            <a:off x="9379867" y="9030940"/>
            <a:ext cx="8635413" cy="1256060"/>
          </a:xfrm>
          <a:custGeom>
            <a:rect b="b" l="l" r="r" t="t"/>
            <a:pathLst>
              <a:path extrusionOk="0" h="1256060" w="8635413">
                <a:moveTo>
                  <a:pt x="0" y="0"/>
                </a:moveTo>
                <a:lnTo>
                  <a:pt x="8635412" y="0"/>
                </a:lnTo>
                <a:lnTo>
                  <a:pt x="8635412" y="1256060"/>
                </a:lnTo>
                <a:lnTo>
                  <a:pt x="0" y="1256060"/>
                </a:lnTo>
                <a:lnTo>
                  <a:pt x="0" y="0"/>
                </a:lnTo>
                <a:close/>
              </a:path>
            </a:pathLst>
          </a:custGeom>
          <a:blipFill rotWithShape="1">
            <a:blip r:embed="rId6">
              <a:alphaModFix/>
            </a:blip>
            <a:stretch>
              <a:fillRect b="0" l="0" r="0" t="0"/>
            </a:stretch>
          </a:blipFill>
          <a:ln>
            <a:noFill/>
          </a:ln>
        </p:spPr>
      </p:sp>
      <p:sp>
        <p:nvSpPr>
          <p:cNvPr id="392" name="Google Shape;392;p20"/>
          <p:cNvSpPr txBox="1"/>
          <p:nvPr/>
        </p:nvSpPr>
        <p:spPr>
          <a:xfrm>
            <a:off x="2071003" y="4676457"/>
            <a:ext cx="7951704" cy="103886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1" i="0" lang="en-US" sz="7000" u="none" cap="none" strike="noStrike">
                <a:solidFill>
                  <a:srgbClr val="FFFFFF"/>
                </a:solidFill>
                <a:latin typeface="Poppins"/>
                <a:ea typeface="Poppins"/>
                <a:cs typeface="Poppins"/>
                <a:sym typeface="Poppins"/>
              </a:rPr>
              <a:t>Terima Kasih :)</a:t>
            </a:r>
            <a:endParaRPr/>
          </a:p>
          <a:p>
            <a:pPr indent="0" lvl="0" marL="0" marR="0" rtl="0" algn="l">
              <a:lnSpc>
                <a:spcPct val="23985"/>
              </a:lnSpc>
              <a:spcBef>
                <a:spcPts val="0"/>
              </a:spcBef>
              <a:spcAft>
                <a:spcPts val="0"/>
              </a:spcAft>
              <a:buNone/>
            </a:pPr>
            <a:r>
              <a:t/>
            </a:r>
            <a:endParaRPr b="1" i="0" sz="7000" u="none" cap="none" strike="noStrike">
              <a:solidFill>
                <a:srgbClr val="FFFFFF"/>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129" name="Shape 129"/>
        <p:cNvGrpSpPr/>
        <p:nvPr/>
      </p:nvGrpSpPr>
      <p:grpSpPr>
        <a:xfrm>
          <a:off x="0" y="0"/>
          <a:ext cx="0" cy="0"/>
          <a:chOff x="0" y="0"/>
          <a:chExt cx="0" cy="0"/>
        </a:xfrm>
      </p:grpSpPr>
      <p:sp>
        <p:nvSpPr>
          <p:cNvPr id="130" name="Google Shape;130;p3"/>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3">
              <a:alphaModFix/>
            </a:blip>
            <a:stretch>
              <a:fillRect b="0" l="0" r="0" t="0"/>
            </a:stretch>
          </a:blipFill>
          <a:ln>
            <a:noFill/>
          </a:ln>
        </p:spPr>
      </p:sp>
      <p:grpSp>
        <p:nvGrpSpPr>
          <p:cNvPr id="131" name="Google Shape;131;p3"/>
          <p:cNvGrpSpPr/>
          <p:nvPr/>
        </p:nvGrpSpPr>
        <p:grpSpPr>
          <a:xfrm>
            <a:off x="465340" y="2066082"/>
            <a:ext cx="7885852" cy="2315120"/>
            <a:chOff x="0" y="-57150"/>
            <a:chExt cx="2076932" cy="609743"/>
          </a:xfrm>
        </p:grpSpPr>
        <p:sp>
          <p:nvSpPr>
            <p:cNvPr id="132" name="Google Shape;132;p3"/>
            <p:cNvSpPr/>
            <p:nvPr/>
          </p:nvSpPr>
          <p:spPr>
            <a:xfrm>
              <a:off x="0" y="0"/>
              <a:ext cx="2076932" cy="552593"/>
            </a:xfrm>
            <a:custGeom>
              <a:rect b="b" l="l" r="r" t="t"/>
              <a:pathLst>
                <a:path extrusionOk="0" h="552593" w="2076932">
                  <a:moveTo>
                    <a:pt x="50069" y="0"/>
                  </a:moveTo>
                  <a:lnTo>
                    <a:pt x="2026863" y="0"/>
                  </a:lnTo>
                  <a:cubicBezTo>
                    <a:pt x="2040142" y="0"/>
                    <a:pt x="2052878" y="5275"/>
                    <a:pt x="2062267" y="14665"/>
                  </a:cubicBezTo>
                  <a:cubicBezTo>
                    <a:pt x="2071657" y="24055"/>
                    <a:pt x="2076932" y="36790"/>
                    <a:pt x="2076932" y="50069"/>
                  </a:cubicBezTo>
                  <a:lnTo>
                    <a:pt x="2076932" y="502524"/>
                  </a:lnTo>
                  <a:cubicBezTo>
                    <a:pt x="2076932" y="515803"/>
                    <a:pt x="2071657" y="528539"/>
                    <a:pt x="2062267" y="537928"/>
                  </a:cubicBezTo>
                  <a:cubicBezTo>
                    <a:pt x="2052878" y="547318"/>
                    <a:pt x="2040142" y="552593"/>
                    <a:pt x="2026863" y="552593"/>
                  </a:cubicBezTo>
                  <a:lnTo>
                    <a:pt x="50069" y="552593"/>
                  </a:lnTo>
                  <a:cubicBezTo>
                    <a:pt x="36790" y="552593"/>
                    <a:pt x="24055" y="547318"/>
                    <a:pt x="14665" y="537928"/>
                  </a:cubicBezTo>
                  <a:cubicBezTo>
                    <a:pt x="5275" y="528539"/>
                    <a:pt x="0" y="515803"/>
                    <a:pt x="0" y="502524"/>
                  </a:cubicBezTo>
                  <a:lnTo>
                    <a:pt x="0" y="50069"/>
                  </a:lnTo>
                  <a:cubicBezTo>
                    <a:pt x="0" y="36790"/>
                    <a:pt x="5275" y="24055"/>
                    <a:pt x="14665" y="14665"/>
                  </a:cubicBezTo>
                  <a:cubicBezTo>
                    <a:pt x="24055" y="5275"/>
                    <a:pt x="36790" y="0"/>
                    <a:pt x="50069" y="0"/>
                  </a:cubicBezTo>
                  <a:close/>
                </a:path>
              </a:pathLst>
            </a:custGeom>
            <a:solidFill>
              <a:srgbClr val="57E3F2"/>
            </a:solidFill>
            <a:ln cap="rnd" cmpd="sng" w="38100">
              <a:solidFill>
                <a:srgbClr val="082B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txBox="1"/>
            <p:nvPr/>
          </p:nvSpPr>
          <p:spPr>
            <a:xfrm>
              <a:off x="0" y="-57150"/>
              <a:ext cx="2076932" cy="60974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 name="Google Shape;134;p3"/>
          <p:cNvGrpSpPr/>
          <p:nvPr/>
        </p:nvGrpSpPr>
        <p:grpSpPr>
          <a:xfrm>
            <a:off x="596744" y="2755179"/>
            <a:ext cx="1153918" cy="1153918"/>
            <a:chOff x="0" y="0"/>
            <a:chExt cx="812800" cy="812800"/>
          </a:xfrm>
        </p:grpSpPr>
        <p:sp>
          <p:nvSpPr>
            <p:cNvPr id="135" name="Google Shape;135;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82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7" name="Google Shape;137;p3"/>
          <p:cNvGrpSpPr/>
          <p:nvPr/>
        </p:nvGrpSpPr>
        <p:grpSpPr>
          <a:xfrm>
            <a:off x="9594659" y="2221789"/>
            <a:ext cx="7885852" cy="2315120"/>
            <a:chOff x="0" y="-57150"/>
            <a:chExt cx="2076932" cy="609743"/>
          </a:xfrm>
        </p:grpSpPr>
        <p:sp>
          <p:nvSpPr>
            <p:cNvPr id="138" name="Google Shape;138;p3"/>
            <p:cNvSpPr/>
            <p:nvPr/>
          </p:nvSpPr>
          <p:spPr>
            <a:xfrm>
              <a:off x="0" y="0"/>
              <a:ext cx="2076932" cy="552593"/>
            </a:xfrm>
            <a:custGeom>
              <a:rect b="b" l="l" r="r" t="t"/>
              <a:pathLst>
                <a:path extrusionOk="0" h="552593" w="2076932">
                  <a:moveTo>
                    <a:pt x="50069" y="0"/>
                  </a:moveTo>
                  <a:lnTo>
                    <a:pt x="2026863" y="0"/>
                  </a:lnTo>
                  <a:cubicBezTo>
                    <a:pt x="2040142" y="0"/>
                    <a:pt x="2052878" y="5275"/>
                    <a:pt x="2062267" y="14665"/>
                  </a:cubicBezTo>
                  <a:cubicBezTo>
                    <a:pt x="2071657" y="24055"/>
                    <a:pt x="2076932" y="36790"/>
                    <a:pt x="2076932" y="50069"/>
                  </a:cubicBezTo>
                  <a:lnTo>
                    <a:pt x="2076932" y="502524"/>
                  </a:lnTo>
                  <a:cubicBezTo>
                    <a:pt x="2076932" y="515803"/>
                    <a:pt x="2071657" y="528539"/>
                    <a:pt x="2062267" y="537928"/>
                  </a:cubicBezTo>
                  <a:cubicBezTo>
                    <a:pt x="2052878" y="547318"/>
                    <a:pt x="2040142" y="552593"/>
                    <a:pt x="2026863" y="552593"/>
                  </a:cubicBezTo>
                  <a:lnTo>
                    <a:pt x="50069" y="552593"/>
                  </a:lnTo>
                  <a:cubicBezTo>
                    <a:pt x="36790" y="552593"/>
                    <a:pt x="24055" y="547318"/>
                    <a:pt x="14665" y="537928"/>
                  </a:cubicBezTo>
                  <a:cubicBezTo>
                    <a:pt x="5275" y="528539"/>
                    <a:pt x="0" y="515803"/>
                    <a:pt x="0" y="502524"/>
                  </a:cubicBezTo>
                  <a:lnTo>
                    <a:pt x="0" y="50069"/>
                  </a:lnTo>
                  <a:cubicBezTo>
                    <a:pt x="0" y="36790"/>
                    <a:pt x="5275" y="24055"/>
                    <a:pt x="14665" y="14665"/>
                  </a:cubicBezTo>
                  <a:cubicBezTo>
                    <a:pt x="24055" y="5275"/>
                    <a:pt x="36790" y="0"/>
                    <a:pt x="50069" y="0"/>
                  </a:cubicBezTo>
                  <a:close/>
                </a:path>
              </a:pathLst>
            </a:custGeom>
            <a:solidFill>
              <a:srgbClr val="082B59"/>
            </a:solidFill>
            <a:ln cap="rnd" cmpd="sng" w="38100">
              <a:solidFill>
                <a:srgbClr val="57E3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txBox="1"/>
            <p:nvPr/>
          </p:nvSpPr>
          <p:spPr>
            <a:xfrm>
              <a:off x="0" y="-57150"/>
              <a:ext cx="2076932" cy="60974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0" name="Google Shape;140;p3"/>
          <p:cNvGrpSpPr/>
          <p:nvPr/>
        </p:nvGrpSpPr>
        <p:grpSpPr>
          <a:xfrm>
            <a:off x="9780063" y="2910886"/>
            <a:ext cx="1153918" cy="1153918"/>
            <a:chOff x="0" y="0"/>
            <a:chExt cx="812800" cy="812800"/>
          </a:xfrm>
        </p:grpSpPr>
        <p:sp>
          <p:nvSpPr>
            <p:cNvPr id="141" name="Google Shape;141;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7E3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3" name="Google Shape;143;p3"/>
          <p:cNvGrpSpPr/>
          <p:nvPr/>
        </p:nvGrpSpPr>
        <p:grpSpPr>
          <a:xfrm>
            <a:off x="5662256" y="4715824"/>
            <a:ext cx="7885852" cy="3993183"/>
            <a:chOff x="0" y="-57150"/>
            <a:chExt cx="2076932" cy="1051703"/>
          </a:xfrm>
        </p:grpSpPr>
        <p:sp>
          <p:nvSpPr>
            <p:cNvPr id="144" name="Google Shape;144;p3"/>
            <p:cNvSpPr/>
            <p:nvPr/>
          </p:nvSpPr>
          <p:spPr>
            <a:xfrm>
              <a:off x="0" y="0"/>
              <a:ext cx="2076932" cy="994553"/>
            </a:xfrm>
            <a:custGeom>
              <a:rect b="b" l="l" r="r" t="t"/>
              <a:pathLst>
                <a:path extrusionOk="0" h="994553" w="2076932">
                  <a:moveTo>
                    <a:pt x="50069" y="0"/>
                  </a:moveTo>
                  <a:lnTo>
                    <a:pt x="2026863" y="0"/>
                  </a:lnTo>
                  <a:cubicBezTo>
                    <a:pt x="2040142" y="0"/>
                    <a:pt x="2052878" y="5275"/>
                    <a:pt x="2062267" y="14665"/>
                  </a:cubicBezTo>
                  <a:cubicBezTo>
                    <a:pt x="2071657" y="24055"/>
                    <a:pt x="2076932" y="36790"/>
                    <a:pt x="2076932" y="50069"/>
                  </a:cubicBezTo>
                  <a:lnTo>
                    <a:pt x="2076932" y="944484"/>
                  </a:lnTo>
                  <a:cubicBezTo>
                    <a:pt x="2076932" y="957763"/>
                    <a:pt x="2071657" y="970498"/>
                    <a:pt x="2062267" y="979888"/>
                  </a:cubicBezTo>
                  <a:cubicBezTo>
                    <a:pt x="2052878" y="989278"/>
                    <a:pt x="2040142" y="994553"/>
                    <a:pt x="2026863" y="994553"/>
                  </a:cubicBezTo>
                  <a:lnTo>
                    <a:pt x="50069" y="994553"/>
                  </a:lnTo>
                  <a:cubicBezTo>
                    <a:pt x="36790" y="994553"/>
                    <a:pt x="24055" y="989278"/>
                    <a:pt x="14665" y="979888"/>
                  </a:cubicBezTo>
                  <a:cubicBezTo>
                    <a:pt x="5275" y="970498"/>
                    <a:pt x="0" y="957763"/>
                    <a:pt x="0" y="944484"/>
                  </a:cubicBezTo>
                  <a:lnTo>
                    <a:pt x="0" y="50069"/>
                  </a:lnTo>
                  <a:cubicBezTo>
                    <a:pt x="0" y="36790"/>
                    <a:pt x="5275" y="24055"/>
                    <a:pt x="14665" y="14665"/>
                  </a:cubicBezTo>
                  <a:cubicBezTo>
                    <a:pt x="24055" y="5275"/>
                    <a:pt x="36790" y="0"/>
                    <a:pt x="50069" y="0"/>
                  </a:cubicBezTo>
                  <a:close/>
                </a:path>
              </a:pathLst>
            </a:custGeom>
            <a:solidFill>
              <a:srgbClr val="57E3F2"/>
            </a:solidFill>
            <a:ln cap="rnd" cmpd="sng" w="38100">
              <a:solidFill>
                <a:srgbClr val="082B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txBox="1"/>
            <p:nvPr/>
          </p:nvSpPr>
          <p:spPr>
            <a:xfrm>
              <a:off x="0" y="-57150"/>
              <a:ext cx="2076932" cy="105170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6" name="Google Shape;146;p3"/>
          <p:cNvGrpSpPr/>
          <p:nvPr/>
        </p:nvGrpSpPr>
        <p:grpSpPr>
          <a:xfrm>
            <a:off x="5662256" y="6243952"/>
            <a:ext cx="1153918" cy="1153918"/>
            <a:chOff x="0" y="0"/>
            <a:chExt cx="812800" cy="812800"/>
          </a:xfrm>
        </p:grpSpPr>
        <p:sp>
          <p:nvSpPr>
            <p:cNvPr id="147" name="Google Shape;147;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82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9" name="Google Shape;149;p3"/>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4">
              <a:alphaModFix/>
            </a:blip>
            <a:stretch>
              <a:fillRect b="0" l="0" r="0" t="0"/>
            </a:stretch>
          </a:blipFill>
          <a:ln>
            <a:noFill/>
          </a:ln>
        </p:spPr>
      </p:sp>
      <p:grpSp>
        <p:nvGrpSpPr>
          <p:cNvPr id="150" name="Google Shape;150;p3"/>
          <p:cNvGrpSpPr/>
          <p:nvPr/>
        </p:nvGrpSpPr>
        <p:grpSpPr>
          <a:xfrm>
            <a:off x="7446987" y="664581"/>
            <a:ext cx="3262702" cy="1008893"/>
            <a:chOff x="0" y="-57150"/>
            <a:chExt cx="859313" cy="265717"/>
          </a:xfrm>
        </p:grpSpPr>
        <p:sp>
          <p:nvSpPr>
            <p:cNvPr id="151" name="Google Shape;151;p3"/>
            <p:cNvSpPr/>
            <p:nvPr/>
          </p:nvSpPr>
          <p:spPr>
            <a:xfrm>
              <a:off x="0" y="0"/>
              <a:ext cx="859313" cy="208567"/>
            </a:xfrm>
            <a:custGeom>
              <a:rect b="b" l="l" r="r" t="t"/>
              <a:pathLst>
                <a:path extrusionOk="0" h="208567" w="859313">
                  <a:moveTo>
                    <a:pt x="0" y="0"/>
                  </a:moveTo>
                  <a:lnTo>
                    <a:pt x="859313" y="0"/>
                  </a:lnTo>
                  <a:lnTo>
                    <a:pt x="859313" y="208567"/>
                  </a:lnTo>
                  <a:lnTo>
                    <a:pt x="0" y="208567"/>
                  </a:lnTo>
                  <a:close/>
                </a:path>
              </a:pathLst>
            </a:custGeom>
            <a:solidFill>
              <a:srgbClr val="10D3F9"/>
            </a:solidFill>
            <a:ln>
              <a:noFill/>
            </a:ln>
          </p:spPr>
        </p:sp>
        <p:sp>
          <p:nvSpPr>
            <p:cNvPr id="152" name="Google Shape;152;p3"/>
            <p:cNvSpPr txBox="1"/>
            <p:nvPr/>
          </p:nvSpPr>
          <p:spPr>
            <a:xfrm>
              <a:off x="0" y="-57150"/>
              <a:ext cx="859313" cy="265717"/>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3" name="Google Shape;153;p3"/>
          <p:cNvSpPr txBox="1"/>
          <p:nvPr/>
        </p:nvSpPr>
        <p:spPr>
          <a:xfrm>
            <a:off x="2064987" y="2405929"/>
            <a:ext cx="3949936" cy="3492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499" u="none" cap="none" strike="noStrike">
                <a:solidFill>
                  <a:srgbClr val="082B59"/>
                </a:solidFill>
                <a:latin typeface="Poppins"/>
                <a:ea typeface="Poppins"/>
                <a:cs typeface="Poppins"/>
                <a:sym typeface="Poppins"/>
              </a:rPr>
              <a:t>Waktu</a:t>
            </a:r>
            <a:endParaRPr/>
          </a:p>
        </p:txBody>
      </p:sp>
      <p:sp>
        <p:nvSpPr>
          <p:cNvPr id="154" name="Google Shape;154;p3"/>
          <p:cNvSpPr txBox="1"/>
          <p:nvPr/>
        </p:nvSpPr>
        <p:spPr>
          <a:xfrm>
            <a:off x="2064987" y="2825161"/>
            <a:ext cx="5887802" cy="1152524"/>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000" u="none" cap="none" strike="noStrike">
                <a:solidFill>
                  <a:srgbClr val="082B59"/>
                </a:solidFill>
                <a:latin typeface="Poppins"/>
                <a:ea typeface="Poppins"/>
                <a:cs typeface="Poppins"/>
                <a:sym typeface="Poppins"/>
              </a:rPr>
              <a:t>Waktu pelaksanaan praktik SIPPKES selama enam hari Senin-Sabtu, tanggal 26 s/d 31 Mei 2025</a:t>
            </a:r>
            <a:endParaRPr/>
          </a:p>
        </p:txBody>
      </p:sp>
      <p:sp>
        <p:nvSpPr>
          <p:cNvPr id="155" name="Google Shape;155;p3"/>
          <p:cNvSpPr txBox="1"/>
          <p:nvPr/>
        </p:nvSpPr>
        <p:spPr>
          <a:xfrm>
            <a:off x="11249829" y="2622931"/>
            <a:ext cx="3748721" cy="3492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499" u="none" cap="none" strike="noStrike">
                <a:solidFill>
                  <a:srgbClr val="FFFFFF"/>
                </a:solidFill>
                <a:latin typeface="Poppins"/>
                <a:ea typeface="Poppins"/>
                <a:cs typeface="Poppins"/>
                <a:sym typeface="Poppins"/>
              </a:rPr>
              <a:t>Tempat</a:t>
            </a:r>
            <a:endParaRPr/>
          </a:p>
        </p:txBody>
      </p:sp>
      <p:sp>
        <p:nvSpPr>
          <p:cNvPr id="156" name="Google Shape;156;p3"/>
          <p:cNvSpPr txBox="1"/>
          <p:nvPr/>
        </p:nvSpPr>
        <p:spPr>
          <a:xfrm>
            <a:off x="11249829" y="3164850"/>
            <a:ext cx="5515463" cy="771524"/>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000" u="none" cap="none" strike="noStrike">
                <a:solidFill>
                  <a:srgbClr val="FFFFFF"/>
                </a:solidFill>
                <a:latin typeface="Poppins"/>
                <a:ea typeface="Poppins"/>
                <a:cs typeface="Poppins"/>
                <a:sym typeface="Poppins"/>
              </a:rPr>
              <a:t>Lokasi praktik SIPPKES ini dilaksanakan di STIKES Majapahit Mojokerto.</a:t>
            </a:r>
            <a:endParaRPr/>
          </a:p>
        </p:txBody>
      </p:sp>
      <p:sp>
        <p:nvSpPr>
          <p:cNvPr id="157" name="Google Shape;157;p3"/>
          <p:cNvSpPr txBox="1"/>
          <p:nvPr/>
        </p:nvSpPr>
        <p:spPr>
          <a:xfrm>
            <a:off x="5998926" y="5172075"/>
            <a:ext cx="3145074" cy="3492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499" u="none" cap="none" strike="noStrike">
                <a:solidFill>
                  <a:srgbClr val="082B59"/>
                </a:solidFill>
                <a:latin typeface="Poppins"/>
                <a:ea typeface="Poppins"/>
                <a:cs typeface="Poppins"/>
                <a:sym typeface="Poppins"/>
              </a:rPr>
              <a:t>Metode</a:t>
            </a:r>
            <a:endParaRPr/>
          </a:p>
        </p:txBody>
      </p:sp>
      <p:sp>
        <p:nvSpPr>
          <p:cNvPr id="158" name="Google Shape;158;p3"/>
          <p:cNvSpPr txBox="1"/>
          <p:nvPr/>
        </p:nvSpPr>
        <p:spPr>
          <a:xfrm>
            <a:off x="7011196" y="5443975"/>
            <a:ext cx="6287100" cy="30576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1" i="0" lang="en-US" sz="2000" u="none" cap="none" strike="noStrike">
                <a:solidFill>
                  <a:srgbClr val="082B59"/>
                </a:solidFill>
                <a:latin typeface="Poppins"/>
                <a:ea typeface="Poppins"/>
                <a:cs typeface="Poppins"/>
                <a:sym typeface="Poppins"/>
              </a:rPr>
              <a:t>Wawancara:</a:t>
            </a:r>
            <a:r>
              <a:rPr b="0" i="0" lang="en-US" sz="2000" u="none" cap="none" strike="noStrike">
                <a:solidFill>
                  <a:srgbClr val="082B59"/>
                </a:solidFill>
                <a:latin typeface="Poppins"/>
                <a:ea typeface="Poppins"/>
                <a:cs typeface="Poppins"/>
                <a:sym typeface="Poppins"/>
              </a:rPr>
              <a:t> melakukan wawancara pada Dosen, Mahasiswa, dan staf Teknologi Informasi (TI) yang ada di STIKES Majapahit Mojokerto.</a:t>
            </a:r>
            <a:endParaRPr/>
          </a:p>
          <a:p>
            <a:pPr indent="0" lvl="0" marL="0" marR="0" rtl="0" algn="just">
              <a:lnSpc>
                <a:spcPct val="150000"/>
              </a:lnSpc>
              <a:spcBef>
                <a:spcPts val="0"/>
              </a:spcBef>
              <a:spcAft>
                <a:spcPts val="0"/>
              </a:spcAft>
              <a:buNone/>
            </a:pPr>
            <a:r>
              <a:rPr b="1" i="0" lang="en-US" sz="2000" u="none" cap="none" strike="noStrike">
                <a:solidFill>
                  <a:srgbClr val="082B59"/>
                </a:solidFill>
                <a:latin typeface="Poppins"/>
                <a:ea typeface="Poppins"/>
                <a:cs typeface="Poppins"/>
                <a:sym typeface="Poppins"/>
              </a:rPr>
              <a:t>Observasi:</a:t>
            </a:r>
            <a:r>
              <a:rPr b="0" i="0" lang="en-US" sz="2000" u="none" cap="none" strike="noStrike">
                <a:solidFill>
                  <a:srgbClr val="082B59"/>
                </a:solidFill>
                <a:latin typeface="Poppins"/>
                <a:ea typeface="Poppins"/>
                <a:cs typeface="Poppins"/>
                <a:sym typeface="Poppins"/>
              </a:rPr>
              <a:t> pengamatan dan pencatatan secara langsung di STIKES Majapahit Mojokerto</a:t>
            </a:r>
            <a:endParaRPr/>
          </a:p>
          <a:p>
            <a:pPr indent="0" lvl="0" marL="0" marR="0" rtl="0" algn="just">
              <a:lnSpc>
                <a:spcPct val="150000"/>
              </a:lnSpc>
              <a:spcBef>
                <a:spcPts val="0"/>
              </a:spcBef>
              <a:spcAft>
                <a:spcPts val="0"/>
              </a:spcAft>
              <a:buNone/>
            </a:pPr>
            <a:r>
              <a:rPr b="1" i="0" lang="en-US" sz="2000" u="none" cap="none" strike="noStrike">
                <a:solidFill>
                  <a:srgbClr val="082B59"/>
                </a:solidFill>
                <a:latin typeface="Poppins"/>
                <a:ea typeface="Poppins"/>
                <a:cs typeface="Poppins"/>
                <a:sym typeface="Poppins"/>
              </a:rPr>
              <a:t>Dokumentasi:</a:t>
            </a:r>
            <a:r>
              <a:rPr b="0" i="0" lang="en-US" sz="2000" u="none" cap="none" strike="noStrike">
                <a:solidFill>
                  <a:srgbClr val="082B59"/>
                </a:solidFill>
                <a:latin typeface="Poppins"/>
                <a:ea typeface="Poppins"/>
                <a:cs typeface="Poppins"/>
                <a:sym typeface="Poppins"/>
              </a:rPr>
              <a:t> melihat dan membaca dokumen yang ada pada Prodi Profesi Bidan STIKES Majapahit Mojokerto.</a:t>
            </a:r>
            <a:endParaRPr/>
          </a:p>
        </p:txBody>
      </p:sp>
      <p:sp>
        <p:nvSpPr>
          <p:cNvPr id="159" name="Google Shape;159;p3"/>
          <p:cNvSpPr txBox="1"/>
          <p:nvPr/>
        </p:nvSpPr>
        <p:spPr>
          <a:xfrm>
            <a:off x="821035" y="3171867"/>
            <a:ext cx="705335" cy="3492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499" u="none" cap="none" strike="noStrike">
                <a:solidFill>
                  <a:srgbClr val="FFFFFF"/>
                </a:solidFill>
                <a:latin typeface="Poppins"/>
                <a:ea typeface="Poppins"/>
                <a:cs typeface="Poppins"/>
                <a:sym typeface="Poppins"/>
              </a:rPr>
              <a:t>01</a:t>
            </a:r>
            <a:endParaRPr/>
          </a:p>
        </p:txBody>
      </p:sp>
      <p:sp>
        <p:nvSpPr>
          <p:cNvPr id="160" name="Google Shape;160;p3"/>
          <p:cNvSpPr txBox="1"/>
          <p:nvPr/>
        </p:nvSpPr>
        <p:spPr>
          <a:xfrm>
            <a:off x="7738341" y="1171824"/>
            <a:ext cx="2679994" cy="3492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499" u="none" cap="none" strike="noStrike">
                <a:solidFill>
                  <a:srgbClr val="082B59"/>
                </a:solidFill>
                <a:latin typeface="Poppins"/>
                <a:ea typeface="Poppins"/>
                <a:cs typeface="Poppins"/>
                <a:sym typeface="Poppins"/>
              </a:rPr>
              <a:t>Ruang Lingkup</a:t>
            </a:r>
            <a:endParaRPr/>
          </a:p>
        </p:txBody>
      </p:sp>
      <p:sp>
        <p:nvSpPr>
          <p:cNvPr id="161" name="Google Shape;161;p3"/>
          <p:cNvSpPr txBox="1"/>
          <p:nvPr/>
        </p:nvSpPr>
        <p:spPr>
          <a:xfrm>
            <a:off x="5886547" y="6666482"/>
            <a:ext cx="705335" cy="3492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499" u="none" cap="none" strike="noStrike">
                <a:solidFill>
                  <a:srgbClr val="FFFFFF"/>
                </a:solidFill>
                <a:latin typeface="Poppins"/>
                <a:ea typeface="Poppins"/>
                <a:cs typeface="Poppins"/>
                <a:sym typeface="Poppins"/>
              </a:rPr>
              <a:t>03</a:t>
            </a:r>
            <a:endParaRPr/>
          </a:p>
        </p:txBody>
      </p:sp>
      <p:sp>
        <p:nvSpPr>
          <p:cNvPr id="162" name="Google Shape;162;p3"/>
          <p:cNvSpPr txBox="1"/>
          <p:nvPr/>
        </p:nvSpPr>
        <p:spPr>
          <a:xfrm>
            <a:off x="10004354" y="3327508"/>
            <a:ext cx="705335" cy="3492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499" u="none" cap="none" strike="noStrike">
                <a:solidFill>
                  <a:srgbClr val="FFFFFF"/>
                </a:solidFill>
                <a:latin typeface="Poppins"/>
                <a:ea typeface="Poppins"/>
                <a:cs typeface="Poppins"/>
                <a:sym typeface="Poppins"/>
              </a:rPr>
              <a:t>02</a:t>
            </a:r>
            <a:endParaRPr/>
          </a:p>
        </p:txBody>
      </p:sp>
      <p:sp>
        <p:nvSpPr>
          <p:cNvPr id="163" name="Google Shape;163;p3"/>
          <p:cNvSpPr/>
          <p:nvPr/>
        </p:nvSpPr>
        <p:spPr>
          <a:xfrm>
            <a:off x="1" y="25021"/>
            <a:ext cx="3208894" cy="1135146"/>
          </a:xfrm>
          <a:custGeom>
            <a:rect b="b" l="l" r="r" t="t"/>
            <a:pathLst>
              <a:path extrusionOk="0" h="1135146" w="3208894">
                <a:moveTo>
                  <a:pt x="0" y="0"/>
                </a:moveTo>
                <a:lnTo>
                  <a:pt x="3208894" y="0"/>
                </a:lnTo>
                <a:lnTo>
                  <a:pt x="3208894" y="1135146"/>
                </a:lnTo>
                <a:lnTo>
                  <a:pt x="0" y="1135146"/>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167" name="Shape 167"/>
        <p:cNvGrpSpPr/>
        <p:nvPr/>
      </p:nvGrpSpPr>
      <p:grpSpPr>
        <a:xfrm>
          <a:off x="0" y="0"/>
          <a:ext cx="0" cy="0"/>
          <a:chOff x="0" y="0"/>
          <a:chExt cx="0" cy="0"/>
        </a:xfrm>
      </p:grpSpPr>
      <p:grpSp>
        <p:nvGrpSpPr>
          <p:cNvPr id="168" name="Google Shape;168;p4"/>
          <p:cNvGrpSpPr/>
          <p:nvPr/>
        </p:nvGrpSpPr>
        <p:grpSpPr>
          <a:xfrm>
            <a:off x="1777890" y="6884427"/>
            <a:ext cx="16919672" cy="3750979"/>
            <a:chOff x="0" y="-38100"/>
            <a:chExt cx="4456210" cy="987912"/>
          </a:xfrm>
        </p:grpSpPr>
        <p:sp>
          <p:nvSpPr>
            <p:cNvPr id="169" name="Google Shape;169;p4"/>
            <p:cNvSpPr/>
            <p:nvPr/>
          </p:nvSpPr>
          <p:spPr>
            <a:xfrm>
              <a:off x="0" y="0"/>
              <a:ext cx="4456210" cy="949812"/>
            </a:xfrm>
            <a:custGeom>
              <a:rect b="b" l="l" r="r" t="t"/>
              <a:pathLst>
                <a:path extrusionOk="0" h="949812" w="4456210">
                  <a:moveTo>
                    <a:pt x="23164" y="0"/>
                  </a:moveTo>
                  <a:lnTo>
                    <a:pt x="4433045" y="0"/>
                  </a:lnTo>
                  <a:cubicBezTo>
                    <a:pt x="4445839" y="0"/>
                    <a:pt x="4456210" y="10371"/>
                    <a:pt x="4456210" y="23164"/>
                  </a:cubicBezTo>
                  <a:lnTo>
                    <a:pt x="4456210" y="926648"/>
                  </a:lnTo>
                  <a:cubicBezTo>
                    <a:pt x="4456210" y="932791"/>
                    <a:pt x="4453769" y="938683"/>
                    <a:pt x="4449425" y="943028"/>
                  </a:cubicBezTo>
                  <a:cubicBezTo>
                    <a:pt x="4445081" y="947372"/>
                    <a:pt x="4439189" y="949812"/>
                    <a:pt x="4433045" y="949812"/>
                  </a:cubicBezTo>
                  <a:lnTo>
                    <a:pt x="23164" y="949812"/>
                  </a:lnTo>
                  <a:cubicBezTo>
                    <a:pt x="10371" y="949812"/>
                    <a:pt x="0" y="939441"/>
                    <a:pt x="0" y="926648"/>
                  </a:cubicBezTo>
                  <a:lnTo>
                    <a:pt x="0" y="23164"/>
                  </a:lnTo>
                  <a:cubicBezTo>
                    <a:pt x="0" y="10371"/>
                    <a:pt x="10371" y="0"/>
                    <a:pt x="23164" y="0"/>
                  </a:cubicBezTo>
                  <a:close/>
                </a:path>
              </a:pathLst>
            </a:custGeom>
            <a:solidFill>
              <a:srgbClr val="57E3F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txBox="1"/>
            <p:nvPr/>
          </p:nvSpPr>
          <p:spPr>
            <a:xfrm>
              <a:off x="0" y="-38100"/>
              <a:ext cx="4456210" cy="9879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1" name="Google Shape;171;p4"/>
          <p:cNvSpPr/>
          <p:nvPr/>
        </p:nvSpPr>
        <p:spPr>
          <a:xfrm>
            <a:off x="2925294" y="4804181"/>
            <a:ext cx="4305427" cy="4449822"/>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3">
              <a:alphaModFix/>
            </a:blip>
            <a:stretch>
              <a:fillRect b="0" l="-14040" r="-2376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7655348" y="4804181"/>
            <a:ext cx="4305427" cy="4449822"/>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4">
              <a:alphaModFix/>
            </a:blip>
            <a:stretch>
              <a:fillRect b="0" l="-8571" r="-2923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12385403" y="4804181"/>
            <a:ext cx="4305427" cy="4449822"/>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5">
              <a:alphaModFix/>
            </a:blip>
            <a:stretch>
              <a:fillRect b="0" l="0" r="0" t="-2900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6">
              <a:alphaModFix/>
            </a:blip>
            <a:stretch>
              <a:fillRect b="0" l="0" r="0" t="0"/>
            </a:stretch>
          </a:blipFill>
          <a:ln>
            <a:noFill/>
          </a:ln>
        </p:spPr>
      </p:sp>
      <p:sp>
        <p:nvSpPr>
          <p:cNvPr id="175" name="Google Shape;175;p4"/>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7">
              <a:alphaModFix/>
            </a:blip>
            <a:stretch>
              <a:fillRect b="0" l="0" r="0" t="0"/>
            </a:stretch>
          </a:blipFill>
          <a:ln>
            <a:noFill/>
          </a:ln>
        </p:spPr>
      </p:sp>
      <p:sp>
        <p:nvSpPr>
          <p:cNvPr id="176" name="Google Shape;176;p4"/>
          <p:cNvSpPr txBox="1"/>
          <p:nvPr/>
        </p:nvSpPr>
        <p:spPr>
          <a:xfrm>
            <a:off x="1028700" y="367136"/>
            <a:ext cx="9140237" cy="1076326"/>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1" i="0" lang="en-US" sz="4200" u="none" cap="none" strike="noStrike">
                <a:solidFill>
                  <a:srgbClr val="FFFFFF"/>
                </a:solidFill>
                <a:latin typeface="Poppins"/>
                <a:ea typeface="Poppins"/>
                <a:cs typeface="Poppins"/>
                <a:sym typeface="Poppins"/>
              </a:rPr>
              <a:t>Hari Pertama: Senin, 26 Mei 2025</a:t>
            </a:r>
            <a:endParaRPr/>
          </a:p>
          <a:p>
            <a:pPr indent="0" lvl="0" marL="0" marR="0" rtl="0" algn="l">
              <a:lnSpc>
                <a:spcPct val="95000"/>
              </a:lnSpc>
              <a:spcBef>
                <a:spcPts val="0"/>
              </a:spcBef>
              <a:spcAft>
                <a:spcPts val="0"/>
              </a:spcAft>
              <a:buNone/>
            </a:pPr>
            <a:r>
              <a:t/>
            </a:r>
            <a:endParaRPr b="1" i="0" sz="4200" u="none" cap="none" strike="noStrike">
              <a:solidFill>
                <a:srgbClr val="FFFFFF"/>
              </a:solidFill>
              <a:latin typeface="Poppins"/>
              <a:ea typeface="Poppins"/>
              <a:cs typeface="Poppins"/>
              <a:sym typeface="Poppins"/>
            </a:endParaRPr>
          </a:p>
        </p:txBody>
      </p:sp>
      <p:sp>
        <p:nvSpPr>
          <p:cNvPr id="177" name="Google Shape;177;p4"/>
          <p:cNvSpPr txBox="1"/>
          <p:nvPr/>
        </p:nvSpPr>
        <p:spPr>
          <a:xfrm>
            <a:off x="187066" y="1222260"/>
            <a:ext cx="15456854" cy="2286635"/>
          </a:xfrm>
          <a:prstGeom prst="rect">
            <a:avLst/>
          </a:prstGeom>
          <a:noFill/>
          <a:ln>
            <a:noFill/>
          </a:ln>
        </p:spPr>
        <p:txBody>
          <a:bodyPr anchorCtr="0" anchor="t" bIns="0" lIns="0" spcFirstLastPara="1" rIns="0" wrap="square" tIns="0">
            <a:spAutoFit/>
          </a:bodyPr>
          <a:lstStyle/>
          <a:p>
            <a:pPr indent="-280668" lvl="1" marL="561339" marR="0" rtl="0" algn="just">
              <a:lnSpc>
                <a:spcPct val="140015"/>
              </a:lnSpc>
              <a:spcBef>
                <a:spcPts val="0"/>
              </a:spcBef>
              <a:spcAft>
                <a:spcPts val="0"/>
              </a:spcAft>
              <a:buClr>
                <a:srgbClr val="FFFFFF"/>
              </a:buClr>
              <a:buSzPts val="2599"/>
              <a:buFont typeface="Poppins"/>
              <a:buAutoNum type="arabicPeriod"/>
            </a:pPr>
            <a:r>
              <a:rPr b="0" i="0" lang="en-US" sz="2599" u="none" cap="none" strike="noStrike">
                <a:solidFill>
                  <a:srgbClr val="FFFFFF"/>
                </a:solidFill>
                <a:latin typeface="Poppins"/>
                <a:ea typeface="Poppins"/>
                <a:cs typeface="Poppins"/>
                <a:sym typeface="Poppins"/>
              </a:rPr>
              <a:t>Pengenalan dengan ketua STIKES Majapahit Mojokerto</a:t>
            </a:r>
            <a:endParaRPr/>
          </a:p>
          <a:p>
            <a:pPr indent="-280668" lvl="1" marL="561339" marR="0" rtl="0" algn="just">
              <a:lnSpc>
                <a:spcPct val="140015"/>
              </a:lnSpc>
              <a:spcBef>
                <a:spcPts val="0"/>
              </a:spcBef>
              <a:spcAft>
                <a:spcPts val="0"/>
              </a:spcAft>
              <a:buClr>
                <a:srgbClr val="FFFFFF"/>
              </a:buClr>
              <a:buSzPts val="2599"/>
              <a:buFont typeface="Poppins"/>
              <a:buAutoNum type="arabicPeriod"/>
            </a:pPr>
            <a:r>
              <a:rPr b="0" i="0" lang="en-US" sz="2599" u="none" cap="none" strike="noStrike">
                <a:solidFill>
                  <a:srgbClr val="FFFFFF"/>
                </a:solidFill>
                <a:latin typeface="Poppins"/>
                <a:ea typeface="Poppins"/>
                <a:cs typeface="Poppins"/>
                <a:sym typeface="Poppins"/>
              </a:rPr>
              <a:t>Pengarahan tentang pelaksanaan kegiatan praktik SIPPKES di STIKES Majapahit Mojokerto</a:t>
            </a:r>
            <a:endParaRPr/>
          </a:p>
          <a:p>
            <a:pPr indent="-280668" lvl="1" marL="561339" marR="0" rtl="0" algn="just">
              <a:lnSpc>
                <a:spcPct val="140015"/>
              </a:lnSpc>
              <a:spcBef>
                <a:spcPts val="0"/>
              </a:spcBef>
              <a:spcAft>
                <a:spcPts val="0"/>
              </a:spcAft>
              <a:buClr>
                <a:srgbClr val="FFFFFF"/>
              </a:buClr>
              <a:buSzPts val="2599"/>
              <a:buFont typeface="Poppins"/>
              <a:buAutoNum type="arabicPeriod"/>
            </a:pPr>
            <a:r>
              <a:rPr b="0" i="0" lang="en-US" sz="2599" u="none" cap="none" strike="noStrike">
                <a:solidFill>
                  <a:srgbClr val="FFFFFF"/>
                </a:solidFill>
                <a:latin typeface="Poppins"/>
                <a:ea typeface="Poppins"/>
                <a:cs typeface="Poppins"/>
                <a:sym typeface="Poppins"/>
              </a:rPr>
              <a:t>Pengenalan sistem informasi di STIKES Majapahit Mojokerto oleh pembimbing lapangan</a:t>
            </a:r>
            <a:endParaRPr/>
          </a:p>
          <a:p>
            <a:pPr indent="-280668" lvl="1" marL="561339" marR="0" rtl="0" algn="just">
              <a:lnSpc>
                <a:spcPct val="140015"/>
              </a:lnSpc>
              <a:spcBef>
                <a:spcPts val="0"/>
              </a:spcBef>
              <a:spcAft>
                <a:spcPts val="0"/>
              </a:spcAft>
              <a:buClr>
                <a:srgbClr val="FFFFFF"/>
              </a:buClr>
              <a:buSzPts val="2599"/>
              <a:buFont typeface="Poppins"/>
              <a:buAutoNum type="arabicPeriod"/>
            </a:pPr>
            <a:r>
              <a:rPr b="0" i="0" lang="en-US" sz="2599" u="none" cap="none" strike="noStrike">
                <a:solidFill>
                  <a:srgbClr val="FFFFFF"/>
                </a:solidFill>
                <a:latin typeface="Poppins"/>
                <a:ea typeface="Poppins"/>
                <a:cs typeface="Poppins"/>
                <a:sym typeface="Poppins"/>
              </a:rPr>
              <a:t>Diskusi dan membuat pertanyaan wawancara yang akan diajukan oleh narasumber</a:t>
            </a:r>
            <a:endParaRPr/>
          </a:p>
          <a:p>
            <a:pPr indent="-280668" lvl="1" marL="561339" marR="0" rtl="0" algn="just">
              <a:lnSpc>
                <a:spcPct val="140015"/>
              </a:lnSpc>
              <a:spcBef>
                <a:spcPts val="0"/>
              </a:spcBef>
              <a:spcAft>
                <a:spcPts val="0"/>
              </a:spcAft>
              <a:buClr>
                <a:srgbClr val="FFFFFF"/>
              </a:buClr>
              <a:buSzPts val="2599"/>
              <a:buFont typeface="Poppins"/>
              <a:buAutoNum type="arabicPeriod"/>
            </a:pPr>
            <a:r>
              <a:rPr b="0" i="0" lang="en-US" sz="2599" u="none" cap="none" strike="noStrike">
                <a:solidFill>
                  <a:srgbClr val="FFFFFF"/>
                </a:solidFill>
                <a:latin typeface="Poppins"/>
                <a:ea typeface="Poppins"/>
                <a:cs typeface="Poppins"/>
                <a:sym typeface="Poppins"/>
              </a:rPr>
              <a:t>Konsultasi daftar pertanyaan ke pembimbing lahan</a:t>
            </a:r>
            <a:endParaRPr/>
          </a:p>
        </p:txBody>
      </p:sp>
      <p:sp>
        <p:nvSpPr>
          <p:cNvPr id="178" name="Google Shape;178;p4"/>
          <p:cNvSpPr/>
          <p:nvPr/>
        </p:nvSpPr>
        <p:spPr>
          <a:xfrm>
            <a:off x="15079101" y="-4"/>
            <a:ext cx="3208894" cy="1135146"/>
          </a:xfrm>
          <a:custGeom>
            <a:rect b="b" l="l" r="r" t="t"/>
            <a:pathLst>
              <a:path extrusionOk="0" h="1135146" w="3208894">
                <a:moveTo>
                  <a:pt x="0" y="0"/>
                </a:moveTo>
                <a:lnTo>
                  <a:pt x="3208894" y="0"/>
                </a:lnTo>
                <a:lnTo>
                  <a:pt x="3208894" y="1135146"/>
                </a:lnTo>
                <a:lnTo>
                  <a:pt x="0" y="1135146"/>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182" name="Shape 182"/>
        <p:cNvGrpSpPr/>
        <p:nvPr/>
      </p:nvGrpSpPr>
      <p:grpSpPr>
        <a:xfrm>
          <a:off x="0" y="0"/>
          <a:ext cx="0" cy="0"/>
          <a:chOff x="0" y="0"/>
          <a:chExt cx="0" cy="0"/>
        </a:xfrm>
      </p:grpSpPr>
      <p:grpSp>
        <p:nvGrpSpPr>
          <p:cNvPr id="183" name="Google Shape;183;p5"/>
          <p:cNvGrpSpPr/>
          <p:nvPr/>
        </p:nvGrpSpPr>
        <p:grpSpPr>
          <a:xfrm>
            <a:off x="1777890" y="6884427"/>
            <a:ext cx="16919672" cy="3750979"/>
            <a:chOff x="0" y="-38100"/>
            <a:chExt cx="4456210" cy="987912"/>
          </a:xfrm>
        </p:grpSpPr>
        <p:sp>
          <p:nvSpPr>
            <p:cNvPr id="184" name="Google Shape;184;p5"/>
            <p:cNvSpPr/>
            <p:nvPr/>
          </p:nvSpPr>
          <p:spPr>
            <a:xfrm>
              <a:off x="0" y="0"/>
              <a:ext cx="4456210" cy="949812"/>
            </a:xfrm>
            <a:custGeom>
              <a:rect b="b" l="l" r="r" t="t"/>
              <a:pathLst>
                <a:path extrusionOk="0" h="949812" w="4456210">
                  <a:moveTo>
                    <a:pt x="23164" y="0"/>
                  </a:moveTo>
                  <a:lnTo>
                    <a:pt x="4433045" y="0"/>
                  </a:lnTo>
                  <a:cubicBezTo>
                    <a:pt x="4445839" y="0"/>
                    <a:pt x="4456210" y="10371"/>
                    <a:pt x="4456210" y="23164"/>
                  </a:cubicBezTo>
                  <a:lnTo>
                    <a:pt x="4456210" y="926648"/>
                  </a:lnTo>
                  <a:cubicBezTo>
                    <a:pt x="4456210" y="932791"/>
                    <a:pt x="4453769" y="938683"/>
                    <a:pt x="4449425" y="943028"/>
                  </a:cubicBezTo>
                  <a:cubicBezTo>
                    <a:pt x="4445081" y="947372"/>
                    <a:pt x="4439189" y="949812"/>
                    <a:pt x="4433045" y="949812"/>
                  </a:cubicBezTo>
                  <a:lnTo>
                    <a:pt x="23164" y="949812"/>
                  </a:lnTo>
                  <a:cubicBezTo>
                    <a:pt x="10371" y="949812"/>
                    <a:pt x="0" y="939441"/>
                    <a:pt x="0" y="926648"/>
                  </a:cubicBezTo>
                  <a:lnTo>
                    <a:pt x="0" y="23164"/>
                  </a:lnTo>
                  <a:cubicBezTo>
                    <a:pt x="0" y="10371"/>
                    <a:pt x="10371" y="0"/>
                    <a:pt x="23164" y="0"/>
                  </a:cubicBezTo>
                  <a:close/>
                </a:path>
              </a:pathLst>
            </a:custGeom>
            <a:solidFill>
              <a:srgbClr val="57E3F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txBox="1"/>
            <p:nvPr/>
          </p:nvSpPr>
          <p:spPr>
            <a:xfrm>
              <a:off x="0" y="-38100"/>
              <a:ext cx="4456210" cy="9879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6" name="Google Shape;186;p5"/>
          <p:cNvSpPr/>
          <p:nvPr/>
        </p:nvSpPr>
        <p:spPr>
          <a:xfrm>
            <a:off x="2925294" y="4804181"/>
            <a:ext cx="4305427" cy="4449822"/>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3">
              <a:alphaModFix/>
            </a:blip>
            <a:stretch>
              <a:fillRect b="0" l="-41867" r="-4186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7720099" y="4568713"/>
            <a:ext cx="4302134" cy="4446418"/>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4">
              <a:alphaModFix/>
            </a:blip>
            <a:stretch>
              <a:fillRect b="0" l="-17390" r="-6634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12385403" y="4804181"/>
            <a:ext cx="4305427" cy="4449822"/>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5">
              <a:alphaModFix/>
            </a:blip>
            <a:stretch>
              <a:fillRect b="0" l="-24353" r="-2435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6">
              <a:alphaModFix/>
            </a:blip>
            <a:stretch>
              <a:fillRect b="0" l="0" r="0" t="0"/>
            </a:stretch>
          </a:blipFill>
          <a:ln>
            <a:noFill/>
          </a:ln>
        </p:spPr>
      </p:sp>
      <p:sp>
        <p:nvSpPr>
          <p:cNvPr id="190" name="Google Shape;190;p5"/>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7">
              <a:alphaModFix/>
            </a:blip>
            <a:stretch>
              <a:fillRect b="0" l="0" r="0" t="0"/>
            </a:stretch>
          </a:blipFill>
          <a:ln>
            <a:noFill/>
          </a:ln>
        </p:spPr>
      </p:sp>
      <p:sp>
        <p:nvSpPr>
          <p:cNvPr id="191" name="Google Shape;191;p5"/>
          <p:cNvSpPr txBox="1"/>
          <p:nvPr/>
        </p:nvSpPr>
        <p:spPr>
          <a:xfrm>
            <a:off x="1028700" y="367136"/>
            <a:ext cx="9140237" cy="1076326"/>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1" i="0" lang="en-US" sz="4200" u="none" cap="none" strike="noStrike">
                <a:solidFill>
                  <a:srgbClr val="FFFFFF"/>
                </a:solidFill>
                <a:latin typeface="Poppins"/>
                <a:ea typeface="Poppins"/>
                <a:cs typeface="Poppins"/>
                <a:sym typeface="Poppins"/>
              </a:rPr>
              <a:t>Hari ke 2: Selasa, 27 Mei 2025</a:t>
            </a:r>
            <a:endParaRPr/>
          </a:p>
          <a:p>
            <a:pPr indent="0" lvl="0" marL="0" marR="0" rtl="0" algn="l">
              <a:lnSpc>
                <a:spcPct val="95000"/>
              </a:lnSpc>
              <a:spcBef>
                <a:spcPts val="0"/>
              </a:spcBef>
              <a:spcAft>
                <a:spcPts val="0"/>
              </a:spcAft>
              <a:buNone/>
            </a:pPr>
            <a:r>
              <a:t/>
            </a:r>
            <a:endParaRPr b="1" i="0" sz="4200" u="none" cap="none" strike="noStrike">
              <a:solidFill>
                <a:srgbClr val="FFFFFF"/>
              </a:solidFill>
              <a:latin typeface="Poppins"/>
              <a:ea typeface="Poppins"/>
              <a:cs typeface="Poppins"/>
              <a:sym typeface="Poppins"/>
            </a:endParaRPr>
          </a:p>
        </p:txBody>
      </p:sp>
      <p:sp>
        <p:nvSpPr>
          <p:cNvPr id="192" name="Google Shape;192;p5"/>
          <p:cNvSpPr txBox="1"/>
          <p:nvPr/>
        </p:nvSpPr>
        <p:spPr>
          <a:xfrm>
            <a:off x="736491" y="1885166"/>
            <a:ext cx="12048701" cy="1829435"/>
          </a:xfrm>
          <a:prstGeom prst="rect">
            <a:avLst/>
          </a:prstGeom>
          <a:noFill/>
          <a:ln>
            <a:noFill/>
          </a:ln>
        </p:spPr>
        <p:txBody>
          <a:bodyPr anchorCtr="0" anchor="t" bIns="0" lIns="0" spcFirstLastPara="1" rIns="0" wrap="square" tIns="0">
            <a:spAutoFit/>
          </a:bodyPr>
          <a:lstStyle/>
          <a:p>
            <a:pPr indent="-280668" lvl="1" marL="561339" marR="0" rtl="0" algn="just">
              <a:lnSpc>
                <a:spcPct val="140015"/>
              </a:lnSpc>
              <a:spcBef>
                <a:spcPts val="0"/>
              </a:spcBef>
              <a:spcAft>
                <a:spcPts val="0"/>
              </a:spcAft>
              <a:buClr>
                <a:srgbClr val="FFFFFF"/>
              </a:buClr>
              <a:buSzPts val="2599"/>
              <a:buFont typeface="Poppins"/>
              <a:buAutoNum type="arabicPeriod"/>
            </a:pPr>
            <a:r>
              <a:rPr b="0" i="0" lang="en-US" sz="2599" u="none" cap="none" strike="noStrike">
                <a:solidFill>
                  <a:srgbClr val="FFFFFF"/>
                </a:solidFill>
                <a:latin typeface="Poppins"/>
                <a:ea typeface="Poppins"/>
                <a:cs typeface="Poppins"/>
                <a:sym typeface="Poppins"/>
              </a:rPr>
              <a:t> Melakukan wawancara dengan stakeholder (Staf TI, Koordinator CBT Prodi Profesi Bidan, dan mahasiswa) </a:t>
            </a:r>
            <a:endParaRPr/>
          </a:p>
          <a:p>
            <a:pPr indent="-280668" lvl="1" marL="561339" marR="0" rtl="0" algn="just">
              <a:lnSpc>
                <a:spcPct val="140015"/>
              </a:lnSpc>
              <a:spcBef>
                <a:spcPts val="0"/>
              </a:spcBef>
              <a:spcAft>
                <a:spcPts val="0"/>
              </a:spcAft>
              <a:buClr>
                <a:srgbClr val="FFFFFF"/>
              </a:buClr>
              <a:buSzPts val="2599"/>
              <a:buFont typeface="Poppins"/>
              <a:buAutoNum type="arabicPeriod"/>
            </a:pPr>
            <a:r>
              <a:rPr b="0" i="0" lang="en-US" sz="2599" u="none" cap="none" strike="noStrike">
                <a:solidFill>
                  <a:srgbClr val="FFFFFF"/>
                </a:solidFill>
                <a:latin typeface="Poppins"/>
                <a:ea typeface="Poppins"/>
                <a:cs typeface="Poppins"/>
                <a:sym typeface="Poppins"/>
              </a:rPr>
              <a:t>Konsultasi sekaligus merancang susunan laporan dengan pembimbing lahan</a:t>
            </a:r>
            <a:endParaRPr/>
          </a:p>
        </p:txBody>
      </p:sp>
      <p:sp>
        <p:nvSpPr>
          <p:cNvPr id="193" name="Google Shape;193;p5"/>
          <p:cNvSpPr/>
          <p:nvPr/>
        </p:nvSpPr>
        <p:spPr>
          <a:xfrm>
            <a:off x="15057901" y="-4"/>
            <a:ext cx="3208894" cy="1135146"/>
          </a:xfrm>
          <a:custGeom>
            <a:rect b="b" l="l" r="r" t="t"/>
            <a:pathLst>
              <a:path extrusionOk="0" h="1135146" w="3208894">
                <a:moveTo>
                  <a:pt x="0" y="0"/>
                </a:moveTo>
                <a:lnTo>
                  <a:pt x="3208894" y="0"/>
                </a:lnTo>
                <a:lnTo>
                  <a:pt x="3208894" y="1135146"/>
                </a:lnTo>
                <a:lnTo>
                  <a:pt x="0" y="1135146"/>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197" name="Shape 197"/>
        <p:cNvGrpSpPr/>
        <p:nvPr/>
      </p:nvGrpSpPr>
      <p:grpSpPr>
        <a:xfrm>
          <a:off x="0" y="0"/>
          <a:ext cx="0" cy="0"/>
          <a:chOff x="0" y="0"/>
          <a:chExt cx="0" cy="0"/>
        </a:xfrm>
      </p:grpSpPr>
      <p:grpSp>
        <p:nvGrpSpPr>
          <p:cNvPr id="198" name="Google Shape;198;p6"/>
          <p:cNvGrpSpPr/>
          <p:nvPr/>
        </p:nvGrpSpPr>
        <p:grpSpPr>
          <a:xfrm>
            <a:off x="1777890" y="6884427"/>
            <a:ext cx="16919672" cy="3750979"/>
            <a:chOff x="0" y="-38100"/>
            <a:chExt cx="4456210" cy="987912"/>
          </a:xfrm>
        </p:grpSpPr>
        <p:sp>
          <p:nvSpPr>
            <p:cNvPr id="199" name="Google Shape;199;p6"/>
            <p:cNvSpPr/>
            <p:nvPr/>
          </p:nvSpPr>
          <p:spPr>
            <a:xfrm>
              <a:off x="0" y="0"/>
              <a:ext cx="4456210" cy="949812"/>
            </a:xfrm>
            <a:custGeom>
              <a:rect b="b" l="l" r="r" t="t"/>
              <a:pathLst>
                <a:path extrusionOk="0" h="949812" w="4456210">
                  <a:moveTo>
                    <a:pt x="23164" y="0"/>
                  </a:moveTo>
                  <a:lnTo>
                    <a:pt x="4433045" y="0"/>
                  </a:lnTo>
                  <a:cubicBezTo>
                    <a:pt x="4445839" y="0"/>
                    <a:pt x="4456210" y="10371"/>
                    <a:pt x="4456210" y="23164"/>
                  </a:cubicBezTo>
                  <a:lnTo>
                    <a:pt x="4456210" y="926648"/>
                  </a:lnTo>
                  <a:cubicBezTo>
                    <a:pt x="4456210" y="932791"/>
                    <a:pt x="4453769" y="938683"/>
                    <a:pt x="4449425" y="943028"/>
                  </a:cubicBezTo>
                  <a:cubicBezTo>
                    <a:pt x="4445081" y="947372"/>
                    <a:pt x="4439189" y="949812"/>
                    <a:pt x="4433045" y="949812"/>
                  </a:cubicBezTo>
                  <a:lnTo>
                    <a:pt x="23164" y="949812"/>
                  </a:lnTo>
                  <a:cubicBezTo>
                    <a:pt x="10371" y="949812"/>
                    <a:pt x="0" y="939441"/>
                    <a:pt x="0" y="926648"/>
                  </a:cubicBezTo>
                  <a:lnTo>
                    <a:pt x="0" y="23164"/>
                  </a:lnTo>
                  <a:cubicBezTo>
                    <a:pt x="0" y="10371"/>
                    <a:pt x="10371" y="0"/>
                    <a:pt x="23164" y="0"/>
                  </a:cubicBezTo>
                  <a:close/>
                </a:path>
              </a:pathLst>
            </a:custGeom>
            <a:solidFill>
              <a:srgbClr val="57E3F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txBox="1"/>
            <p:nvPr/>
          </p:nvSpPr>
          <p:spPr>
            <a:xfrm>
              <a:off x="0" y="-38100"/>
              <a:ext cx="4456210" cy="9879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6"/>
          <p:cNvSpPr/>
          <p:nvPr/>
        </p:nvSpPr>
        <p:spPr>
          <a:xfrm>
            <a:off x="2925294" y="4804181"/>
            <a:ext cx="4305427" cy="4449822"/>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3">
              <a:alphaModFix/>
            </a:blip>
            <a:stretch>
              <a:fillRect b="0" l="-30972" r="-5276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a:off x="7655348" y="4804181"/>
            <a:ext cx="4305427" cy="4449822"/>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4">
              <a:alphaModFix/>
            </a:blip>
            <a:stretch>
              <a:fillRect b="0" l="-3646" r="-3415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12388477" y="4616536"/>
            <a:ext cx="4305427" cy="4449822"/>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5">
              <a:alphaModFix/>
            </a:blip>
            <a:stretch>
              <a:fillRect b="0" l="-4106" r="-26968" t="-2158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6">
              <a:alphaModFix/>
            </a:blip>
            <a:stretch>
              <a:fillRect b="0" l="0" r="0" t="0"/>
            </a:stretch>
          </a:blipFill>
          <a:ln>
            <a:noFill/>
          </a:ln>
        </p:spPr>
      </p:sp>
      <p:sp>
        <p:nvSpPr>
          <p:cNvPr id="205" name="Google Shape;205;p6"/>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7">
              <a:alphaModFix/>
            </a:blip>
            <a:stretch>
              <a:fillRect b="0" l="0" r="0" t="0"/>
            </a:stretch>
          </a:blipFill>
          <a:ln>
            <a:noFill/>
          </a:ln>
        </p:spPr>
      </p:sp>
      <p:sp>
        <p:nvSpPr>
          <p:cNvPr id="206" name="Google Shape;206;p6"/>
          <p:cNvSpPr txBox="1"/>
          <p:nvPr/>
        </p:nvSpPr>
        <p:spPr>
          <a:xfrm>
            <a:off x="1028700" y="367136"/>
            <a:ext cx="9140237" cy="1076326"/>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1" i="0" lang="en-US" sz="4200" u="none" cap="none" strike="noStrike">
                <a:solidFill>
                  <a:srgbClr val="FFFFFF"/>
                </a:solidFill>
                <a:latin typeface="Poppins"/>
                <a:ea typeface="Poppins"/>
                <a:cs typeface="Poppins"/>
                <a:sym typeface="Poppins"/>
              </a:rPr>
              <a:t>Hari ke 3: Rabu, 28 Mei 2025</a:t>
            </a:r>
            <a:endParaRPr/>
          </a:p>
          <a:p>
            <a:pPr indent="0" lvl="0" marL="0" marR="0" rtl="0" algn="l">
              <a:lnSpc>
                <a:spcPct val="95000"/>
              </a:lnSpc>
              <a:spcBef>
                <a:spcPts val="0"/>
              </a:spcBef>
              <a:spcAft>
                <a:spcPts val="0"/>
              </a:spcAft>
              <a:buNone/>
            </a:pPr>
            <a:r>
              <a:t/>
            </a:r>
            <a:endParaRPr b="1" i="0" sz="4200" u="none" cap="none" strike="noStrike">
              <a:solidFill>
                <a:srgbClr val="FFFFFF"/>
              </a:solidFill>
              <a:latin typeface="Poppins"/>
              <a:ea typeface="Poppins"/>
              <a:cs typeface="Poppins"/>
              <a:sym typeface="Poppins"/>
            </a:endParaRPr>
          </a:p>
        </p:txBody>
      </p:sp>
      <p:sp>
        <p:nvSpPr>
          <p:cNvPr id="207" name="Google Shape;207;p6"/>
          <p:cNvSpPr txBox="1"/>
          <p:nvPr/>
        </p:nvSpPr>
        <p:spPr>
          <a:xfrm>
            <a:off x="187066" y="1376787"/>
            <a:ext cx="15057456" cy="1829435"/>
          </a:xfrm>
          <a:prstGeom prst="rect">
            <a:avLst/>
          </a:prstGeom>
          <a:noFill/>
          <a:ln>
            <a:noFill/>
          </a:ln>
        </p:spPr>
        <p:txBody>
          <a:bodyPr anchorCtr="0" anchor="t" bIns="0" lIns="0" spcFirstLastPara="1" rIns="0" wrap="square" tIns="0">
            <a:spAutoFit/>
          </a:bodyPr>
          <a:lstStyle/>
          <a:p>
            <a:pPr indent="-280668" lvl="1" marL="561339" marR="0" rtl="0" algn="just">
              <a:lnSpc>
                <a:spcPct val="140015"/>
              </a:lnSpc>
              <a:spcBef>
                <a:spcPts val="0"/>
              </a:spcBef>
              <a:spcAft>
                <a:spcPts val="0"/>
              </a:spcAft>
              <a:buClr>
                <a:srgbClr val="FFFFFF"/>
              </a:buClr>
              <a:buSzPts val="2599"/>
              <a:buFont typeface="Poppins"/>
              <a:buAutoNum type="arabicPeriod"/>
            </a:pPr>
            <a:r>
              <a:rPr b="0" i="0" lang="en-US" sz="2599" u="none" cap="none" strike="noStrike">
                <a:solidFill>
                  <a:srgbClr val="FFFFFF"/>
                </a:solidFill>
                <a:latin typeface="Poppins"/>
                <a:ea typeface="Poppins"/>
                <a:cs typeface="Poppins"/>
                <a:sym typeface="Poppins"/>
              </a:rPr>
              <a:t>Koordinasi dengan mahasiswa TI untuk membuat rencana usulan dan pengembangan sistem CBT di STIKES Majapahit Mojokerto</a:t>
            </a:r>
            <a:endParaRPr/>
          </a:p>
          <a:p>
            <a:pPr indent="-280668" lvl="1" marL="561339" marR="0" rtl="0" algn="just">
              <a:lnSpc>
                <a:spcPct val="140015"/>
              </a:lnSpc>
              <a:spcBef>
                <a:spcPts val="0"/>
              </a:spcBef>
              <a:spcAft>
                <a:spcPts val="0"/>
              </a:spcAft>
              <a:buClr>
                <a:srgbClr val="FFFFFF"/>
              </a:buClr>
              <a:buSzPts val="2599"/>
              <a:buFont typeface="Poppins"/>
              <a:buAutoNum type="arabicPeriod"/>
            </a:pPr>
            <a:r>
              <a:rPr b="0" i="0" lang="en-US" sz="2599" u="none" cap="none" strike="noStrike">
                <a:solidFill>
                  <a:srgbClr val="FFFFFF"/>
                </a:solidFill>
                <a:latin typeface="Poppins"/>
                <a:ea typeface="Poppins"/>
                <a:cs typeface="Poppins"/>
                <a:sym typeface="Poppins"/>
              </a:rPr>
              <a:t>Konsultasi terkait rencana usulan dan pengembangan sistem CBT dengan mahasiswa TI, Pembimbing lapangan, dan pembimbing pendidikan</a:t>
            </a:r>
            <a:endParaRPr/>
          </a:p>
        </p:txBody>
      </p:sp>
      <p:sp>
        <p:nvSpPr>
          <p:cNvPr id="208" name="Google Shape;208;p6"/>
          <p:cNvSpPr/>
          <p:nvPr/>
        </p:nvSpPr>
        <p:spPr>
          <a:xfrm>
            <a:off x="15057901" y="-4"/>
            <a:ext cx="3208894" cy="1135146"/>
          </a:xfrm>
          <a:custGeom>
            <a:rect b="b" l="l" r="r" t="t"/>
            <a:pathLst>
              <a:path extrusionOk="0" h="1135146" w="3208894">
                <a:moveTo>
                  <a:pt x="0" y="0"/>
                </a:moveTo>
                <a:lnTo>
                  <a:pt x="3208894" y="0"/>
                </a:lnTo>
                <a:lnTo>
                  <a:pt x="3208894" y="1135146"/>
                </a:lnTo>
                <a:lnTo>
                  <a:pt x="0" y="1135146"/>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212" name="Shape 212"/>
        <p:cNvGrpSpPr/>
        <p:nvPr/>
      </p:nvGrpSpPr>
      <p:grpSpPr>
        <a:xfrm>
          <a:off x="0" y="0"/>
          <a:ext cx="0" cy="0"/>
          <a:chOff x="0" y="0"/>
          <a:chExt cx="0" cy="0"/>
        </a:xfrm>
      </p:grpSpPr>
      <p:grpSp>
        <p:nvGrpSpPr>
          <p:cNvPr id="213" name="Google Shape;213;p7"/>
          <p:cNvGrpSpPr/>
          <p:nvPr/>
        </p:nvGrpSpPr>
        <p:grpSpPr>
          <a:xfrm>
            <a:off x="1777890" y="6884427"/>
            <a:ext cx="16919672" cy="3750979"/>
            <a:chOff x="0" y="-38100"/>
            <a:chExt cx="4456210" cy="987912"/>
          </a:xfrm>
        </p:grpSpPr>
        <p:sp>
          <p:nvSpPr>
            <p:cNvPr id="214" name="Google Shape;214;p7"/>
            <p:cNvSpPr/>
            <p:nvPr/>
          </p:nvSpPr>
          <p:spPr>
            <a:xfrm>
              <a:off x="0" y="0"/>
              <a:ext cx="4456210" cy="949812"/>
            </a:xfrm>
            <a:custGeom>
              <a:rect b="b" l="l" r="r" t="t"/>
              <a:pathLst>
                <a:path extrusionOk="0" h="949812" w="4456210">
                  <a:moveTo>
                    <a:pt x="23164" y="0"/>
                  </a:moveTo>
                  <a:lnTo>
                    <a:pt x="4433045" y="0"/>
                  </a:lnTo>
                  <a:cubicBezTo>
                    <a:pt x="4445839" y="0"/>
                    <a:pt x="4456210" y="10371"/>
                    <a:pt x="4456210" y="23164"/>
                  </a:cubicBezTo>
                  <a:lnTo>
                    <a:pt x="4456210" y="926648"/>
                  </a:lnTo>
                  <a:cubicBezTo>
                    <a:pt x="4456210" y="932791"/>
                    <a:pt x="4453769" y="938683"/>
                    <a:pt x="4449425" y="943028"/>
                  </a:cubicBezTo>
                  <a:cubicBezTo>
                    <a:pt x="4445081" y="947372"/>
                    <a:pt x="4439189" y="949812"/>
                    <a:pt x="4433045" y="949812"/>
                  </a:cubicBezTo>
                  <a:lnTo>
                    <a:pt x="23164" y="949812"/>
                  </a:lnTo>
                  <a:cubicBezTo>
                    <a:pt x="10371" y="949812"/>
                    <a:pt x="0" y="939441"/>
                    <a:pt x="0" y="926648"/>
                  </a:cubicBezTo>
                  <a:lnTo>
                    <a:pt x="0" y="23164"/>
                  </a:lnTo>
                  <a:cubicBezTo>
                    <a:pt x="0" y="10371"/>
                    <a:pt x="10371" y="0"/>
                    <a:pt x="23164" y="0"/>
                  </a:cubicBezTo>
                  <a:close/>
                </a:path>
              </a:pathLst>
            </a:custGeom>
            <a:solidFill>
              <a:srgbClr val="57E3F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txBox="1"/>
            <p:nvPr/>
          </p:nvSpPr>
          <p:spPr>
            <a:xfrm>
              <a:off x="0" y="-38100"/>
              <a:ext cx="4456210" cy="9879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6" name="Google Shape;216;p7"/>
          <p:cNvSpPr/>
          <p:nvPr/>
        </p:nvSpPr>
        <p:spPr>
          <a:xfrm>
            <a:off x="2920682" y="5604067"/>
            <a:ext cx="4305427" cy="4449822"/>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3">
              <a:alphaModFix/>
            </a:blip>
            <a:stretch>
              <a:fillRect b="0" l="-67291" r="-1644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7653811" y="5423092"/>
            <a:ext cx="4305427" cy="4449822"/>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4">
              <a:alphaModFix/>
            </a:blip>
            <a:stretch>
              <a:fillRect b="-66162" l="-21811" r="-5732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12386940" y="5604067"/>
            <a:ext cx="4305427" cy="4449822"/>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5">
              <a:alphaModFix/>
            </a:blip>
            <a:stretch>
              <a:fillRect b="-18632" l="-7243" r="-923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6">
              <a:alphaModFix/>
            </a:blip>
            <a:stretch>
              <a:fillRect b="0" l="0" r="0" t="0"/>
            </a:stretch>
          </a:blipFill>
          <a:ln>
            <a:noFill/>
          </a:ln>
        </p:spPr>
      </p:sp>
      <p:sp>
        <p:nvSpPr>
          <p:cNvPr id="220" name="Google Shape;220;p7"/>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7">
              <a:alphaModFix/>
            </a:blip>
            <a:stretch>
              <a:fillRect b="0" l="0" r="0" t="0"/>
            </a:stretch>
          </a:blipFill>
          <a:ln>
            <a:noFill/>
          </a:ln>
        </p:spPr>
      </p:sp>
      <p:sp>
        <p:nvSpPr>
          <p:cNvPr id="221" name="Google Shape;221;p7"/>
          <p:cNvSpPr txBox="1"/>
          <p:nvPr/>
        </p:nvSpPr>
        <p:spPr>
          <a:xfrm>
            <a:off x="1028700" y="348086"/>
            <a:ext cx="9140237" cy="1781176"/>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1" i="0" lang="en-US" sz="3600" u="none" cap="none" strike="noStrike">
                <a:solidFill>
                  <a:srgbClr val="FFFFFF"/>
                </a:solidFill>
                <a:latin typeface="Poppins"/>
                <a:ea typeface="Poppins"/>
                <a:cs typeface="Poppins"/>
                <a:sym typeface="Poppins"/>
              </a:rPr>
              <a:t>Hari ke 4 Libur</a:t>
            </a:r>
            <a:endParaRPr/>
          </a:p>
          <a:p>
            <a:pPr indent="0" lvl="0" marL="0" marR="0" rtl="0" algn="l">
              <a:lnSpc>
                <a:spcPct val="95000"/>
              </a:lnSpc>
              <a:spcBef>
                <a:spcPts val="0"/>
              </a:spcBef>
              <a:spcAft>
                <a:spcPts val="0"/>
              </a:spcAft>
              <a:buNone/>
            </a:pPr>
            <a:r>
              <a:t/>
            </a:r>
            <a:endParaRPr b="1" i="0" sz="3600" u="none" cap="none" strike="noStrike">
              <a:solidFill>
                <a:srgbClr val="FFFFFF"/>
              </a:solidFill>
              <a:latin typeface="Poppins"/>
              <a:ea typeface="Poppins"/>
              <a:cs typeface="Poppins"/>
              <a:sym typeface="Poppins"/>
            </a:endParaRPr>
          </a:p>
          <a:p>
            <a:pPr indent="0" lvl="0" marL="0" marR="0" rtl="0" algn="l">
              <a:lnSpc>
                <a:spcPct val="95000"/>
              </a:lnSpc>
              <a:spcBef>
                <a:spcPts val="0"/>
              </a:spcBef>
              <a:spcAft>
                <a:spcPts val="0"/>
              </a:spcAft>
              <a:buNone/>
            </a:pPr>
            <a:r>
              <a:rPr b="1" i="0" lang="en-US" sz="3600" u="none" cap="none" strike="noStrike">
                <a:solidFill>
                  <a:srgbClr val="FFFFFF"/>
                </a:solidFill>
                <a:latin typeface="Poppins"/>
                <a:ea typeface="Poppins"/>
                <a:cs typeface="Poppins"/>
                <a:sym typeface="Poppins"/>
              </a:rPr>
              <a:t>Hari ke 5: Jumat, 30 Mei 2025</a:t>
            </a:r>
            <a:endParaRPr/>
          </a:p>
          <a:p>
            <a:pPr indent="0" lvl="0" marL="0" marR="0" rtl="0" algn="l">
              <a:lnSpc>
                <a:spcPct val="95000"/>
              </a:lnSpc>
              <a:spcBef>
                <a:spcPts val="0"/>
              </a:spcBef>
              <a:spcAft>
                <a:spcPts val="0"/>
              </a:spcAft>
              <a:buNone/>
            </a:pPr>
            <a:r>
              <a:t/>
            </a:r>
            <a:endParaRPr b="1" i="0" sz="3600" u="none" cap="none" strike="noStrike">
              <a:solidFill>
                <a:srgbClr val="FFFFFF"/>
              </a:solidFill>
              <a:latin typeface="Poppins"/>
              <a:ea typeface="Poppins"/>
              <a:cs typeface="Poppins"/>
              <a:sym typeface="Poppins"/>
            </a:endParaRPr>
          </a:p>
        </p:txBody>
      </p:sp>
      <p:sp>
        <p:nvSpPr>
          <p:cNvPr id="222" name="Google Shape;222;p7"/>
          <p:cNvSpPr txBox="1"/>
          <p:nvPr/>
        </p:nvSpPr>
        <p:spPr>
          <a:xfrm>
            <a:off x="681714" y="1833987"/>
            <a:ext cx="15057456" cy="915035"/>
          </a:xfrm>
          <a:prstGeom prst="rect">
            <a:avLst/>
          </a:prstGeom>
          <a:noFill/>
          <a:ln>
            <a:noFill/>
          </a:ln>
        </p:spPr>
        <p:txBody>
          <a:bodyPr anchorCtr="0" anchor="t" bIns="0" lIns="0" spcFirstLastPara="1" rIns="0" wrap="square" tIns="0">
            <a:spAutoFit/>
          </a:bodyPr>
          <a:lstStyle/>
          <a:p>
            <a:pPr indent="-280668" lvl="1" marL="561339" marR="0" rtl="0" algn="just">
              <a:lnSpc>
                <a:spcPct val="140015"/>
              </a:lnSpc>
              <a:spcBef>
                <a:spcPts val="0"/>
              </a:spcBef>
              <a:spcAft>
                <a:spcPts val="0"/>
              </a:spcAft>
              <a:buClr>
                <a:srgbClr val="FFFFFF"/>
              </a:buClr>
              <a:buSzPts val="2599"/>
              <a:buFont typeface="Poppins"/>
              <a:buAutoNum type="arabicPeriod"/>
            </a:pPr>
            <a:r>
              <a:rPr b="0" i="0" lang="en-US" sz="2599" u="none" cap="none" strike="noStrike">
                <a:solidFill>
                  <a:srgbClr val="FFFFFF"/>
                </a:solidFill>
                <a:latin typeface="Poppins"/>
                <a:ea typeface="Poppins"/>
                <a:cs typeface="Poppins"/>
                <a:sym typeface="Poppins"/>
              </a:rPr>
              <a:t>Konsultasi usulan rancangan untuk sistem informasi CBT di STIKES Majapahit Mojokerto dengan Mahasiswa TI, dan pembimbing pendidikan</a:t>
            </a:r>
            <a:endParaRPr/>
          </a:p>
        </p:txBody>
      </p:sp>
      <p:sp>
        <p:nvSpPr>
          <p:cNvPr id="223" name="Google Shape;223;p7"/>
          <p:cNvSpPr txBox="1"/>
          <p:nvPr/>
        </p:nvSpPr>
        <p:spPr>
          <a:xfrm>
            <a:off x="1028700" y="2979751"/>
            <a:ext cx="9140237" cy="495301"/>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1" i="0" lang="en-US" sz="3600" u="none" cap="none" strike="noStrike">
                <a:solidFill>
                  <a:srgbClr val="FFFFFF"/>
                </a:solidFill>
                <a:latin typeface="Poppins"/>
                <a:ea typeface="Poppins"/>
                <a:cs typeface="Poppins"/>
                <a:sym typeface="Poppins"/>
              </a:rPr>
              <a:t>Hari ke 6: Sabtu, 31 Mei 2025</a:t>
            </a:r>
            <a:endParaRPr/>
          </a:p>
        </p:txBody>
      </p:sp>
      <p:sp>
        <p:nvSpPr>
          <p:cNvPr id="224" name="Google Shape;224;p7"/>
          <p:cNvSpPr txBox="1"/>
          <p:nvPr/>
        </p:nvSpPr>
        <p:spPr>
          <a:xfrm>
            <a:off x="851367" y="3589352"/>
            <a:ext cx="15057456" cy="1372235"/>
          </a:xfrm>
          <a:prstGeom prst="rect">
            <a:avLst/>
          </a:prstGeom>
          <a:noFill/>
          <a:ln>
            <a:noFill/>
          </a:ln>
        </p:spPr>
        <p:txBody>
          <a:bodyPr anchorCtr="0" anchor="t" bIns="0" lIns="0" spcFirstLastPara="1" rIns="0" wrap="square" tIns="0">
            <a:spAutoFit/>
          </a:bodyPr>
          <a:lstStyle/>
          <a:p>
            <a:pPr indent="-280668" lvl="1" marL="561339" marR="0" rtl="0" algn="just">
              <a:lnSpc>
                <a:spcPct val="140015"/>
              </a:lnSpc>
              <a:spcBef>
                <a:spcPts val="0"/>
              </a:spcBef>
              <a:spcAft>
                <a:spcPts val="0"/>
              </a:spcAft>
              <a:buClr>
                <a:srgbClr val="FFFFFF"/>
              </a:buClr>
              <a:buSzPts val="2599"/>
              <a:buFont typeface="Poppins"/>
              <a:buAutoNum type="arabicPeriod"/>
            </a:pPr>
            <a:r>
              <a:rPr b="0" i="0" lang="en-US" sz="2599" u="none" cap="none" strike="noStrike">
                <a:solidFill>
                  <a:srgbClr val="FFFFFF"/>
                </a:solidFill>
                <a:latin typeface="Poppins"/>
                <a:ea typeface="Poppins"/>
                <a:cs typeface="Poppins"/>
                <a:sym typeface="Poppins"/>
              </a:rPr>
              <a:t>Membuat laporan praktik SIPPKES</a:t>
            </a:r>
            <a:endParaRPr/>
          </a:p>
          <a:p>
            <a:pPr indent="-280668" lvl="1" marL="561339" marR="0" rtl="0" algn="just">
              <a:lnSpc>
                <a:spcPct val="140015"/>
              </a:lnSpc>
              <a:spcBef>
                <a:spcPts val="0"/>
              </a:spcBef>
              <a:spcAft>
                <a:spcPts val="0"/>
              </a:spcAft>
              <a:buClr>
                <a:srgbClr val="FFFFFF"/>
              </a:buClr>
              <a:buSzPts val="2599"/>
              <a:buFont typeface="Poppins"/>
              <a:buAutoNum type="arabicPeriod"/>
            </a:pPr>
            <a:r>
              <a:rPr b="0" i="0" lang="en-US" sz="2599" u="none" cap="none" strike="noStrike">
                <a:solidFill>
                  <a:srgbClr val="FFFFFF"/>
                </a:solidFill>
                <a:latin typeface="Poppins"/>
                <a:ea typeface="Poppins"/>
                <a:cs typeface="Poppins"/>
                <a:sym typeface="Poppins"/>
              </a:rPr>
              <a:t>Melakukan penyusunan rancangan pengembangan sistem informasi CBT</a:t>
            </a:r>
            <a:endParaRPr/>
          </a:p>
          <a:p>
            <a:pPr indent="-280668" lvl="1" marL="561339" marR="0" rtl="0" algn="just">
              <a:lnSpc>
                <a:spcPct val="140015"/>
              </a:lnSpc>
              <a:spcBef>
                <a:spcPts val="0"/>
              </a:spcBef>
              <a:spcAft>
                <a:spcPts val="0"/>
              </a:spcAft>
              <a:buClr>
                <a:srgbClr val="FFFFFF"/>
              </a:buClr>
              <a:buSzPts val="2599"/>
              <a:buFont typeface="Poppins"/>
              <a:buAutoNum type="arabicPeriod"/>
            </a:pPr>
            <a:r>
              <a:rPr b="0" i="0" lang="en-US" sz="2599" u="none" cap="none" strike="noStrike">
                <a:solidFill>
                  <a:srgbClr val="FFFFFF"/>
                </a:solidFill>
                <a:latin typeface="Poppins"/>
                <a:ea typeface="Poppins"/>
                <a:cs typeface="Poppins"/>
                <a:sym typeface="Poppins"/>
              </a:rPr>
              <a:t>Melakukan bimbingan terkait penggunaan website CBT dengan pembimbing lapangan</a:t>
            </a:r>
            <a:endParaRPr/>
          </a:p>
        </p:txBody>
      </p:sp>
      <p:sp>
        <p:nvSpPr>
          <p:cNvPr id="225" name="Google Shape;225;p7"/>
          <p:cNvSpPr/>
          <p:nvPr/>
        </p:nvSpPr>
        <p:spPr>
          <a:xfrm>
            <a:off x="15057901" y="25021"/>
            <a:ext cx="3208894" cy="1135146"/>
          </a:xfrm>
          <a:custGeom>
            <a:rect b="b" l="l" r="r" t="t"/>
            <a:pathLst>
              <a:path extrusionOk="0" h="1135146" w="3208894">
                <a:moveTo>
                  <a:pt x="0" y="0"/>
                </a:moveTo>
                <a:lnTo>
                  <a:pt x="3208894" y="0"/>
                </a:lnTo>
                <a:lnTo>
                  <a:pt x="3208894" y="1135146"/>
                </a:lnTo>
                <a:lnTo>
                  <a:pt x="0" y="1135146"/>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229" name="Shape 229"/>
        <p:cNvGrpSpPr/>
        <p:nvPr/>
      </p:nvGrpSpPr>
      <p:grpSpPr>
        <a:xfrm>
          <a:off x="0" y="0"/>
          <a:ext cx="0" cy="0"/>
          <a:chOff x="0" y="0"/>
          <a:chExt cx="0" cy="0"/>
        </a:xfrm>
      </p:grpSpPr>
      <p:sp>
        <p:nvSpPr>
          <p:cNvPr id="230" name="Google Shape;230;p8"/>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3">
              <a:alphaModFix/>
            </a:blip>
            <a:stretch>
              <a:fillRect b="0" l="0" r="0" t="0"/>
            </a:stretch>
          </a:blipFill>
          <a:ln>
            <a:noFill/>
          </a:ln>
        </p:spPr>
      </p:sp>
      <p:grpSp>
        <p:nvGrpSpPr>
          <p:cNvPr id="231" name="Google Shape;231;p8"/>
          <p:cNvGrpSpPr/>
          <p:nvPr/>
        </p:nvGrpSpPr>
        <p:grpSpPr>
          <a:xfrm>
            <a:off x="-1138348" y="1577580"/>
            <a:ext cx="14794567" cy="8709420"/>
            <a:chOff x="0" y="-38100"/>
            <a:chExt cx="3896511" cy="2293839"/>
          </a:xfrm>
        </p:grpSpPr>
        <p:sp>
          <p:nvSpPr>
            <p:cNvPr id="232" name="Google Shape;232;p8"/>
            <p:cNvSpPr/>
            <p:nvPr/>
          </p:nvSpPr>
          <p:spPr>
            <a:xfrm>
              <a:off x="0" y="0"/>
              <a:ext cx="3896511" cy="2255739"/>
            </a:xfrm>
            <a:custGeom>
              <a:rect b="b" l="l" r="r" t="t"/>
              <a:pathLst>
                <a:path extrusionOk="0" h="2255739" w="3896511">
                  <a:moveTo>
                    <a:pt x="26688" y="0"/>
                  </a:moveTo>
                  <a:lnTo>
                    <a:pt x="3869823" y="0"/>
                  </a:lnTo>
                  <a:cubicBezTo>
                    <a:pt x="3876901" y="0"/>
                    <a:pt x="3883690" y="2812"/>
                    <a:pt x="3888695" y="7817"/>
                  </a:cubicBezTo>
                  <a:cubicBezTo>
                    <a:pt x="3893700" y="12822"/>
                    <a:pt x="3896511" y="19610"/>
                    <a:pt x="3896511" y="26688"/>
                  </a:cubicBezTo>
                  <a:lnTo>
                    <a:pt x="3896511" y="2229051"/>
                  </a:lnTo>
                  <a:cubicBezTo>
                    <a:pt x="3896511" y="2236129"/>
                    <a:pt x="3893700" y="2242917"/>
                    <a:pt x="3888695" y="2247922"/>
                  </a:cubicBezTo>
                  <a:cubicBezTo>
                    <a:pt x="3883690" y="2252927"/>
                    <a:pt x="3876901" y="2255739"/>
                    <a:pt x="3869823" y="2255739"/>
                  </a:cubicBezTo>
                  <a:lnTo>
                    <a:pt x="26688" y="2255739"/>
                  </a:lnTo>
                  <a:cubicBezTo>
                    <a:pt x="19610" y="2255739"/>
                    <a:pt x="12822" y="2252927"/>
                    <a:pt x="7817" y="2247922"/>
                  </a:cubicBezTo>
                  <a:cubicBezTo>
                    <a:pt x="2812" y="2242917"/>
                    <a:pt x="0" y="2236129"/>
                    <a:pt x="0" y="2229051"/>
                  </a:cubicBezTo>
                  <a:lnTo>
                    <a:pt x="0" y="26688"/>
                  </a:lnTo>
                  <a:cubicBezTo>
                    <a:pt x="0" y="19610"/>
                    <a:pt x="2812" y="12822"/>
                    <a:pt x="7817" y="7817"/>
                  </a:cubicBezTo>
                  <a:cubicBezTo>
                    <a:pt x="12822" y="2812"/>
                    <a:pt x="19610" y="0"/>
                    <a:pt x="26688" y="0"/>
                  </a:cubicBezTo>
                  <a:close/>
                </a:path>
              </a:pathLst>
            </a:custGeom>
            <a:solidFill>
              <a:srgbClr val="23729A">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txBox="1"/>
            <p:nvPr/>
          </p:nvSpPr>
          <p:spPr>
            <a:xfrm>
              <a:off x="0" y="-38100"/>
              <a:ext cx="3896511" cy="229383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4" name="Google Shape;234;p8"/>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4">
              <a:alphaModFix/>
            </a:blip>
            <a:stretch>
              <a:fillRect b="0" l="0" r="0" t="0"/>
            </a:stretch>
          </a:blipFill>
          <a:ln>
            <a:noFill/>
          </a:ln>
        </p:spPr>
      </p:sp>
      <p:sp>
        <p:nvSpPr>
          <p:cNvPr id="235" name="Google Shape;235;p8"/>
          <p:cNvSpPr/>
          <p:nvPr/>
        </p:nvSpPr>
        <p:spPr>
          <a:xfrm>
            <a:off x="9814562" y="2931056"/>
            <a:ext cx="7355944" cy="7355944"/>
          </a:xfrm>
          <a:custGeom>
            <a:rect b="b" l="l" r="r" t="t"/>
            <a:pathLst>
              <a:path extrusionOk="0" h="7620000" w="7620000">
                <a:moveTo>
                  <a:pt x="6826250" y="0"/>
                </a:moveTo>
                <a:lnTo>
                  <a:pt x="793750" y="0"/>
                </a:lnTo>
                <a:cubicBezTo>
                  <a:pt x="355600" y="0"/>
                  <a:pt x="0" y="355600"/>
                  <a:pt x="0" y="793750"/>
                </a:cubicBezTo>
                <a:lnTo>
                  <a:pt x="0" y="7620000"/>
                </a:lnTo>
                <a:lnTo>
                  <a:pt x="6826250" y="7620000"/>
                </a:lnTo>
                <a:cubicBezTo>
                  <a:pt x="7264400" y="7620000"/>
                  <a:pt x="7620000" y="7264400"/>
                  <a:pt x="7620000" y="6826250"/>
                </a:cubicBezTo>
                <a:lnTo>
                  <a:pt x="7620000" y="0"/>
                </a:lnTo>
                <a:lnTo>
                  <a:pt x="6826250" y="0"/>
                </a:lnTo>
                <a:close/>
              </a:path>
            </a:pathLst>
          </a:custGeom>
          <a:blipFill rotWithShape="1">
            <a:blip r:embed="rId5">
              <a:alphaModFix/>
            </a:blip>
            <a:stretch>
              <a:fillRect b="0" l="-25045" r="-2504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a:off x="543044" y="4585672"/>
            <a:ext cx="426620" cy="393556"/>
          </a:xfrm>
          <a:custGeom>
            <a:rect b="b" l="l" r="r" t="t"/>
            <a:pathLst>
              <a:path extrusionOk="0" h="393556" w="426620">
                <a:moveTo>
                  <a:pt x="0" y="0"/>
                </a:moveTo>
                <a:lnTo>
                  <a:pt x="426619" y="0"/>
                </a:lnTo>
                <a:lnTo>
                  <a:pt x="426619" y="393557"/>
                </a:lnTo>
                <a:lnTo>
                  <a:pt x="0" y="393557"/>
                </a:lnTo>
                <a:lnTo>
                  <a:pt x="0" y="0"/>
                </a:lnTo>
                <a:close/>
              </a:path>
            </a:pathLst>
          </a:custGeom>
          <a:blipFill rotWithShape="1">
            <a:blip r:embed="rId6">
              <a:alphaModFix/>
            </a:blip>
            <a:stretch>
              <a:fillRect b="0" l="0" r="0" t="0"/>
            </a:stretch>
          </a:blipFill>
          <a:ln>
            <a:noFill/>
          </a:ln>
        </p:spPr>
      </p:sp>
      <p:sp>
        <p:nvSpPr>
          <p:cNvPr id="237" name="Google Shape;237;p8"/>
          <p:cNvSpPr txBox="1"/>
          <p:nvPr/>
        </p:nvSpPr>
        <p:spPr>
          <a:xfrm>
            <a:off x="543044" y="368104"/>
            <a:ext cx="14788225" cy="1228727"/>
          </a:xfrm>
          <a:prstGeom prst="rect">
            <a:avLst/>
          </a:prstGeom>
          <a:noFill/>
          <a:ln>
            <a:noFill/>
          </a:ln>
        </p:spPr>
        <p:txBody>
          <a:bodyPr anchorCtr="0" anchor="t" bIns="0" lIns="0" spcFirstLastPara="1" rIns="0" wrap="square" tIns="0">
            <a:spAutoFit/>
          </a:bodyPr>
          <a:lstStyle/>
          <a:p>
            <a:pPr indent="0" lvl="0" marL="0" marR="0" rtl="0" algn="just">
              <a:lnSpc>
                <a:spcPct val="95000"/>
              </a:lnSpc>
              <a:spcBef>
                <a:spcPts val="0"/>
              </a:spcBef>
              <a:spcAft>
                <a:spcPts val="0"/>
              </a:spcAft>
              <a:buNone/>
            </a:pPr>
            <a:r>
              <a:rPr b="1" i="0" lang="en-US" sz="3300" u="none" cap="none" strike="noStrike">
                <a:solidFill>
                  <a:srgbClr val="FFFFFF"/>
                </a:solidFill>
                <a:latin typeface="Poppins"/>
                <a:ea typeface="Poppins"/>
                <a:cs typeface="Poppins"/>
                <a:sym typeface="Poppins"/>
              </a:rPr>
              <a:t>Evaluasi Penggunaan Sistem CBT di Prodi Profesi Bidan STIKES Majapahit Mojokerto dengan pendekatan (Human, Organization, Technology)</a:t>
            </a:r>
            <a:endParaRPr/>
          </a:p>
        </p:txBody>
      </p:sp>
      <p:sp>
        <p:nvSpPr>
          <p:cNvPr id="238" name="Google Shape;238;p8"/>
          <p:cNvSpPr txBox="1"/>
          <p:nvPr/>
        </p:nvSpPr>
        <p:spPr>
          <a:xfrm>
            <a:off x="1028700" y="4502979"/>
            <a:ext cx="6009385" cy="4762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500" u="none" cap="none" strike="noStrike">
                <a:solidFill>
                  <a:srgbClr val="FFFFFF"/>
                </a:solidFill>
                <a:latin typeface="Poppins"/>
                <a:ea typeface="Poppins"/>
                <a:cs typeface="Poppins"/>
                <a:sym typeface="Poppins"/>
              </a:rPr>
              <a:t>Human</a:t>
            </a:r>
            <a:endParaRPr/>
          </a:p>
        </p:txBody>
      </p:sp>
      <p:sp>
        <p:nvSpPr>
          <p:cNvPr id="239" name="Google Shape;239;p8"/>
          <p:cNvSpPr txBox="1"/>
          <p:nvPr/>
        </p:nvSpPr>
        <p:spPr>
          <a:xfrm>
            <a:off x="543044" y="1900627"/>
            <a:ext cx="8997769" cy="2295524"/>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0" i="0" lang="en-US" sz="2000" u="none" cap="none" strike="noStrike">
                <a:solidFill>
                  <a:srgbClr val="FFFFFF"/>
                </a:solidFill>
                <a:latin typeface="Poppins"/>
                <a:ea typeface="Poppins"/>
                <a:cs typeface="Poppins"/>
                <a:sym typeface="Poppins"/>
              </a:rPr>
              <a:t>Berdasarkan hasil wawancara yang dilakukan, sistem CBT yang digunakan saat ini telah memungkinkan mahasiswa dan dosen untuk melaksanakan kegiatan try out internal di Prodi Pendidikan Profesi Bidan dengan efektif dan efisien. Akan tetapi, masih terdapat beberapa kendala yang diidentifikasi dalam penerapannya, antara lain:</a:t>
            </a:r>
            <a:endParaRPr/>
          </a:p>
        </p:txBody>
      </p:sp>
      <p:sp>
        <p:nvSpPr>
          <p:cNvPr id="240" name="Google Shape;240;p8"/>
          <p:cNvSpPr txBox="1"/>
          <p:nvPr/>
        </p:nvSpPr>
        <p:spPr>
          <a:xfrm>
            <a:off x="628769" y="5057775"/>
            <a:ext cx="8997769" cy="4581524"/>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1" i="0" lang="en-US" sz="2000" u="none" cap="none" strike="noStrike">
                <a:solidFill>
                  <a:srgbClr val="FFFFFF"/>
                </a:solidFill>
                <a:latin typeface="Poppins"/>
                <a:ea typeface="Poppins"/>
                <a:cs typeface="Poppins"/>
                <a:sym typeface="Poppins"/>
              </a:rPr>
              <a:t>Kendala:</a:t>
            </a:r>
            <a:endParaRPr/>
          </a:p>
          <a:p>
            <a:pPr indent="-215902" lvl="1" marL="431805" marR="0" rtl="0" algn="just">
              <a:lnSpc>
                <a:spcPct val="150000"/>
              </a:lnSpc>
              <a:spcBef>
                <a:spcPts val="0"/>
              </a:spcBef>
              <a:spcAft>
                <a:spcPts val="0"/>
              </a:spcAft>
              <a:buClr>
                <a:srgbClr val="FFFFFF"/>
              </a:buClr>
              <a:buSzPts val="2000"/>
              <a:buFont typeface="Arial"/>
              <a:buChar char="•"/>
            </a:pPr>
            <a:r>
              <a:rPr b="0" i="0" lang="en-US" sz="2000" u="none" cap="none" strike="noStrike">
                <a:solidFill>
                  <a:srgbClr val="FFFFFF"/>
                </a:solidFill>
                <a:latin typeface="Poppins"/>
                <a:ea typeface="Poppins"/>
                <a:cs typeface="Poppins"/>
                <a:sym typeface="Poppins"/>
              </a:rPr>
              <a:t>Kurangnya pelatihan terjadwal untuk mahasiswa dan dosen.</a:t>
            </a:r>
            <a:endParaRPr/>
          </a:p>
          <a:p>
            <a:pPr indent="-215902" lvl="1" marL="431805" marR="0" rtl="0" algn="just">
              <a:lnSpc>
                <a:spcPct val="150000"/>
              </a:lnSpc>
              <a:spcBef>
                <a:spcPts val="0"/>
              </a:spcBef>
              <a:spcAft>
                <a:spcPts val="0"/>
              </a:spcAft>
              <a:buClr>
                <a:srgbClr val="FFFFFF"/>
              </a:buClr>
              <a:buSzPts val="2000"/>
              <a:buFont typeface="Arial"/>
              <a:buChar char="•"/>
            </a:pPr>
            <a:r>
              <a:rPr b="0" i="0" lang="en-US" sz="2000" u="none" cap="none" strike="noStrike">
                <a:solidFill>
                  <a:srgbClr val="FFFFFF"/>
                </a:solidFill>
                <a:latin typeface="Poppins"/>
                <a:ea typeface="Poppins"/>
                <a:cs typeface="Poppins"/>
                <a:sym typeface="Poppins"/>
              </a:rPr>
              <a:t>Kesalahan teknis dalam pengaturan ujian oleh dosen/operator.</a:t>
            </a:r>
            <a:endParaRPr/>
          </a:p>
          <a:p>
            <a:pPr indent="-215902" lvl="1" marL="431805" marR="0" rtl="0" algn="just">
              <a:lnSpc>
                <a:spcPct val="150000"/>
              </a:lnSpc>
              <a:spcBef>
                <a:spcPts val="0"/>
              </a:spcBef>
              <a:spcAft>
                <a:spcPts val="0"/>
              </a:spcAft>
              <a:buClr>
                <a:srgbClr val="FFFFFF"/>
              </a:buClr>
              <a:buSzPts val="2000"/>
              <a:buFont typeface="Arial"/>
              <a:buChar char="•"/>
            </a:pPr>
            <a:r>
              <a:rPr b="0" i="0" lang="en-US" sz="2000" u="none" cap="none" strike="noStrike">
                <a:solidFill>
                  <a:srgbClr val="FFFFFF"/>
                </a:solidFill>
                <a:latin typeface="Poppins"/>
                <a:ea typeface="Poppins"/>
                <a:cs typeface="Poppins"/>
                <a:sym typeface="Poppins"/>
              </a:rPr>
              <a:t>Keterbatasan pemanfaatan fitur sistem karena kurangnya pemahaman.</a:t>
            </a:r>
            <a:endParaRPr/>
          </a:p>
          <a:p>
            <a:pPr indent="0" lvl="0" marL="0" marR="0" rtl="0" algn="just">
              <a:lnSpc>
                <a:spcPct val="150000"/>
              </a:lnSpc>
              <a:spcBef>
                <a:spcPts val="0"/>
              </a:spcBef>
              <a:spcAft>
                <a:spcPts val="0"/>
              </a:spcAft>
              <a:buNone/>
            </a:pPr>
            <a:r>
              <a:rPr b="1" i="0" lang="en-US" sz="2000" u="none" cap="none" strike="noStrike">
                <a:solidFill>
                  <a:srgbClr val="FFFFFF"/>
                </a:solidFill>
                <a:latin typeface="Poppins"/>
                <a:ea typeface="Poppins"/>
                <a:cs typeface="Poppins"/>
                <a:sym typeface="Poppins"/>
              </a:rPr>
              <a:t>Penguatan:</a:t>
            </a:r>
            <a:endParaRPr/>
          </a:p>
          <a:p>
            <a:pPr indent="-215902" lvl="1" marL="431805" marR="0" rtl="0" algn="just">
              <a:lnSpc>
                <a:spcPct val="150000"/>
              </a:lnSpc>
              <a:spcBef>
                <a:spcPts val="0"/>
              </a:spcBef>
              <a:spcAft>
                <a:spcPts val="0"/>
              </a:spcAft>
              <a:buClr>
                <a:srgbClr val="FFFFFF"/>
              </a:buClr>
              <a:buSzPts val="2000"/>
              <a:buFont typeface="Arial"/>
              <a:buChar char="•"/>
            </a:pPr>
            <a:r>
              <a:rPr b="0" i="0" lang="en-US" sz="2000" u="none" cap="none" strike="noStrike">
                <a:solidFill>
                  <a:srgbClr val="FFFFFF"/>
                </a:solidFill>
                <a:latin typeface="Poppins"/>
                <a:ea typeface="Poppins"/>
                <a:cs typeface="Poppins"/>
                <a:sym typeface="Poppins"/>
              </a:rPr>
              <a:t>Evaluasi rutin melalui kuesioner kepuasan pengguna dilakukan setiap tahun sebagai dasar pengembangan sistem.</a:t>
            </a:r>
            <a:endParaRPr/>
          </a:p>
          <a:p>
            <a:pPr indent="0" lvl="0" marL="0" marR="0" rtl="0" algn="just">
              <a:lnSpc>
                <a:spcPct val="150000"/>
              </a:lnSpc>
              <a:spcBef>
                <a:spcPts val="0"/>
              </a:spcBef>
              <a:spcAft>
                <a:spcPts val="0"/>
              </a:spcAft>
              <a:buNone/>
            </a:pPr>
            <a:r>
              <a:rPr b="1" i="0" lang="en-US" sz="2000" u="none" cap="none" strike="noStrike">
                <a:solidFill>
                  <a:srgbClr val="FFFFFF"/>
                </a:solidFill>
                <a:latin typeface="Poppins"/>
                <a:ea typeface="Poppins"/>
                <a:cs typeface="Poppins"/>
                <a:sym typeface="Poppins"/>
              </a:rPr>
              <a:t>Usulan:</a:t>
            </a:r>
            <a:endParaRPr/>
          </a:p>
          <a:p>
            <a:pPr indent="-215902" lvl="1" marL="431805" marR="0" rtl="0" algn="just">
              <a:lnSpc>
                <a:spcPct val="150000"/>
              </a:lnSpc>
              <a:spcBef>
                <a:spcPts val="0"/>
              </a:spcBef>
              <a:spcAft>
                <a:spcPts val="0"/>
              </a:spcAft>
              <a:buClr>
                <a:srgbClr val="FFFFFF"/>
              </a:buClr>
              <a:buSzPts val="2000"/>
              <a:buFont typeface="Arial"/>
              <a:buChar char="•"/>
            </a:pPr>
            <a:r>
              <a:rPr b="0" i="0" lang="en-US" sz="2000" u="none" cap="none" strike="noStrike">
                <a:solidFill>
                  <a:srgbClr val="FFFFFF"/>
                </a:solidFill>
                <a:latin typeface="Poppins"/>
                <a:ea typeface="Poppins"/>
                <a:cs typeface="Poppins"/>
                <a:sym typeface="Poppins"/>
              </a:rPr>
              <a:t>Perlu adanya buku panduan sistem CBT untuk memudahkan pengguna baru dan menghindari kesalahan operasional.</a:t>
            </a:r>
            <a:endParaRPr/>
          </a:p>
          <a:p>
            <a:pPr indent="0" lvl="0" marL="0" marR="0" rtl="0" algn="just">
              <a:lnSpc>
                <a:spcPct val="150000"/>
              </a:lnSpc>
              <a:spcBef>
                <a:spcPts val="0"/>
              </a:spcBef>
              <a:spcAft>
                <a:spcPts val="0"/>
              </a:spcAft>
              <a:buNone/>
            </a:pPr>
            <a:r>
              <a:t/>
            </a:r>
            <a:endParaRPr b="0" i="0" sz="2000" u="none" cap="none" strike="noStrike">
              <a:solidFill>
                <a:srgbClr val="FFFFFF"/>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2B59"/>
        </a:solidFill>
      </p:bgPr>
    </p:bg>
    <p:spTree>
      <p:nvGrpSpPr>
        <p:cNvPr id="244" name="Shape 244"/>
        <p:cNvGrpSpPr/>
        <p:nvPr/>
      </p:nvGrpSpPr>
      <p:grpSpPr>
        <a:xfrm>
          <a:off x="0" y="0"/>
          <a:ext cx="0" cy="0"/>
          <a:chOff x="0" y="0"/>
          <a:chExt cx="0" cy="0"/>
        </a:xfrm>
      </p:grpSpPr>
      <p:sp>
        <p:nvSpPr>
          <p:cNvPr id="245" name="Google Shape;245;p9"/>
          <p:cNvSpPr/>
          <p:nvPr/>
        </p:nvSpPr>
        <p:spPr>
          <a:xfrm rot="-5400000">
            <a:off x="15840803" y="-171863"/>
            <a:ext cx="2229113" cy="2622879"/>
          </a:xfrm>
          <a:custGeom>
            <a:rect b="b" l="l" r="r" t="t"/>
            <a:pathLst>
              <a:path extrusionOk="0" h="2622879" w="2229113">
                <a:moveTo>
                  <a:pt x="0" y="0"/>
                </a:moveTo>
                <a:lnTo>
                  <a:pt x="2229113" y="0"/>
                </a:lnTo>
                <a:lnTo>
                  <a:pt x="2229113" y="2622879"/>
                </a:lnTo>
                <a:lnTo>
                  <a:pt x="0" y="2622879"/>
                </a:lnTo>
                <a:lnTo>
                  <a:pt x="0" y="0"/>
                </a:lnTo>
                <a:close/>
              </a:path>
            </a:pathLst>
          </a:custGeom>
          <a:blipFill rotWithShape="1">
            <a:blip r:embed="rId3">
              <a:alphaModFix/>
            </a:blip>
            <a:stretch>
              <a:fillRect b="0" l="0" r="0" t="0"/>
            </a:stretch>
          </a:blipFill>
          <a:ln>
            <a:noFill/>
          </a:ln>
        </p:spPr>
      </p:sp>
      <p:grpSp>
        <p:nvGrpSpPr>
          <p:cNvPr id="246" name="Google Shape;246;p9"/>
          <p:cNvGrpSpPr/>
          <p:nvPr/>
        </p:nvGrpSpPr>
        <p:grpSpPr>
          <a:xfrm>
            <a:off x="990450" y="1346622"/>
            <a:ext cx="8125898" cy="7711734"/>
            <a:chOff x="0" y="-57150"/>
            <a:chExt cx="2140140" cy="1767206"/>
          </a:xfrm>
        </p:grpSpPr>
        <p:sp>
          <p:nvSpPr>
            <p:cNvPr id="247" name="Google Shape;247;p9"/>
            <p:cNvSpPr/>
            <p:nvPr/>
          </p:nvSpPr>
          <p:spPr>
            <a:xfrm>
              <a:off x="0" y="0"/>
              <a:ext cx="2140140" cy="1710056"/>
            </a:xfrm>
            <a:custGeom>
              <a:rect b="b" l="l" r="r" t="t"/>
              <a:pathLst>
                <a:path extrusionOk="0" h="1710056" w="2140140">
                  <a:moveTo>
                    <a:pt x="48590" y="0"/>
                  </a:moveTo>
                  <a:lnTo>
                    <a:pt x="2091549" y="0"/>
                  </a:lnTo>
                  <a:cubicBezTo>
                    <a:pt x="2118385" y="0"/>
                    <a:pt x="2140140" y="21755"/>
                    <a:pt x="2140140" y="48590"/>
                  </a:cubicBezTo>
                  <a:lnTo>
                    <a:pt x="2140140" y="1661465"/>
                  </a:lnTo>
                  <a:cubicBezTo>
                    <a:pt x="2140140" y="1674352"/>
                    <a:pt x="2135021" y="1686712"/>
                    <a:pt x="2125908" y="1695824"/>
                  </a:cubicBezTo>
                  <a:cubicBezTo>
                    <a:pt x="2116796" y="1704937"/>
                    <a:pt x="2104436" y="1710056"/>
                    <a:pt x="2091549" y="1710056"/>
                  </a:cubicBezTo>
                  <a:lnTo>
                    <a:pt x="48590" y="1710056"/>
                  </a:lnTo>
                  <a:cubicBezTo>
                    <a:pt x="35703" y="1710056"/>
                    <a:pt x="23344" y="1704937"/>
                    <a:pt x="14232" y="1695824"/>
                  </a:cubicBezTo>
                  <a:cubicBezTo>
                    <a:pt x="5119" y="1686712"/>
                    <a:pt x="0" y="1674352"/>
                    <a:pt x="0" y="1661465"/>
                  </a:cubicBezTo>
                  <a:lnTo>
                    <a:pt x="0" y="48590"/>
                  </a:lnTo>
                  <a:cubicBezTo>
                    <a:pt x="0" y="35703"/>
                    <a:pt x="5119" y="23344"/>
                    <a:pt x="14232" y="14232"/>
                  </a:cubicBezTo>
                  <a:cubicBezTo>
                    <a:pt x="23344" y="5119"/>
                    <a:pt x="35703" y="0"/>
                    <a:pt x="48590" y="0"/>
                  </a:cubicBezTo>
                  <a:close/>
                </a:path>
              </a:pathLst>
            </a:custGeom>
            <a:solidFill>
              <a:srgbClr val="57E3F2"/>
            </a:solidFill>
            <a:ln cap="rnd" cmpd="sng" w="38100">
              <a:solidFill>
                <a:srgbClr val="082B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9"/>
            <p:cNvSpPr txBox="1"/>
            <p:nvPr/>
          </p:nvSpPr>
          <p:spPr>
            <a:xfrm>
              <a:off x="0" y="-57150"/>
              <a:ext cx="2140140" cy="1767206"/>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9"/>
          <p:cNvGrpSpPr/>
          <p:nvPr/>
        </p:nvGrpSpPr>
        <p:grpSpPr>
          <a:xfrm>
            <a:off x="1043819" y="1689969"/>
            <a:ext cx="765871" cy="765871"/>
            <a:chOff x="0" y="0"/>
            <a:chExt cx="812800" cy="812800"/>
          </a:xfrm>
        </p:grpSpPr>
        <p:sp>
          <p:nvSpPr>
            <p:cNvPr id="250" name="Google Shape;250;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82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2" name="Google Shape;252;p9"/>
          <p:cNvGrpSpPr/>
          <p:nvPr/>
        </p:nvGrpSpPr>
        <p:grpSpPr>
          <a:xfrm>
            <a:off x="9144000" y="2071754"/>
            <a:ext cx="7885903" cy="5724469"/>
            <a:chOff x="0" y="-57150"/>
            <a:chExt cx="2076932" cy="1295803"/>
          </a:xfrm>
        </p:grpSpPr>
        <p:sp>
          <p:nvSpPr>
            <p:cNvPr id="253" name="Google Shape;253;p9"/>
            <p:cNvSpPr/>
            <p:nvPr/>
          </p:nvSpPr>
          <p:spPr>
            <a:xfrm>
              <a:off x="0" y="0"/>
              <a:ext cx="2076932" cy="1238653"/>
            </a:xfrm>
            <a:custGeom>
              <a:rect b="b" l="l" r="r" t="t"/>
              <a:pathLst>
                <a:path extrusionOk="0" h="1238653" w="2076932">
                  <a:moveTo>
                    <a:pt x="50069" y="0"/>
                  </a:moveTo>
                  <a:lnTo>
                    <a:pt x="2026863" y="0"/>
                  </a:lnTo>
                  <a:cubicBezTo>
                    <a:pt x="2040142" y="0"/>
                    <a:pt x="2052878" y="5275"/>
                    <a:pt x="2062267" y="14665"/>
                  </a:cubicBezTo>
                  <a:cubicBezTo>
                    <a:pt x="2071657" y="24055"/>
                    <a:pt x="2076932" y="36790"/>
                    <a:pt x="2076932" y="50069"/>
                  </a:cubicBezTo>
                  <a:lnTo>
                    <a:pt x="2076932" y="1188584"/>
                  </a:lnTo>
                  <a:cubicBezTo>
                    <a:pt x="2076932" y="1201863"/>
                    <a:pt x="2071657" y="1214599"/>
                    <a:pt x="2062267" y="1223989"/>
                  </a:cubicBezTo>
                  <a:cubicBezTo>
                    <a:pt x="2052878" y="1233378"/>
                    <a:pt x="2040142" y="1238653"/>
                    <a:pt x="2026863" y="1238653"/>
                  </a:cubicBezTo>
                  <a:lnTo>
                    <a:pt x="50069" y="1238653"/>
                  </a:lnTo>
                  <a:cubicBezTo>
                    <a:pt x="36790" y="1238653"/>
                    <a:pt x="24055" y="1233378"/>
                    <a:pt x="14665" y="1223989"/>
                  </a:cubicBezTo>
                  <a:cubicBezTo>
                    <a:pt x="5275" y="1214599"/>
                    <a:pt x="0" y="1201863"/>
                    <a:pt x="0" y="1188584"/>
                  </a:cubicBezTo>
                  <a:lnTo>
                    <a:pt x="0" y="50069"/>
                  </a:lnTo>
                  <a:cubicBezTo>
                    <a:pt x="0" y="36790"/>
                    <a:pt x="5275" y="24055"/>
                    <a:pt x="14665" y="14665"/>
                  </a:cubicBezTo>
                  <a:cubicBezTo>
                    <a:pt x="24055" y="5275"/>
                    <a:pt x="36790" y="0"/>
                    <a:pt x="50069" y="0"/>
                  </a:cubicBezTo>
                  <a:close/>
                </a:path>
              </a:pathLst>
            </a:custGeom>
            <a:solidFill>
              <a:srgbClr val="082B59"/>
            </a:solidFill>
            <a:ln cap="rnd" cmpd="sng" w="38100">
              <a:solidFill>
                <a:srgbClr val="57E3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txBox="1"/>
            <p:nvPr/>
          </p:nvSpPr>
          <p:spPr>
            <a:xfrm>
              <a:off x="0" y="-57150"/>
              <a:ext cx="2076932" cy="129580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5" name="Google Shape;255;p9"/>
          <p:cNvGrpSpPr/>
          <p:nvPr/>
        </p:nvGrpSpPr>
        <p:grpSpPr>
          <a:xfrm>
            <a:off x="9326621" y="2407668"/>
            <a:ext cx="719603" cy="719603"/>
            <a:chOff x="0" y="0"/>
            <a:chExt cx="812800" cy="812800"/>
          </a:xfrm>
        </p:grpSpPr>
        <p:sp>
          <p:nvSpPr>
            <p:cNvPr id="256" name="Google Shape;256;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7E3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8" name="Google Shape;258;p9"/>
          <p:cNvSpPr/>
          <p:nvPr/>
        </p:nvSpPr>
        <p:spPr>
          <a:xfrm rot="7957289">
            <a:off x="-765209" y="8991213"/>
            <a:ext cx="1904549" cy="1849793"/>
          </a:xfrm>
          <a:custGeom>
            <a:rect b="b" l="l" r="r" t="t"/>
            <a:pathLst>
              <a:path extrusionOk="0" h="1849793" w="1904549">
                <a:moveTo>
                  <a:pt x="0" y="0"/>
                </a:moveTo>
                <a:lnTo>
                  <a:pt x="1904549" y="0"/>
                </a:lnTo>
                <a:lnTo>
                  <a:pt x="1904549" y="1849794"/>
                </a:lnTo>
                <a:lnTo>
                  <a:pt x="0" y="1849794"/>
                </a:lnTo>
                <a:lnTo>
                  <a:pt x="0" y="0"/>
                </a:lnTo>
                <a:close/>
              </a:path>
            </a:pathLst>
          </a:custGeom>
          <a:blipFill rotWithShape="1">
            <a:blip r:embed="rId4">
              <a:alphaModFix/>
            </a:blip>
            <a:stretch>
              <a:fillRect b="0" l="0" r="0" t="0"/>
            </a:stretch>
          </a:blipFill>
          <a:ln>
            <a:noFill/>
          </a:ln>
        </p:spPr>
      </p:sp>
      <p:sp>
        <p:nvSpPr>
          <p:cNvPr id="259" name="Google Shape;259;p9"/>
          <p:cNvSpPr txBox="1"/>
          <p:nvPr/>
        </p:nvSpPr>
        <p:spPr>
          <a:xfrm>
            <a:off x="1952183" y="1923751"/>
            <a:ext cx="3949936" cy="3492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499" u="none" cap="none" strike="noStrike">
                <a:solidFill>
                  <a:srgbClr val="082B59"/>
                </a:solidFill>
                <a:latin typeface="Poppins"/>
                <a:ea typeface="Poppins"/>
                <a:cs typeface="Poppins"/>
                <a:sym typeface="Poppins"/>
              </a:rPr>
              <a:t>Organization</a:t>
            </a:r>
            <a:endParaRPr/>
          </a:p>
        </p:txBody>
      </p:sp>
      <p:sp>
        <p:nvSpPr>
          <p:cNvPr id="260" name="Google Shape;260;p9"/>
          <p:cNvSpPr txBox="1"/>
          <p:nvPr/>
        </p:nvSpPr>
        <p:spPr>
          <a:xfrm>
            <a:off x="1110500" y="2432649"/>
            <a:ext cx="7885800" cy="6772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000" u="none" cap="none" strike="noStrike">
                <a:solidFill>
                  <a:srgbClr val="082B59"/>
                </a:solidFill>
                <a:latin typeface="Poppins"/>
                <a:ea typeface="Poppins"/>
                <a:cs typeface="Poppins"/>
                <a:sym typeface="Poppins"/>
              </a:rPr>
              <a:t>Keberhasilan:</a:t>
            </a:r>
            <a:endParaRPr/>
          </a:p>
          <a:p>
            <a:pPr indent="-215902" lvl="1" marL="431805" marR="0" rtl="0" algn="l">
              <a:lnSpc>
                <a:spcPct val="150000"/>
              </a:lnSpc>
              <a:spcBef>
                <a:spcPts val="0"/>
              </a:spcBef>
              <a:spcAft>
                <a:spcPts val="0"/>
              </a:spcAft>
              <a:buClr>
                <a:srgbClr val="082B59"/>
              </a:buClr>
              <a:buSzPts val="2000"/>
              <a:buFont typeface="Arial"/>
              <a:buChar char="•"/>
            </a:pPr>
            <a:r>
              <a:rPr b="0" i="0" lang="en-US" sz="2000" u="none" cap="none" strike="noStrike">
                <a:solidFill>
                  <a:srgbClr val="082B59"/>
                </a:solidFill>
                <a:latin typeface="Poppins"/>
                <a:ea typeface="Poppins"/>
                <a:cs typeface="Poppins"/>
                <a:sym typeface="Poppins"/>
              </a:rPr>
              <a:t>Koordinasi pelaksanaan CBT berjalan baik dan memiliki penanggung jawab resmi melalui SK institusi.</a:t>
            </a:r>
            <a:endParaRPr/>
          </a:p>
          <a:p>
            <a:pPr indent="-215902" lvl="1" marL="431805" marR="0" rtl="0" algn="l">
              <a:lnSpc>
                <a:spcPct val="150000"/>
              </a:lnSpc>
              <a:spcBef>
                <a:spcPts val="0"/>
              </a:spcBef>
              <a:spcAft>
                <a:spcPts val="0"/>
              </a:spcAft>
              <a:buClr>
                <a:srgbClr val="082B59"/>
              </a:buClr>
              <a:buSzPts val="2000"/>
              <a:buFont typeface="Arial"/>
              <a:buChar char="•"/>
            </a:pPr>
            <a:r>
              <a:rPr b="0" i="0" lang="en-US" sz="2000" u="none" cap="none" strike="noStrike">
                <a:solidFill>
                  <a:srgbClr val="082B59"/>
                </a:solidFill>
                <a:latin typeface="Poppins"/>
                <a:ea typeface="Poppins"/>
                <a:cs typeface="Poppins"/>
                <a:sym typeface="Poppins"/>
              </a:rPr>
              <a:t>CBT terbukti efektif meningkatkan kesiapan mahasiswa, ditunjukkan oleh capaian kelulusan UKOM 100% selama dua tahun berturut-turut.</a:t>
            </a:r>
            <a:endParaRPr/>
          </a:p>
          <a:p>
            <a:pPr indent="0" lvl="0" marL="0" marR="0" rtl="0" algn="l">
              <a:lnSpc>
                <a:spcPct val="150000"/>
              </a:lnSpc>
              <a:spcBef>
                <a:spcPts val="0"/>
              </a:spcBef>
              <a:spcAft>
                <a:spcPts val="0"/>
              </a:spcAft>
              <a:buNone/>
            </a:pPr>
            <a:r>
              <a:rPr b="1" i="0" lang="en-US" sz="2000" u="none" cap="none" strike="noStrike">
                <a:solidFill>
                  <a:srgbClr val="082B59"/>
                </a:solidFill>
                <a:latin typeface="Poppins"/>
                <a:ea typeface="Poppins"/>
                <a:cs typeface="Poppins"/>
                <a:sym typeface="Poppins"/>
              </a:rPr>
              <a:t>Fitur unggulan sistem:</a:t>
            </a:r>
            <a:endParaRPr/>
          </a:p>
          <a:p>
            <a:pPr indent="-215902" lvl="1" marL="431805" marR="0" rtl="0" algn="l">
              <a:lnSpc>
                <a:spcPct val="150000"/>
              </a:lnSpc>
              <a:spcBef>
                <a:spcPts val="0"/>
              </a:spcBef>
              <a:spcAft>
                <a:spcPts val="0"/>
              </a:spcAft>
              <a:buClr>
                <a:srgbClr val="082B59"/>
              </a:buClr>
              <a:buSzPts val="2000"/>
              <a:buFont typeface="Arial"/>
              <a:buChar char="•"/>
            </a:pPr>
            <a:r>
              <a:rPr b="0" i="0" lang="en-US" sz="2000" u="none" cap="none" strike="noStrike">
                <a:solidFill>
                  <a:srgbClr val="082B59"/>
                </a:solidFill>
                <a:latin typeface="Poppins"/>
                <a:ea typeface="Poppins"/>
                <a:cs typeface="Poppins"/>
                <a:sym typeface="Poppins"/>
              </a:rPr>
              <a:t>Analisis hasil ujian untuk identifikasi kebutuhan pembinaan.</a:t>
            </a:r>
            <a:endParaRPr/>
          </a:p>
          <a:p>
            <a:pPr indent="-215902" lvl="1" marL="431805" marR="0" rtl="0" algn="l">
              <a:lnSpc>
                <a:spcPct val="150000"/>
              </a:lnSpc>
              <a:spcBef>
                <a:spcPts val="0"/>
              </a:spcBef>
              <a:spcAft>
                <a:spcPts val="0"/>
              </a:spcAft>
              <a:buClr>
                <a:srgbClr val="082B59"/>
              </a:buClr>
              <a:buSzPts val="2000"/>
              <a:buFont typeface="Arial"/>
              <a:buChar char="•"/>
            </a:pPr>
            <a:r>
              <a:rPr b="0" i="0" lang="en-US" sz="2000" u="none" cap="none" strike="noStrike">
                <a:solidFill>
                  <a:srgbClr val="082B59"/>
                </a:solidFill>
                <a:latin typeface="Poppins"/>
                <a:ea typeface="Poppins"/>
                <a:cs typeface="Poppins"/>
                <a:sym typeface="Poppins"/>
              </a:rPr>
              <a:t>Analisis tingkat kesulitan soal.</a:t>
            </a:r>
            <a:endParaRPr/>
          </a:p>
          <a:p>
            <a:pPr indent="-215902" lvl="1" marL="431805" marR="0" rtl="0" algn="l">
              <a:lnSpc>
                <a:spcPct val="150000"/>
              </a:lnSpc>
              <a:spcBef>
                <a:spcPts val="0"/>
              </a:spcBef>
              <a:spcAft>
                <a:spcPts val="0"/>
              </a:spcAft>
              <a:buClr>
                <a:srgbClr val="082B59"/>
              </a:buClr>
              <a:buSzPts val="2000"/>
              <a:buFont typeface="Arial"/>
              <a:buChar char="•"/>
            </a:pPr>
            <a:r>
              <a:rPr b="0" i="0" lang="en-US" sz="2000" u="none" cap="none" strike="noStrike">
                <a:solidFill>
                  <a:srgbClr val="082B59"/>
                </a:solidFill>
                <a:latin typeface="Poppins"/>
                <a:ea typeface="Poppins"/>
                <a:cs typeface="Poppins"/>
                <a:sym typeface="Poppins"/>
              </a:rPr>
              <a:t>Prediksi peluang kelulusan.</a:t>
            </a:r>
            <a:endParaRPr/>
          </a:p>
          <a:p>
            <a:pPr indent="0" lvl="0" marL="0" marR="0" rtl="0" algn="l">
              <a:lnSpc>
                <a:spcPct val="150000"/>
              </a:lnSpc>
              <a:spcBef>
                <a:spcPts val="0"/>
              </a:spcBef>
              <a:spcAft>
                <a:spcPts val="0"/>
              </a:spcAft>
              <a:buNone/>
            </a:pPr>
            <a:r>
              <a:rPr b="1" i="0" lang="en-US" sz="2000" u="none" cap="none" strike="noStrike">
                <a:solidFill>
                  <a:srgbClr val="082B59"/>
                </a:solidFill>
                <a:latin typeface="Poppins"/>
                <a:ea typeface="Poppins"/>
                <a:cs typeface="Poppins"/>
                <a:sym typeface="Poppins"/>
              </a:rPr>
              <a:t>Kekurangan:</a:t>
            </a:r>
            <a:endParaRPr/>
          </a:p>
          <a:p>
            <a:pPr indent="-215902" lvl="1" marL="431805" marR="0" rtl="0" algn="l">
              <a:lnSpc>
                <a:spcPct val="150000"/>
              </a:lnSpc>
              <a:spcBef>
                <a:spcPts val="0"/>
              </a:spcBef>
              <a:spcAft>
                <a:spcPts val="0"/>
              </a:spcAft>
              <a:buClr>
                <a:srgbClr val="082B59"/>
              </a:buClr>
              <a:buSzPts val="2000"/>
              <a:buFont typeface="Arial"/>
              <a:buChar char="•"/>
            </a:pPr>
            <a:r>
              <a:rPr b="0" i="0" lang="en-US" sz="2000" u="none" cap="none" strike="noStrike">
                <a:solidFill>
                  <a:srgbClr val="082B59"/>
                </a:solidFill>
                <a:latin typeface="Poppins"/>
                <a:ea typeface="Poppins"/>
                <a:cs typeface="Poppins"/>
                <a:sym typeface="Poppins"/>
              </a:rPr>
              <a:t>Belum tersedia SOP khusus yang mengatur penggunaan dan pelaporan sistem CBT secara komprehensif.</a:t>
            </a:r>
            <a:endParaRPr/>
          </a:p>
          <a:p>
            <a:pPr indent="0" lvl="0" marL="0" marR="0" rtl="0" algn="l">
              <a:lnSpc>
                <a:spcPct val="150000"/>
              </a:lnSpc>
              <a:spcBef>
                <a:spcPts val="0"/>
              </a:spcBef>
              <a:spcAft>
                <a:spcPts val="0"/>
              </a:spcAft>
              <a:buNone/>
            </a:pPr>
            <a:r>
              <a:t/>
            </a:r>
            <a:endParaRPr b="0" i="0" sz="2000" u="none" cap="none" strike="noStrike">
              <a:solidFill>
                <a:srgbClr val="082B59"/>
              </a:solidFill>
              <a:latin typeface="Poppins"/>
              <a:ea typeface="Poppins"/>
              <a:cs typeface="Poppins"/>
              <a:sym typeface="Poppins"/>
            </a:endParaRPr>
          </a:p>
        </p:txBody>
      </p:sp>
      <p:sp>
        <p:nvSpPr>
          <p:cNvPr id="261" name="Google Shape;261;p9"/>
          <p:cNvSpPr txBox="1"/>
          <p:nvPr/>
        </p:nvSpPr>
        <p:spPr>
          <a:xfrm>
            <a:off x="10046224" y="2575531"/>
            <a:ext cx="3748721" cy="3492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499" u="none" cap="none" strike="noStrike">
                <a:solidFill>
                  <a:srgbClr val="FFFFFF"/>
                </a:solidFill>
                <a:latin typeface="Poppins"/>
                <a:ea typeface="Poppins"/>
                <a:cs typeface="Poppins"/>
                <a:sym typeface="Poppins"/>
              </a:rPr>
              <a:t> Technology</a:t>
            </a:r>
            <a:endParaRPr/>
          </a:p>
        </p:txBody>
      </p:sp>
      <p:sp>
        <p:nvSpPr>
          <p:cNvPr id="262" name="Google Shape;262;p9"/>
          <p:cNvSpPr txBox="1"/>
          <p:nvPr/>
        </p:nvSpPr>
        <p:spPr>
          <a:xfrm>
            <a:off x="9473113" y="3041545"/>
            <a:ext cx="7259411" cy="4200524"/>
          </a:xfrm>
          <a:prstGeom prst="rect">
            <a:avLst/>
          </a:prstGeom>
          <a:noFill/>
          <a:ln>
            <a:noFill/>
          </a:ln>
        </p:spPr>
        <p:txBody>
          <a:bodyPr anchorCtr="0" anchor="t" bIns="0" lIns="0" spcFirstLastPara="1" rIns="0" wrap="square" tIns="0">
            <a:spAutoFit/>
          </a:bodyPr>
          <a:lstStyle/>
          <a:p>
            <a:pPr indent="-215902" lvl="1" marL="431805" marR="0" rtl="0" algn="just">
              <a:lnSpc>
                <a:spcPct val="150000"/>
              </a:lnSpc>
              <a:spcBef>
                <a:spcPts val="0"/>
              </a:spcBef>
              <a:spcAft>
                <a:spcPts val="0"/>
              </a:spcAft>
              <a:buClr>
                <a:srgbClr val="FFFFFF"/>
              </a:buClr>
              <a:buSzPts val="2000"/>
              <a:buFont typeface="Arial"/>
              <a:buChar char="•"/>
            </a:pPr>
            <a:r>
              <a:rPr b="1" i="0" lang="en-US" sz="2000" u="none" cap="none" strike="noStrike">
                <a:solidFill>
                  <a:srgbClr val="FFFFFF"/>
                </a:solidFill>
                <a:latin typeface="Poppins"/>
                <a:ea typeface="Poppins"/>
                <a:cs typeface="Poppins"/>
                <a:sym typeface="Poppins"/>
              </a:rPr>
              <a:t>Usulan Pengembangan:</a:t>
            </a:r>
            <a:endParaRPr/>
          </a:p>
          <a:p>
            <a:pPr indent="-287870" lvl="2" marL="863611" marR="0" rtl="0" algn="just">
              <a:lnSpc>
                <a:spcPct val="150000"/>
              </a:lnSpc>
              <a:spcBef>
                <a:spcPts val="0"/>
              </a:spcBef>
              <a:spcAft>
                <a:spcPts val="0"/>
              </a:spcAft>
              <a:buClr>
                <a:srgbClr val="FFFFFF"/>
              </a:buClr>
              <a:buSzPts val="2000"/>
              <a:buFont typeface="Arial"/>
              <a:buChar char="⚬"/>
            </a:pPr>
            <a:r>
              <a:rPr b="0" i="0" lang="en-US" sz="2000" u="none" cap="none" strike="noStrike">
                <a:solidFill>
                  <a:srgbClr val="FFFFFF"/>
                </a:solidFill>
                <a:latin typeface="Poppins"/>
                <a:ea typeface="Poppins"/>
                <a:cs typeface="Poppins"/>
                <a:sym typeface="Poppins"/>
              </a:rPr>
              <a:t>Fitur pendaftaran mandiri ujian oleh mahasiswa dengan verifikasi oleh prodi.</a:t>
            </a:r>
            <a:endParaRPr/>
          </a:p>
          <a:p>
            <a:pPr indent="-287870" lvl="2" marL="863611" marR="0" rtl="0" algn="just">
              <a:lnSpc>
                <a:spcPct val="150000"/>
              </a:lnSpc>
              <a:spcBef>
                <a:spcPts val="0"/>
              </a:spcBef>
              <a:spcAft>
                <a:spcPts val="0"/>
              </a:spcAft>
              <a:buClr>
                <a:srgbClr val="FFFFFF"/>
              </a:buClr>
              <a:buSzPts val="2000"/>
              <a:buFont typeface="Arial"/>
              <a:buChar char="⚬"/>
            </a:pPr>
            <a:r>
              <a:rPr b="0" i="0" lang="en-US" sz="2000" u="none" cap="none" strike="noStrike">
                <a:solidFill>
                  <a:srgbClr val="FFFFFF"/>
                </a:solidFill>
                <a:latin typeface="Poppins"/>
                <a:ea typeface="Poppins"/>
                <a:cs typeface="Poppins"/>
                <a:sym typeface="Poppins"/>
              </a:rPr>
              <a:t>Penambahan fitur penjelasan jawaban benar untuk memperkuat aspek pembelajaran.</a:t>
            </a:r>
            <a:endParaRPr/>
          </a:p>
          <a:p>
            <a:pPr indent="-215902" lvl="1" marL="431805" marR="0" rtl="0" algn="just">
              <a:lnSpc>
                <a:spcPct val="150000"/>
              </a:lnSpc>
              <a:spcBef>
                <a:spcPts val="0"/>
              </a:spcBef>
              <a:spcAft>
                <a:spcPts val="0"/>
              </a:spcAft>
              <a:buClr>
                <a:srgbClr val="FFFFFF"/>
              </a:buClr>
              <a:buSzPts val="2000"/>
              <a:buFont typeface="Arial"/>
              <a:buChar char="•"/>
            </a:pPr>
            <a:r>
              <a:rPr b="1" i="0" lang="en-US" sz="2000" u="none" cap="none" strike="noStrike">
                <a:solidFill>
                  <a:srgbClr val="FFFFFF"/>
                </a:solidFill>
                <a:latin typeface="Poppins"/>
                <a:ea typeface="Poppins"/>
                <a:cs typeface="Poppins"/>
                <a:sym typeface="Poppins"/>
              </a:rPr>
              <a:t>Kekurangan Teknis:</a:t>
            </a:r>
            <a:endParaRPr/>
          </a:p>
          <a:p>
            <a:pPr indent="-287870" lvl="2" marL="863611" marR="0" rtl="0" algn="just">
              <a:lnSpc>
                <a:spcPct val="150000"/>
              </a:lnSpc>
              <a:spcBef>
                <a:spcPts val="0"/>
              </a:spcBef>
              <a:spcAft>
                <a:spcPts val="0"/>
              </a:spcAft>
              <a:buClr>
                <a:srgbClr val="FFFFFF"/>
              </a:buClr>
              <a:buSzPts val="2000"/>
              <a:buFont typeface="Arial"/>
              <a:buChar char="⚬"/>
            </a:pPr>
            <a:r>
              <a:rPr b="0" i="0" lang="en-US" sz="2000" u="none" cap="none" strike="noStrike">
                <a:solidFill>
                  <a:srgbClr val="FFFFFF"/>
                </a:solidFill>
                <a:latin typeface="Poppins"/>
                <a:ea typeface="Poppins"/>
                <a:cs typeface="Poppins"/>
                <a:sym typeface="Poppins"/>
              </a:rPr>
              <a:t>Belum tersedia fitur weblock untuk membatasi akses ke situs lain saat ujian.</a:t>
            </a:r>
            <a:endParaRPr/>
          </a:p>
          <a:p>
            <a:pPr indent="-287870" lvl="2" marL="863611" marR="0" rtl="0" algn="just">
              <a:lnSpc>
                <a:spcPct val="150000"/>
              </a:lnSpc>
              <a:spcBef>
                <a:spcPts val="0"/>
              </a:spcBef>
              <a:spcAft>
                <a:spcPts val="0"/>
              </a:spcAft>
              <a:buClr>
                <a:srgbClr val="FFFFFF"/>
              </a:buClr>
              <a:buSzPts val="2000"/>
              <a:buFont typeface="Arial"/>
              <a:buChar char="⚬"/>
            </a:pPr>
            <a:r>
              <a:rPr b="0" i="0" lang="en-US" sz="2000" u="none" cap="none" strike="noStrike">
                <a:solidFill>
                  <a:srgbClr val="FFFFFF"/>
                </a:solidFill>
                <a:latin typeface="Poppins"/>
                <a:ea typeface="Poppins"/>
                <a:cs typeface="Poppins"/>
                <a:sym typeface="Poppins"/>
              </a:rPr>
              <a:t>Fitur aktivasi kamera otomatis belum tersedia, sehingga pengawasan jarak jauh belum optimal.</a:t>
            </a:r>
            <a:endParaRPr/>
          </a:p>
          <a:p>
            <a:pPr indent="0" lvl="0" marL="0" marR="0" rtl="0" algn="just">
              <a:lnSpc>
                <a:spcPct val="150000"/>
              </a:lnSpc>
              <a:spcBef>
                <a:spcPts val="0"/>
              </a:spcBef>
              <a:spcAft>
                <a:spcPts val="0"/>
              </a:spcAft>
              <a:buNone/>
            </a:pPr>
            <a:r>
              <a:t/>
            </a:r>
            <a:endParaRPr b="0" i="0" sz="2000" u="none" cap="none" strike="noStrike">
              <a:solidFill>
                <a:srgbClr val="FFFFFF"/>
              </a:solidFill>
              <a:latin typeface="Poppins"/>
              <a:ea typeface="Poppins"/>
              <a:cs typeface="Poppins"/>
              <a:sym typeface="Poppins"/>
            </a:endParaRPr>
          </a:p>
        </p:txBody>
      </p:sp>
      <p:sp>
        <p:nvSpPr>
          <p:cNvPr id="263" name="Google Shape;263;p9"/>
          <p:cNvSpPr txBox="1"/>
          <p:nvPr/>
        </p:nvSpPr>
        <p:spPr>
          <a:xfrm>
            <a:off x="1028700" y="1018976"/>
            <a:ext cx="2037466" cy="3276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399" u="none" cap="none" strike="noStrike">
                <a:solidFill>
                  <a:srgbClr val="FFFFFF"/>
                </a:solidFill>
                <a:latin typeface="Poppins"/>
                <a:ea typeface="Poppins"/>
                <a:cs typeface="Poppins"/>
                <a:sym typeface="Poppins"/>
              </a:rPr>
              <a:t>Lanjutan...</a:t>
            </a:r>
            <a:endParaRPr/>
          </a:p>
        </p:txBody>
      </p:sp>
      <p:sp>
        <p:nvSpPr>
          <p:cNvPr id="264" name="Google Shape;264;p9"/>
          <p:cNvSpPr/>
          <p:nvPr/>
        </p:nvSpPr>
        <p:spPr>
          <a:xfrm>
            <a:off x="1222970" y="1895176"/>
            <a:ext cx="426620" cy="393556"/>
          </a:xfrm>
          <a:custGeom>
            <a:rect b="b" l="l" r="r" t="t"/>
            <a:pathLst>
              <a:path extrusionOk="0" h="393556" w="426620">
                <a:moveTo>
                  <a:pt x="0" y="0"/>
                </a:moveTo>
                <a:lnTo>
                  <a:pt x="426619" y="0"/>
                </a:lnTo>
                <a:lnTo>
                  <a:pt x="426619" y="393557"/>
                </a:lnTo>
                <a:lnTo>
                  <a:pt x="0" y="393557"/>
                </a:lnTo>
                <a:lnTo>
                  <a:pt x="0" y="0"/>
                </a:lnTo>
                <a:close/>
              </a:path>
            </a:pathLst>
          </a:custGeom>
          <a:blipFill rotWithShape="1">
            <a:blip r:embed="rId5">
              <a:alphaModFix/>
            </a:blip>
            <a:stretch>
              <a:fillRect b="0" l="0" r="0" t="0"/>
            </a:stretch>
          </a:blipFill>
          <a:ln>
            <a:noFill/>
          </a:ln>
        </p:spPr>
      </p:sp>
      <p:sp>
        <p:nvSpPr>
          <p:cNvPr id="265" name="Google Shape;265;p9"/>
          <p:cNvSpPr/>
          <p:nvPr/>
        </p:nvSpPr>
        <p:spPr>
          <a:xfrm>
            <a:off x="9473113" y="2570691"/>
            <a:ext cx="426620" cy="393556"/>
          </a:xfrm>
          <a:custGeom>
            <a:rect b="b" l="l" r="r" t="t"/>
            <a:pathLst>
              <a:path extrusionOk="0" h="393556" w="426620">
                <a:moveTo>
                  <a:pt x="0" y="0"/>
                </a:moveTo>
                <a:lnTo>
                  <a:pt x="426620" y="0"/>
                </a:lnTo>
                <a:lnTo>
                  <a:pt x="426620" y="393556"/>
                </a:lnTo>
                <a:lnTo>
                  <a:pt x="0" y="393556"/>
                </a:lnTo>
                <a:lnTo>
                  <a:pt x="0" y="0"/>
                </a:lnTo>
                <a:close/>
              </a:path>
            </a:pathLst>
          </a:custGeom>
          <a:blipFill rotWithShape="1">
            <a:blip r:embed="rId6">
              <a:alphaModFix/>
            </a:blip>
            <a:stretch>
              <a:fillRect b="0" l="0" r="0" t="0"/>
            </a:stretch>
          </a:blipFill>
          <a:ln>
            <a:noFill/>
          </a:ln>
        </p:spPr>
      </p:sp>
      <p:sp>
        <p:nvSpPr>
          <p:cNvPr id="266" name="Google Shape;266;p9"/>
          <p:cNvSpPr/>
          <p:nvPr/>
        </p:nvSpPr>
        <p:spPr>
          <a:xfrm>
            <a:off x="15057901" y="25021"/>
            <a:ext cx="3208894" cy="1135146"/>
          </a:xfrm>
          <a:custGeom>
            <a:rect b="b" l="l" r="r" t="t"/>
            <a:pathLst>
              <a:path extrusionOk="0" h="1135146" w="3208894">
                <a:moveTo>
                  <a:pt x="0" y="0"/>
                </a:moveTo>
                <a:lnTo>
                  <a:pt x="3208894" y="0"/>
                </a:lnTo>
                <a:lnTo>
                  <a:pt x="3208894" y="1135146"/>
                </a:lnTo>
                <a:lnTo>
                  <a:pt x="0" y="1135146"/>
                </a:lnTo>
                <a:lnTo>
                  <a:pt x="0" y="0"/>
                </a:lnTo>
                <a:close/>
              </a:path>
            </a:pathLst>
          </a:custGeom>
          <a:blipFill rotWithShape="1">
            <a:blip r:embed="rId7">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