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7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78" r:id="rId12"/>
    <p:sldId id="279" r:id="rId13"/>
    <p:sldId id="280" r:id="rId14"/>
    <p:sldId id="281" r:id="rId15"/>
    <p:sldId id="282" r:id="rId16"/>
    <p:sldId id="283" r:id="rId17"/>
    <p:sldId id="265" r:id="rId18"/>
    <p:sldId id="266" r:id="rId19"/>
    <p:sldId id="267" r:id="rId20"/>
    <p:sldId id="269" r:id="rId21"/>
    <p:sldId id="271" r:id="rId22"/>
    <p:sldId id="273" r:id="rId23"/>
    <p:sldId id="274" r:id="rId24"/>
    <p:sldId id="272" r:id="rId25"/>
    <p:sldId id="275" r:id="rId26"/>
  </p:sldIdLst>
  <p:sldSz cx="18288000" cy="10287000"/>
  <p:notesSz cx="6858000" cy="9144000"/>
  <p:embeddedFontLst>
    <p:embeddedFont>
      <p:font typeface="Arimo Bold" panose="020B0604020202020204" charset="0"/>
      <p:regular r:id="rId28"/>
    </p:embeddedFont>
    <p:embeddedFont>
      <p:font typeface="Be Vietnam" panose="020B0604020202020204" charset="0"/>
      <p:regular r:id="rId29"/>
    </p:embeddedFont>
    <p:embeddedFont>
      <p:font typeface="Be Vietnam Ultra-Bold" panose="020B060402020202020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nva Sans" panose="020B0604020202020204" charset="0"/>
      <p:regular r:id="rId35"/>
    </p:embeddedFont>
    <p:embeddedFont>
      <p:font typeface="Kollektif" panose="020B0604020202020204" charset="0"/>
      <p:regular r:id="rId36"/>
    </p:embeddedFont>
    <p:embeddedFont>
      <p:font typeface="Kollektif Bold" panose="020B0604020202020204" charset="0"/>
      <p:regular r:id="rId37"/>
    </p:embeddedFont>
    <p:embeddedFont>
      <p:font typeface="Kollektif Italics" panose="020B0604020202020204" charset="0"/>
      <p:regular r:id="rId38"/>
    </p:embeddedFont>
    <p:embeddedFont>
      <p:font typeface="Montserrat Medium" panose="00000600000000000000" pitchFamily="2" charset="0"/>
      <p:regular r:id="rId39"/>
      <p:italic r:id="rId40"/>
    </p:embeddedFont>
    <p:embeddedFont>
      <p:font typeface="Quicksand Medium" panose="020B0604020202020204" charset="0"/>
      <p:regular r:id="rId41"/>
    </p:embeddedFont>
    <p:embeddedFont>
      <p:font typeface="Roboto Condensed" panose="02000000000000000000" pitchFamily="2" charset="0"/>
      <p:regular r:id="rId42"/>
      <p:bold r:id="rId43"/>
      <p:italic r:id="rId44"/>
      <p:boldItalic r:id="rId45"/>
    </p:embeddedFont>
    <p:embeddedFont>
      <p:font typeface="Roboto Condensed Bold" panose="02000000000000000000" charset="0"/>
      <p:regular r:id="rId46"/>
    </p:embeddedFont>
    <p:embeddedFont>
      <p:font typeface="TT Norms" panose="020B0604020202020204" charset="0"/>
      <p:regular r:id="rId47"/>
    </p:embeddedFont>
    <p:embeddedFont>
      <p:font typeface="TT Phobos Inline" panose="020B0604020202020204" charset="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4F9D56-9CEC-474C-8111-1CB4E7AAD9DA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377EA-4328-4C92-816F-7C30EEFE3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718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927C4-1947-46B6-8A94-1FF8CDD634C1}" type="slidenum">
              <a:rPr lang="id-ID" smtClean="0"/>
              <a:t>2</a:t>
            </a:fld>
            <a:endParaRPr lang="id-ID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hyperlink" Target="https://lib.unisayogya.ac.id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pptma.or.id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webp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instagram.com/irkhamiyati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mailto:irkhamiyati_ir@unisayogya.ac.id" TargetMode="External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3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web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gif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44633" y="9730382"/>
            <a:ext cx="19177267" cy="1113237"/>
            <a:chOff x="0" y="0"/>
            <a:chExt cx="5050803" cy="2931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0803" cy="293198"/>
            </a:xfrm>
            <a:custGeom>
              <a:avLst/>
              <a:gdLst/>
              <a:ahLst/>
              <a:cxnLst/>
              <a:rect l="l" t="t" r="r" b="b"/>
              <a:pathLst>
                <a:path w="5050803" h="293198">
                  <a:moveTo>
                    <a:pt x="0" y="0"/>
                  </a:moveTo>
                  <a:lnTo>
                    <a:pt x="5050803" y="0"/>
                  </a:lnTo>
                  <a:lnTo>
                    <a:pt x="5050803" y="293198"/>
                  </a:lnTo>
                  <a:lnTo>
                    <a:pt x="0" y="293198"/>
                  </a:lnTo>
                  <a:close/>
                </a:path>
              </a:pathLst>
            </a:custGeom>
            <a:solidFill>
              <a:srgbClr val="5383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50803" cy="331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-252649"/>
            <a:ext cx="18288000" cy="1586149"/>
            <a:chOff x="0" y="0"/>
            <a:chExt cx="5050803" cy="29319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50803" cy="293198"/>
            </a:xfrm>
            <a:custGeom>
              <a:avLst/>
              <a:gdLst/>
              <a:ahLst/>
              <a:cxnLst/>
              <a:rect l="l" t="t" r="r" b="b"/>
              <a:pathLst>
                <a:path w="5050803" h="293198">
                  <a:moveTo>
                    <a:pt x="0" y="0"/>
                  </a:moveTo>
                  <a:lnTo>
                    <a:pt x="5050803" y="0"/>
                  </a:lnTo>
                  <a:lnTo>
                    <a:pt x="5050803" y="293198"/>
                  </a:lnTo>
                  <a:lnTo>
                    <a:pt x="0" y="293198"/>
                  </a:lnTo>
                  <a:close/>
                </a:path>
              </a:pathLst>
            </a:custGeom>
            <a:solidFill>
              <a:srgbClr val="06C89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050803" cy="331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842659" y="1068800"/>
            <a:ext cx="6226141" cy="8149399"/>
          </a:xfrm>
          <a:custGeom>
            <a:avLst/>
            <a:gdLst/>
            <a:ahLst/>
            <a:cxnLst/>
            <a:rect l="l" t="t" r="r" b="b"/>
            <a:pathLst>
              <a:path w="6226141" h="8149399">
                <a:moveTo>
                  <a:pt x="0" y="0"/>
                </a:moveTo>
                <a:lnTo>
                  <a:pt x="6226141" y="0"/>
                </a:lnTo>
                <a:lnTo>
                  <a:pt x="6226141" y="8149400"/>
                </a:lnTo>
                <a:lnTo>
                  <a:pt x="0" y="8149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392400" y="139303"/>
            <a:ext cx="2590800" cy="1123950"/>
          </a:xfrm>
          <a:custGeom>
            <a:avLst/>
            <a:gdLst/>
            <a:ahLst/>
            <a:cxnLst/>
            <a:rect l="l" t="t" r="r" b="b"/>
            <a:pathLst>
              <a:path w="2829758" h="1193087">
                <a:moveTo>
                  <a:pt x="0" y="0"/>
                </a:moveTo>
                <a:lnTo>
                  <a:pt x="2829758" y="0"/>
                </a:lnTo>
                <a:lnTo>
                  <a:pt x="2829758" y="1193087"/>
                </a:lnTo>
                <a:lnTo>
                  <a:pt x="0" y="11930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0" y="-252649"/>
            <a:ext cx="3276600" cy="1586149"/>
          </a:xfrm>
          <a:custGeom>
            <a:avLst/>
            <a:gdLst/>
            <a:ahLst/>
            <a:cxnLst/>
            <a:rect l="l" t="t" r="r" b="b"/>
            <a:pathLst>
              <a:path w="3104659" h="1404489">
                <a:moveTo>
                  <a:pt x="0" y="0"/>
                </a:moveTo>
                <a:lnTo>
                  <a:pt x="3104659" y="0"/>
                </a:lnTo>
                <a:lnTo>
                  <a:pt x="3104659" y="1404488"/>
                </a:lnTo>
                <a:lnTo>
                  <a:pt x="0" y="14044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1123950"/>
            <a:ext cx="10771914" cy="4578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86"/>
              </a:lnSpc>
            </a:pPr>
            <a:endParaRPr dirty="0"/>
          </a:p>
          <a:p>
            <a:pPr>
              <a:lnSpc>
                <a:spcPts val="5086"/>
              </a:lnSpc>
            </a:pPr>
            <a:r>
              <a:rPr lang="en-US" sz="5086" spc="-213" dirty="0">
                <a:solidFill>
                  <a:srgbClr val="3139A8"/>
                </a:solidFill>
                <a:latin typeface="Be Vietnam Ultra-Bold"/>
              </a:rPr>
              <a:t>KOLABORASI </a:t>
            </a:r>
          </a:p>
          <a:p>
            <a:pPr>
              <a:lnSpc>
                <a:spcPts val="5086"/>
              </a:lnSpc>
            </a:pPr>
            <a:r>
              <a:rPr lang="en-US" sz="5086" spc="-213" dirty="0">
                <a:solidFill>
                  <a:srgbClr val="3139A8"/>
                </a:solidFill>
                <a:latin typeface="Be Vietnam Ultra-Bold"/>
              </a:rPr>
              <a:t>PERPUSTAKAAN PERGURUAN TINGGI MUHAMAMDIYAH ‘AISYIYAH </a:t>
            </a:r>
          </a:p>
          <a:p>
            <a:pPr>
              <a:lnSpc>
                <a:spcPts val="5086"/>
              </a:lnSpc>
            </a:pPr>
            <a:r>
              <a:rPr lang="en-US" sz="5086" spc="-213" dirty="0">
                <a:solidFill>
                  <a:srgbClr val="3139A8"/>
                </a:solidFill>
                <a:latin typeface="Be Vietnam Ultra-Bold"/>
              </a:rPr>
              <a:t>DI ERA </a:t>
            </a:r>
            <a:r>
              <a:rPr lang="en-US" sz="5086" i="1" spc="-213" dirty="0">
                <a:solidFill>
                  <a:srgbClr val="3139A8"/>
                </a:solidFill>
                <a:latin typeface="Be Vietnam Ultra-Bold"/>
              </a:rPr>
              <a:t>SOCIETY 5.0</a:t>
            </a:r>
          </a:p>
          <a:p>
            <a:pPr>
              <a:lnSpc>
                <a:spcPts val="5086"/>
              </a:lnSpc>
            </a:pPr>
            <a:endParaRPr lang="en-US" sz="5086" spc="-213" dirty="0">
              <a:solidFill>
                <a:srgbClr val="3139A8"/>
              </a:solidFill>
              <a:latin typeface="Be Vietnam Ultra-Bold"/>
            </a:endParaRPr>
          </a:p>
          <a:p>
            <a:pPr marL="0" lvl="0" indent="0">
              <a:lnSpc>
                <a:spcPts val="5086"/>
              </a:lnSpc>
            </a:pPr>
            <a:endParaRPr lang="en-US" sz="5086" spc="-213" dirty="0">
              <a:solidFill>
                <a:srgbClr val="3139A8"/>
              </a:solidFill>
              <a:latin typeface="Be Vietnam Ultra-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15388" y="7021216"/>
            <a:ext cx="10213884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89"/>
              </a:lnSpc>
            </a:pPr>
            <a:endParaRPr dirty="0"/>
          </a:p>
          <a:p>
            <a:pPr>
              <a:lnSpc>
                <a:spcPts val="2989"/>
              </a:lnSpc>
            </a:pPr>
            <a:r>
              <a:rPr lang="en-US" sz="2512" spc="-87" dirty="0" err="1">
                <a:solidFill>
                  <a:srgbClr val="3139A8"/>
                </a:solidFill>
                <a:latin typeface="Be Vietnam"/>
              </a:rPr>
              <a:t>Disampaikan</a:t>
            </a:r>
            <a:r>
              <a:rPr lang="en-US" sz="2512" spc="-87" dirty="0">
                <a:solidFill>
                  <a:srgbClr val="3139A8"/>
                </a:solidFill>
                <a:latin typeface="Be Vietnam"/>
              </a:rPr>
              <a:t> </a:t>
            </a:r>
            <a:r>
              <a:rPr lang="en-US" sz="2512" spc="-87" dirty="0" err="1">
                <a:solidFill>
                  <a:srgbClr val="3139A8"/>
                </a:solidFill>
                <a:latin typeface="Be Vietnam"/>
              </a:rPr>
              <a:t>dalam</a:t>
            </a:r>
            <a:r>
              <a:rPr lang="en-US" sz="2512" spc="-87" dirty="0">
                <a:solidFill>
                  <a:srgbClr val="3139A8"/>
                </a:solidFill>
                <a:latin typeface="Be Vietnam"/>
              </a:rPr>
              <a:t> </a:t>
            </a:r>
            <a:r>
              <a:rPr lang="en-US" sz="2512" spc="-87" dirty="0" err="1">
                <a:solidFill>
                  <a:srgbClr val="3139A8"/>
                </a:solidFill>
                <a:latin typeface="Be Vietnam"/>
              </a:rPr>
              <a:t>CfBP</a:t>
            </a:r>
            <a:r>
              <a:rPr lang="en-US" sz="2512" spc="-87" dirty="0">
                <a:solidFill>
                  <a:srgbClr val="3139A8"/>
                </a:solidFill>
                <a:latin typeface="Be Vietnam"/>
              </a:rPr>
              <a:t> KPPTI II</a:t>
            </a:r>
          </a:p>
          <a:p>
            <a:pPr>
              <a:lnSpc>
                <a:spcPts val="2989"/>
              </a:lnSpc>
            </a:pPr>
            <a:r>
              <a:rPr lang="en-US" sz="2512" spc="-87" dirty="0">
                <a:solidFill>
                  <a:srgbClr val="3139A8"/>
                </a:solidFill>
                <a:latin typeface="Be Vietnam"/>
              </a:rPr>
              <a:t>Rabu-</a:t>
            </a:r>
            <a:r>
              <a:rPr lang="en-US" sz="2512" spc="-87" dirty="0" err="1">
                <a:solidFill>
                  <a:srgbClr val="3139A8"/>
                </a:solidFill>
                <a:latin typeface="Be Vietnam"/>
              </a:rPr>
              <a:t>Jumat</a:t>
            </a:r>
            <a:r>
              <a:rPr lang="en-US" sz="2512" spc="-87" dirty="0">
                <a:solidFill>
                  <a:srgbClr val="3139A8"/>
                </a:solidFill>
                <a:latin typeface="Be Vietnam"/>
              </a:rPr>
              <a:t>, 1-3 Nov 2023 di Semarang </a:t>
            </a:r>
            <a:r>
              <a:rPr lang="en-US" sz="2512" spc="-87" dirty="0" err="1">
                <a:solidFill>
                  <a:srgbClr val="3139A8"/>
                </a:solidFill>
                <a:latin typeface="Be Vietnam"/>
              </a:rPr>
              <a:t>Jateng</a:t>
            </a:r>
            <a:endParaRPr lang="en-US" sz="2512" spc="-87" dirty="0">
              <a:solidFill>
                <a:srgbClr val="3139A8"/>
              </a:solidFill>
              <a:latin typeface="Be Vietnam"/>
            </a:endParaRPr>
          </a:p>
          <a:p>
            <a:pPr marL="0" lvl="0" indent="0">
              <a:lnSpc>
                <a:spcPts val="2989"/>
              </a:lnSpc>
            </a:pPr>
            <a:endParaRPr lang="en-US" sz="2512" spc="-87" dirty="0">
              <a:solidFill>
                <a:srgbClr val="3139A8"/>
              </a:solidFill>
              <a:latin typeface="Be Vietnam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28700" y="5456184"/>
            <a:ext cx="6398016" cy="183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37"/>
              </a:lnSpc>
            </a:pPr>
            <a:r>
              <a:rPr lang="en-US" sz="2974" spc="-181" dirty="0">
                <a:solidFill>
                  <a:srgbClr val="090147"/>
                </a:solidFill>
                <a:latin typeface="Be Vietnam Ultra-Bold"/>
              </a:rPr>
              <a:t>Presented by </a:t>
            </a:r>
            <a:r>
              <a:rPr lang="en-US" sz="2974" spc="-181" dirty="0" err="1">
                <a:solidFill>
                  <a:srgbClr val="090147"/>
                </a:solidFill>
                <a:latin typeface="Be Vietnam Ultra-Bold"/>
              </a:rPr>
              <a:t>Irkhamiyati</a:t>
            </a:r>
            <a:r>
              <a:rPr lang="en-US" sz="2974" spc="-181" dirty="0">
                <a:solidFill>
                  <a:srgbClr val="090147"/>
                </a:solidFill>
                <a:latin typeface="Be Vietnam Ultra-Bold"/>
              </a:rPr>
              <a:t>, SIP., M.IP</a:t>
            </a:r>
          </a:p>
          <a:p>
            <a:pPr>
              <a:lnSpc>
                <a:spcPts val="3262"/>
              </a:lnSpc>
            </a:pPr>
            <a:r>
              <a:rPr lang="en-US" sz="2528" spc="-154" dirty="0" err="1">
                <a:solidFill>
                  <a:srgbClr val="090147"/>
                </a:solidFill>
                <a:latin typeface="Be Vietnam"/>
              </a:rPr>
              <a:t>Ketua</a:t>
            </a:r>
            <a:r>
              <a:rPr lang="en-US" sz="2528" spc="-154" dirty="0">
                <a:solidFill>
                  <a:srgbClr val="090147"/>
                </a:solidFill>
                <a:latin typeface="Be Vietnam"/>
              </a:rPr>
              <a:t> </a:t>
            </a:r>
            <a:r>
              <a:rPr lang="en-US" sz="2528" spc="-154" dirty="0" err="1">
                <a:solidFill>
                  <a:srgbClr val="090147"/>
                </a:solidFill>
                <a:latin typeface="Be Vietnam"/>
              </a:rPr>
              <a:t>Umum</a:t>
            </a:r>
            <a:r>
              <a:rPr lang="en-US" sz="2528" spc="-154" dirty="0">
                <a:solidFill>
                  <a:srgbClr val="090147"/>
                </a:solidFill>
                <a:latin typeface="Be Vietnam"/>
              </a:rPr>
              <a:t> FPPTMA </a:t>
            </a:r>
            <a:r>
              <a:rPr lang="en-US" sz="2528" spc="-154" dirty="0" err="1">
                <a:solidFill>
                  <a:srgbClr val="090147"/>
                </a:solidFill>
                <a:latin typeface="Be Vietnam"/>
              </a:rPr>
              <a:t>Periode</a:t>
            </a:r>
            <a:r>
              <a:rPr lang="en-US" sz="2528" spc="-154" dirty="0">
                <a:solidFill>
                  <a:srgbClr val="090147"/>
                </a:solidFill>
                <a:latin typeface="Be Vietnam"/>
              </a:rPr>
              <a:t> 2021-2025</a:t>
            </a:r>
          </a:p>
          <a:p>
            <a:pPr>
              <a:lnSpc>
                <a:spcPts val="3357"/>
              </a:lnSpc>
            </a:pPr>
            <a:r>
              <a:rPr lang="en-US" sz="2603" spc="-158" dirty="0" err="1">
                <a:solidFill>
                  <a:srgbClr val="090147"/>
                </a:solidFill>
                <a:latin typeface="Be Vietnam"/>
              </a:rPr>
              <a:t>Kepala</a:t>
            </a:r>
            <a:r>
              <a:rPr lang="en-US" sz="2603" spc="-158" dirty="0">
                <a:solidFill>
                  <a:srgbClr val="090147"/>
                </a:solidFill>
                <a:latin typeface="Be Vietnam"/>
              </a:rPr>
              <a:t> </a:t>
            </a:r>
            <a:r>
              <a:rPr lang="en-US" sz="2603" spc="-158" dirty="0" err="1">
                <a:solidFill>
                  <a:srgbClr val="090147"/>
                </a:solidFill>
                <a:latin typeface="Be Vietnam"/>
              </a:rPr>
              <a:t>Perpustakaan</a:t>
            </a:r>
            <a:r>
              <a:rPr lang="en-US" sz="2603" spc="-158" dirty="0">
                <a:solidFill>
                  <a:srgbClr val="090147"/>
                </a:solidFill>
                <a:latin typeface="Be Vietnam"/>
              </a:rPr>
              <a:t> UNISA Yogyakarta</a:t>
            </a:r>
          </a:p>
          <a:p>
            <a:pPr>
              <a:lnSpc>
                <a:spcPts val="2014"/>
              </a:lnSpc>
            </a:pPr>
            <a:endParaRPr lang="en-US" sz="2603" spc="-158" dirty="0">
              <a:solidFill>
                <a:srgbClr val="090147"/>
              </a:solidFill>
              <a:latin typeface="Be Vietnam"/>
            </a:endParaRPr>
          </a:p>
          <a:p>
            <a:pPr marL="0" lvl="0" indent="0" algn="l">
              <a:lnSpc>
                <a:spcPts val="2014"/>
              </a:lnSpc>
            </a:pPr>
            <a:endParaRPr lang="en-US" sz="2603" spc="-158" dirty="0">
              <a:solidFill>
                <a:srgbClr val="090147"/>
              </a:solidFill>
              <a:latin typeface="Be Vietnam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15388" y="8558933"/>
            <a:ext cx="8128612" cy="1105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3"/>
              </a:lnSpc>
            </a:pPr>
            <a:r>
              <a:rPr lang="en-US" sz="2645" u="sng" spc="-111">
                <a:solidFill>
                  <a:srgbClr val="090147"/>
                </a:solidFill>
                <a:latin typeface="Be Vietnam"/>
                <a:hlinkClick r:id="rId6" tooltip="http://www.fpptma.or.id"/>
              </a:rPr>
              <a:t>https://fpptma.or.id</a:t>
            </a:r>
          </a:p>
          <a:p>
            <a:pPr>
              <a:lnSpc>
                <a:spcPts val="2963"/>
              </a:lnSpc>
            </a:pPr>
            <a:r>
              <a:rPr lang="en-US" sz="2645" u="sng" spc="-111">
                <a:solidFill>
                  <a:srgbClr val="090147"/>
                </a:solidFill>
                <a:latin typeface="Be Vietnam"/>
                <a:hlinkClick r:id="rId7" tooltip="https://lib.unisayogya.ac.id"/>
              </a:rPr>
              <a:t>https://lib.unisayogya.ac.id</a:t>
            </a:r>
          </a:p>
          <a:p>
            <a:pPr marL="0" lvl="0" indent="0" algn="l">
              <a:lnSpc>
                <a:spcPts val="2963"/>
              </a:lnSpc>
              <a:spcBef>
                <a:spcPct val="0"/>
              </a:spcBef>
            </a:pPr>
            <a:endParaRPr lang="en-US" sz="2645" u="sng" spc="-111">
              <a:solidFill>
                <a:srgbClr val="090147"/>
              </a:solidFill>
              <a:latin typeface="Be Vietnam"/>
              <a:hlinkClick r:id="rId7" tooltip="https://lib.unisayogya.ac.i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C8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11000" y="-633455"/>
            <a:ext cx="7723744" cy="11553911"/>
            <a:chOff x="0" y="0"/>
            <a:chExt cx="2385741" cy="29218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85741" cy="2921836"/>
            </a:xfrm>
            <a:custGeom>
              <a:avLst/>
              <a:gdLst/>
              <a:ahLst/>
              <a:cxnLst/>
              <a:rect l="l" t="t" r="r" b="b"/>
              <a:pathLst>
                <a:path w="2385741" h="2921836">
                  <a:moveTo>
                    <a:pt x="0" y="0"/>
                  </a:moveTo>
                  <a:lnTo>
                    <a:pt x="2385741" y="0"/>
                  </a:lnTo>
                  <a:lnTo>
                    <a:pt x="2385741" y="2921836"/>
                  </a:lnTo>
                  <a:lnTo>
                    <a:pt x="0" y="2921836"/>
                  </a:lnTo>
                  <a:close/>
                </a:path>
              </a:pathLst>
            </a:custGeom>
            <a:solidFill>
              <a:srgbClr val="F1EB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2385741" cy="2902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12578" y="571500"/>
            <a:ext cx="8385935" cy="1507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ct val="115000"/>
              </a:lnSpc>
              <a:spcAft>
                <a:spcPts val="1400"/>
              </a:spcAft>
            </a:pP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Kolaborasi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FPPTMA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dengan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sesama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Perpustakaan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PTMA</a:t>
            </a:r>
            <a:endParaRPr lang="en-US" sz="4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27818" y="2650504"/>
            <a:ext cx="8506677" cy="6271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1400"/>
              </a:spcAft>
              <a:buFont typeface="+mj-lt"/>
              <a:buAutoNum type="arabicParenR"/>
            </a:pPr>
            <a:r>
              <a:rPr lang="en-US" sz="3300" b="1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Bidang</a:t>
            </a:r>
            <a:r>
              <a:rPr lang="en-US" sz="3300" b="1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SDM dan </a:t>
            </a:r>
            <a:r>
              <a:rPr lang="en-US" sz="3300" b="1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Diklat</a:t>
            </a:r>
            <a:r>
              <a:rPr lang="en-US" sz="3300" b="1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</a:p>
          <a:p>
            <a:pPr marL="285750" lvl="0" indent="-285750" algn="just">
              <a:lnSpc>
                <a:spcPct val="115000"/>
              </a:lnSpc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+mj-lt"/>
                <a:ea typeface="Arial" panose="020B0604020202020204" pitchFamily="34" charset="0"/>
              </a:rPr>
              <a:t>W</a:t>
            </a:r>
            <a:r>
              <a:rPr lang="en-US" sz="28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ebinar, seminar,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pelatihan</a:t>
            </a:r>
            <a:r>
              <a:rPr lang="en-US" sz="28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, &amp; </a:t>
            </a:r>
            <a:r>
              <a:rPr lang="en-US" sz="2800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sejenisnya</a:t>
            </a:r>
            <a:r>
              <a:rPr lang="en-US" sz="28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untuk</a:t>
            </a:r>
            <a:r>
              <a:rPr lang="en-US" sz="28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peningkatan</a:t>
            </a:r>
            <a:r>
              <a:rPr lang="en-US" sz="28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kompetensi</a:t>
            </a:r>
            <a:r>
              <a:rPr lang="en-US" sz="28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pustakawan</a:t>
            </a:r>
            <a:r>
              <a:rPr lang="en-US" sz="28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. </a:t>
            </a:r>
          </a:p>
          <a:p>
            <a:pPr marL="285750" lvl="0" indent="-285750" algn="just">
              <a:lnSpc>
                <a:spcPct val="115000"/>
              </a:lnSpc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Penyelenggaraan</a:t>
            </a:r>
            <a:r>
              <a:rPr lang="en-US" sz="28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i="1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call for paper</a:t>
            </a:r>
            <a:r>
              <a:rPr lang="en-US" sz="28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pembuatan</a:t>
            </a:r>
            <a:r>
              <a:rPr lang="en-US" sz="28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i="1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book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chaper</a:t>
            </a:r>
            <a:r>
              <a:rPr lang="en-US" sz="28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, </a:t>
            </a:r>
          </a:p>
          <a:p>
            <a:pPr marL="285750" lvl="0" indent="-285750" algn="just">
              <a:lnSpc>
                <a:spcPct val="115000"/>
              </a:lnSpc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Pendampingan</a:t>
            </a:r>
            <a:r>
              <a:rPr lang="en-US" sz="28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sertifikasi</a:t>
            </a:r>
            <a:r>
              <a:rPr lang="en-US" sz="28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kompetensi</a:t>
            </a:r>
            <a:r>
              <a:rPr lang="en-US" sz="28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pustakawan</a:t>
            </a:r>
            <a:r>
              <a:rPr lang="en-US" sz="28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, </a:t>
            </a:r>
          </a:p>
          <a:p>
            <a:pPr marL="285750" lvl="0" indent="-285750" algn="just">
              <a:lnSpc>
                <a:spcPct val="115000"/>
              </a:lnSpc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Penyusunan</a:t>
            </a:r>
            <a:r>
              <a:rPr lang="en-US" sz="28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 draft </a:t>
            </a:r>
            <a:r>
              <a:rPr lang="en-US" sz="2800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jabatan</a:t>
            </a:r>
            <a:r>
              <a:rPr lang="en-US" sz="28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fungsional</a:t>
            </a:r>
            <a:r>
              <a:rPr lang="en-US" sz="28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pustakawan</a:t>
            </a:r>
            <a:r>
              <a:rPr lang="en-US" sz="28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, </a:t>
            </a:r>
          </a:p>
          <a:p>
            <a:pPr marL="285750" lvl="0" indent="-285750" algn="just">
              <a:lnSpc>
                <a:spcPct val="115000"/>
              </a:lnSpc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Pendampingan</a:t>
            </a:r>
            <a:r>
              <a:rPr lang="en-US" sz="28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penyusunan</a:t>
            </a:r>
            <a:r>
              <a:rPr lang="en-US" sz="28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aturan</a:t>
            </a:r>
            <a:r>
              <a:rPr lang="en-US" sz="28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jabatan</a:t>
            </a:r>
            <a:r>
              <a:rPr lang="en-US" sz="28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fungsional</a:t>
            </a:r>
            <a:r>
              <a:rPr lang="en-US" sz="28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Pustakawan</a:t>
            </a:r>
            <a:r>
              <a:rPr lang="en-US" sz="28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 UAD, </a:t>
            </a:r>
          </a:p>
          <a:p>
            <a:pPr marL="285750" lvl="0" indent="-285750" algn="just">
              <a:lnSpc>
                <a:spcPct val="115000"/>
              </a:lnSpc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Cerdas</a:t>
            </a:r>
            <a:r>
              <a:rPr lang="en-US" sz="28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Cermat</a:t>
            </a:r>
            <a:r>
              <a:rPr lang="en-US" sz="28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+mj-lt"/>
                <a:ea typeface="Arial" panose="020B0604020202020204" pitchFamily="34" charset="0"/>
              </a:rPr>
              <a:t>Perpustakaan</a:t>
            </a:r>
            <a:r>
              <a:rPr lang="en-US" sz="28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 PTMA,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dll</a:t>
            </a:r>
            <a:r>
              <a:rPr lang="en-US" sz="28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endParaRPr lang="en-US" sz="2800" dirty="0">
              <a:solidFill>
                <a:srgbClr val="000000"/>
              </a:solidFill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1400"/>
              </a:spcAft>
            </a:pPr>
            <a:endParaRPr lang="en-US" sz="28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775E9D-6488-AACB-5B4F-589FBE755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506" y="-115654"/>
            <a:ext cx="7802404" cy="43888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32758F-7D0D-32DA-F3EF-2475795EB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1655" y="0"/>
            <a:ext cx="5363606" cy="33948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1A7ABD-6577-FB50-B9F4-6C44D0B0B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7601" y="3394814"/>
            <a:ext cx="4937660" cy="68181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A7D192-5FC3-30E1-AEBD-521D8B720B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3522583"/>
            <a:ext cx="4648200" cy="6678366"/>
          </a:xfrm>
          <a:prstGeom prst="rect">
            <a:avLst/>
          </a:prstGeom>
          <a:solidFill>
            <a:srgbClr val="00B0F0"/>
          </a:solidFill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C8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11000" y="-633455"/>
            <a:ext cx="7723744" cy="11553911"/>
            <a:chOff x="0" y="0"/>
            <a:chExt cx="2385741" cy="29218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85741" cy="2921836"/>
            </a:xfrm>
            <a:custGeom>
              <a:avLst/>
              <a:gdLst/>
              <a:ahLst/>
              <a:cxnLst/>
              <a:rect l="l" t="t" r="r" b="b"/>
              <a:pathLst>
                <a:path w="2385741" h="2921836">
                  <a:moveTo>
                    <a:pt x="0" y="0"/>
                  </a:moveTo>
                  <a:lnTo>
                    <a:pt x="2385741" y="0"/>
                  </a:lnTo>
                  <a:lnTo>
                    <a:pt x="2385741" y="2921836"/>
                  </a:lnTo>
                  <a:lnTo>
                    <a:pt x="0" y="2921836"/>
                  </a:lnTo>
                  <a:close/>
                </a:path>
              </a:pathLst>
            </a:custGeom>
            <a:solidFill>
              <a:srgbClr val="F1EB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2385741" cy="2902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46390" y="463198"/>
            <a:ext cx="11254582" cy="76502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1400"/>
              </a:spcAft>
            </a:pPr>
            <a:r>
              <a:rPr lang="en-US" sz="4400" dirty="0">
                <a:solidFill>
                  <a:srgbClr val="0000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2).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Bidang</a:t>
            </a:r>
            <a:r>
              <a:rPr lang="en-US" sz="4400" b="1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kerja</a:t>
            </a:r>
            <a:r>
              <a:rPr lang="en-US" sz="4400" b="1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sama</a:t>
            </a:r>
            <a:r>
              <a:rPr lang="en-US" sz="4400" b="1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dan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promosi</a:t>
            </a:r>
            <a:r>
              <a:rPr lang="en-US" sz="4400" b="1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4400" b="1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15000"/>
              </a:lnSpc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Pendampingan</a:t>
            </a:r>
            <a:r>
              <a:rPr lang="en-US" sz="33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akreditasi</a:t>
            </a:r>
            <a:r>
              <a:rPr lang="en-US" sz="33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perpustakaan</a:t>
            </a:r>
            <a:r>
              <a:rPr lang="en-US" sz="33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, </a:t>
            </a:r>
          </a:p>
          <a:p>
            <a:pPr marL="285750" lvl="0" indent="-285750" algn="just">
              <a:lnSpc>
                <a:spcPct val="115000"/>
              </a:lnSpc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3300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Konsorsium</a:t>
            </a:r>
            <a:r>
              <a:rPr lang="en-US" sz="33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 repository, </a:t>
            </a:r>
          </a:p>
          <a:p>
            <a:pPr marL="285750" lvl="0" indent="-285750" algn="just">
              <a:lnSpc>
                <a:spcPct val="115000"/>
              </a:lnSpc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3300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Konsorsium</a:t>
            </a:r>
            <a:r>
              <a:rPr lang="en-US" sz="33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 Scopus, </a:t>
            </a:r>
          </a:p>
          <a:p>
            <a:pPr marL="285750" lvl="0" indent="-285750" algn="just">
              <a:lnSpc>
                <a:spcPct val="115000"/>
              </a:lnSpc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3300" dirty="0" err="1">
                <a:solidFill>
                  <a:srgbClr val="000000"/>
                </a:solidFill>
                <a:latin typeface="+mj-lt"/>
                <a:ea typeface="Arial" panose="020B0604020202020204" pitchFamily="34" charset="0"/>
              </a:rPr>
              <a:t>P</a:t>
            </a:r>
            <a:r>
              <a:rPr lang="en-US" sz="3300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enawaran</a:t>
            </a:r>
            <a:r>
              <a:rPr lang="en-US" sz="33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skema</a:t>
            </a:r>
            <a:r>
              <a:rPr lang="en-US" sz="33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hibah</a:t>
            </a:r>
            <a:r>
              <a:rPr lang="en-US" sz="33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bagi</a:t>
            </a:r>
            <a:r>
              <a:rPr lang="en-US" sz="33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anggota</a:t>
            </a:r>
            <a:r>
              <a:rPr lang="en-US" sz="33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 FPPTMA (</a:t>
            </a:r>
            <a:r>
              <a:rPr lang="en-US" sz="3300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meliputi</a:t>
            </a:r>
            <a:r>
              <a:rPr lang="en-US" sz="33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hibah</a:t>
            </a:r>
            <a:r>
              <a:rPr lang="en-US" sz="33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konsorsium</a:t>
            </a:r>
            <a:r>
              <a:rPr lang="en-US" sz="33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 repository, </a:t>
            </a:r>
            <a:r>
              <a:rPr lang="en-US" sz="3300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hibah</a:t>
            </a:r>
            <a:r>
              <a:rPr lang="en-US" sz="33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 website </a:t>
            </a:r>
            <a:r>
              <a:rPr lang="en-US" sz="3300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perpustakaan</a:t>
            </a:r>
            <a:r>
              <a:rPr lang="en-US" sz="33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, </a:t>
            </a:r>
            <a:r>
              <a:rPr lang="en-US" sz="3300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hibah</a:t>
            </a:r>
            <a:r>
              <a:rPr lang="en-US" sz="33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3300" i="1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ebook</a:t>
            </a:r>
            <a:r>
              <a:rPr lang="en-US" sz="33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bekerjasama</a:t>
            </a:r>
            <a:r>
              <a:rPr lang="en-US" sz="33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dengan</a:t>
            </a:r>
            <a:r>
              <a:rPr lang="en-US" sz="33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rekanan</a:t>
            </a:r>
            <a:r>
              <a:rPr lang="en-US" sz="33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, dan </a:t>
            </a:r>
            <a:r>
              <a:rPr lang="en-US" sz="3300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hibah</a:t>
            </a:r>
            <a:r>
              <a:rPr lang="en-US" sz="33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buku</a:t>
            </a:r>
            <a:r>
              <a:rPr lang="en-US" sz="33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fisik</a:t>
            </a:r>
            <a:r>
              <a:rPr lang="en-US" sz="33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) </a:t>
            </a:r>
          </a:p>
          <a:p>
            <a:pPr lvl="0" algn="just">
              <a:lnSpc>
                <a:spcPct val="115000"/>
              </a:lnSpc>
              <a:spcAft>
                <a:spcPts val="1400"/>
              </a:spcAft>
            </a:pPr>
            <a:r>
              <a:rPr lang="en-US" sz="3300" b="1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3300" b="1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Rp.305.770.000.-/ (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Okt</a:t>
            </a:r>
            <a:r>
              <a:rPr lang="en-US" sz="44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 2023)</a:t>
            </a:r>
          </a:p>
          <a:p>
            <a:pPr marL="285750" lvl="0" indent="-285750" algn="just">
              <a:lnSpc>
                <a:spcPct val="115000"/>
              </a:lnSpc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4400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Bersinergi</a:t>
            </a:r>
            <a:r>
              <a:rPr lang="en-US" sz="44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sz="44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Korwil</a:t>
            </a:r>
            <a:r>
              <a:rPr lang="en-US" sz="44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Subsidi</a:t>
            </a:r>
            <a:r>
              <a:rPr lang="en-US" sz="44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anggran</a:t>
            </a:r>
            <a:r>
              <a:rPr lang="en-US" sz="44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penyelenggaraan</a:t>
            </a:r>
            <a:r>
              <a:rPr lang="en-US" sz="44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even </a:t>
            </a:r>
            <a:r>
              <a:rPr lang="en-US" sz="4400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bersama</a:t>
            </a:r>
            <a:r>
              <a:rPr lang="en-US" sz="44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D8598B-C498-DD42-6B2C-F0086ABBF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4605" y="0"/>
            <a:ext cx="3850448" cy="3771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39E478-5D83-4175-3410-AC98F1C8F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530" y="3876621"/>
            <a:ext cx="2204870" cy="304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23CBCE-55C4-41A5-97FE-B7E8B2C1E4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1592" y="4658360"/>
            <a:ext cx="2796503" cy="27965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5A64926-C337-F57F-814D-230C5CB219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605" y="7490497"/>
            <a:ext cx="3850448" cy="27965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6DF579A-FFF4-23E2-CA4E-9554BEE528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331" y="-102723"/>
            <a:ext cx="3445793" cy="44842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C426F60-3875-7110-4AAB-35140EDDE1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533" y="7546266"/>
            <a:ext cx="2951287" cy="274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282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C8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11000" y="-633455"/>
            <a:ext cx="7723744" cy="11553911"/>
            <a:chOff x="0" y="0"/>
            <a:chExt cx="2385741" cy="29218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85741" cy="2921836"/>
            </a:xfrm>
            <a:custGeom>
              <a:avLst/>
              <a:gdLst/>
              <a:ahLst/>
              <a:cxnLst/>
              <a:rect l="l" t="t" r="r" b="b"/>
              <a:pathLst>
                <a:path w="2385741" h="2921836">
                  <a:moveTo>
                    <a:pt x="0" y="0"/>
                  </a:moveTo>
                  <a:lnTo>
                    <a:pt x="2385741" y="0"/>
                  </a:lnTo>
                  <a:lnTo>
                    <a:pt x="2385741" y="2921836"/>
                  </a:lnTo>
                  <a:lnTo>
                    <a:pt x="0" y="2921836"/>
                  </a:lnTo>
                  <a:close/>
                </a:path>
              </a:pathLst>
            </a:custGeom>
            <a:solidFill>
              <a:srgbClr val="F1EB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2385741" cy="2902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182600" y="1752394"/>
            <a:ext cx="5904343" cy="6857542"/>
          </a:xfrm>
          <a:custGeom>
            <a:avLst/>
            <a:gdLst/>
            <a:ahLst/>
            <a:cxnLst/>
            <a:rect l="l" t="t" r="r" b="b"/>
            <a:pathLst>
              <a:path w="5904343" h="6857542">
                <a:moveTo>
                  <a:pt x="0" y="0"/>
                </a:moveTo>
                <a:lnTo>
                  <a:pt x="5904343" y="0"/>
                </a:lnTo>
                <a:lnTo>
                  <a:pt x="5904343" y="6857542"/>
                </a:lnTo>
                <a:lnTo>
                  <a:pt x="0" y="68575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49710" y="1028700"/>
            <a:ext cx="10808890" cy="47837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1400"/>
              </a:spcAft>
            </a:pP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3).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Bidang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teknologi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informasi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4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15000"/>
              </a:lnSpc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Sangat </a:t>
            </a:r>
            <a:r>
              <a:rPr lang="en-US" sz="33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melekat</a:t>
            </a:r>
            <a:r>
              <a:rPr lang="en-US" sz="33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dan </a:t>
            </a:r>
            <a:r>
              <a:rPr lang="en-US" sz="33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dibutuhkan</a:t>
            </a:r>
            <a:r>
              <a:rPr lang="en-US" sz="33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untuk</a:t>
            </a:r>
            <a:r>
              <a:rPr lang="en-US" sz="33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mensuport</a:t>
            </a:r>
            <a:r>
              <a:rPr lang="en-US" sz="33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bidang</a:t>
            </a:r>
            <a:r>
              <a:rPr lang="en-US" sz="33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lainnya</a:t>
            </a:r>
            <a:r>
              <a:rPr lang="en-US" sz="33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</a:p>
          <a:p>
            <a:pPr marL="285750" lvl="0" indent="-285750" algn="just">
              <a:lnSpc>
                <a:spcPct val="115000"/>
              </a:lnSpc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33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Kolaborasi</a:t>
            </a:r>
            <a:r>
              <a:rPr lang="en-US" sz="33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dalam</a:t>
            </a:r>
            <a:r>
              <a:rPr lang="en-US" sz="33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mengusung</a:t>
            </a:r>
            <a:r>
              <a:rPr lang="en-US" sz="33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konsorsium</a:t>
            </a:r>
            <a:r>
              <a:rPr lang="en-US" sz="33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repository dan website </a:t>
            </a:r>
            <a:r>
              <a:rPr lang="en-US" sz="33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Perpustakaan</a:t>
            </a:r>
            <a:r>
              <a:rPr lang="en-US" sz="33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PTMA</a:t>
            </a:r>
          </a:p>
          <a:p>
            <a:pPr marL="285750" lvl="0" indent="-285750" algn="just">
              <a:lnSpc>
                <a:spcPct val="115000"/>
              </a:lnSpc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Desain dan </a:t>
            </a:r>
            <a:r>
              <a:rPr lang="en-US" sz="33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Publikasi</a:t>
            </a:r>
            <a:r>
              <a:rPr lang="en-US" sz="33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Branding: </a:t>
            </a:r>
            <a:r>
              <a:rPr lang="en-US" sz="33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Medos</a:t>
            </a:r>
            <a:r>
              <a:rPr lang="en-US" sz="33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Website, </a:t>
            </a:r>
            <a:r>
              <a:rPr lang="en-US" sz="33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Dll</a:t>
            </a:r>
            <a:r>
              <a:rPr lang="en-US" sz="33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33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894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E3F4A5-3916-2D97-E216-AB76C77DB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547687"/>
            <a:ext cx="7038975" cy="9191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06B952-9B6C-0C91-91DF-4FB63ECD6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0" y="547687"/>
            <a:ext cx="7143750" cy="910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80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9762DC-A795-1924-962A-D3469C4D2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42900"/>
            <a:ext cx="7048500" cy="9163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27790A-0D66-D021-1209-9518C060F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571500"/>
            <a:ext cx="7000875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83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60D649-48ED-3811-2667-6B3C2E256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7400" y="557212"/>
            <a:ext cx="7010400" cy="9172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4F1154-BD0D-573F-0C33-33984C895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19100"/>
            <a:ext cx="7153275" cy="908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34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F69953-1F88-A897-0401-DBAC3FA9B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3575" y="633412"/>
            <a:ext cx="6800850" cy="902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00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9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28206" y="647700"/>
            <a:ext cx="16459200" cy="910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15000"/>
              </a:lnSpc>
              <a:spcAft>
                <a:spcPts val="1400"/>
              </a:spcAft>
            </a:pPr>
            <a:r>
              <a:rPr lang="en-US" sz="5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c. </a:t>
            </a:r>
            <a:r>
              <a:rPr lang="en-US" sz="5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Kolaborasi</a:t>
            </a:r>
            <a:r>
              <a:rPr lang="en-US" sz="5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FPPTMA </a:t>
            </a:r>
            <a:r>
              <a:rPr lang="en-US" sz="5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dengan</a:t>
            </a:r>
            <a:r>
              <a:rPr lang="en-US" sz="5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Perpusnas</a:t>
            </a:r>
            <a:r>
              <a:rPr lang="en-US" sz="5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RI</a:t>
            </a:r>
            <a:endParaRPr lang="en-US" sz="55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04800" y="2439524"/>
            <a:ext cx="17602200" cy="52756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arenR"/>
            </a:pPr>
            <a:r>
              <a:rPr lang="en-US" sz="3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Pendampingan</a:t>
            </a:r>
            <a:r>
              <a:rPr lang="en-US" sz="3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akreditasi</a:t>
            </a:r>
            <a:r>
              <a:rPr lang="en-US" sz="3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perpustakaan</a:t>
            </a:r>
            <a:r>
              <a:rPr lang="en-US" sz="3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arenR"/>
            </a:pPr>
            <a:r>
              <a:rPr lang="en-US" sz="3300" i="1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Public hearing</a:t>
            </a:r>
            <a:r>
              <a:rPr lang="en-US" sz="3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terhadap</a:t>
            </a:r>
            <a:r>
              <a:rPr lang="en-US" sz="3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aturan</a:t>
            </a:r>
            <a:r>
              <a:rPr lang="en-US" sz="3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baru</a:t>
            </a:r>
            <a:r>
              <a:rPr lang="en-US" sz="3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Perpusnas</a:t>
            </a:r>
            <a:r>
              <a:rPr lang="en-US" sz="3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RI</a:t>
            </a:r>
            <a:endParaRPr lang="en-US" sz="33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arenR"/>
            </a:pPr>
            <a:r>
              <a:rPr lang="en-US" sz="33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Pustakawan</a:t>
            </a:r>
            <a:r>
              <a:rPr lang="en-US" sz="33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PTMA </a:t>
            </a:r>
            <a:r>
              <a:rPr lang="en-US" sz="3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diikutkan</a:t>
            </a:r>
            <a:r>
              <a:rPr lang="en-US" sz="3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dalam</a:t>
            </a:r>
            <a:r>
              <a:rPr lang="en-US" sz="3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Bimtek</a:t>
            </a:r>
            <a:r>
              <a:rPr lang="en-US" sz="3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dan </a:t>
            </a:r>
            <a:r>
              <a:rPr lang="en-US" sz="3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Diklat</a:t>
            </a:r>
            <a:r>
              <a:rPr lang="en-US" sz="3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Asesor</a:t>
            </a:r>
            <a:r>
              <a:rPr lang="en-US" sz="3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Akreditasi</a:t>
            </a:r>
            <a:r>
              <a:rPr lang="en-US" sz="3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Perpusnas</a:t>
            </a:r>
            <a:r>
              <a:rPr lang="en-US" sz="3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3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arenR"/>
            </a:pPr>
            <a:r>
              <a:rPr lang="en-US" sz="3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Ditetapkannya</a:t>
            </a:r>
            <a:r>
              <a:rPr lang="en-US" sz="3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asesor</a:t>
            </a:r>
            <a:r>
              <a:rPr lang="en-US" sz="3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akreditasi</a:t>
            </a:r>
            <a:r>
              <a:rPr lang="en-US" sz="3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perpustakaan</a:t>
            </a:r>
            <a:r>
              <a:rPr lang="en-US" sz="3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(13 orang </a:t>
            </a:r>
            <a:r>
              <a:rPr lang="en-US" sz="3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dalam</a:t>
            </a:r>
            <a:r>
              <a:rPr lang="en-US" sz="3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SK No.100 </a:t>
            </a:r>
            <a:r>
              <a:rPr lang="en-US" sz="3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Tahun</a:t>
            </a:r>
            <a:r>
              <a:rPr lang="en-US" sz="3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2022) 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arenR"/>
            </a:pPr>
            <a:r>
              <a:rPr lang="en-US" sz="3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Sosialisasi</a:t>
            </a:r>
            <a:r>
              <a:rPr lang="en-US" sz="3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borang</a:t>
            </a:r>
            <a:r>
              <a:rPr lang="en-US" sz="3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akreditasi</a:t>
            </a:r>
            <a:r>
              <a:rPr lang="en-US" sz="3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mengundang</a:t>
            </a:r>
            <a:r>
              <a:rPr lang="en-US" sz="3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narasumber</a:t>
            </a:r>
            <a:r>
              <a:rPr lang="en-US" sz="3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DSA oleh FPPTMA pada </a:t>
            </a:r>
            <a:r>
              <a:rPr lang="en-US" sz="33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en-US" sz="3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Juli 2023)</a:t>
            </a:r>
            <a:endParaRPr lang="en-US" sz="33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400"/>
              </a:spcAft>
              <a:buFont typeface="+mj-lt"/>
              <a:buAutoNum type="arabicParenR"/>
            </a:pPr>
            <a:r>
              <a:rPr lang="en-US" sz="3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Diberikannya</a:t>
            </a:r>
            <a:r>
              <a:rPr lang="en-US" sz="3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slot </a:t>
            </a:r>
            <a:r>
              <a:rPr lang="en-US" sz="3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jadual</a:t>
            </a:r>
            <a:r>
              <a:rPr lang="en-US" sz="3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sertifikasi</a:t>
            </a:r>
            <a:r>
              <a:rPr lang="en-US" sz="3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kompetensi</a:t>
            </a:r>
            <a:r>
              <a:rPr lang="en-US" sz="3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untuk</a:t>
            </a:r>
            <a:r>
              <a:rPr lang="en-US" sz="3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60an </a:t>
            </a:r>
            <a:r>
              <a:rPr lang="en-US" sz="3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Pustakawan</a:t>
            </a:r>
            <a:r>
              <a:rPr lang="en-US" sz="3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PTMA di Jakarta , </a:t>
            </a:r>
            <a:r>
              <a:rPr lang="en-US" sz="3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tahun</a:t>
            </a:r>
            <a:r>
              <a:rPr lang="en-US" sz="3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2022 </a:t>
            </a:r>
            <a:r>
              <a:rPr lang="en-US" sz="3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secara</a:t>
            </a:r>
            <a:r>
              <a:rPr lang="en-US" sz="3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offline</a:t>
            </a:r>
            <a:r>
              <a:rPr lang="en-US" sz="3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dengan</a:t>
            </a:r>
            <a:r>
              <a:rPr lang="en-US" sz="3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biaya</a:t>
            </a:r>
            <a:r>
              <a:rPr lang="en-US" sz="3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ditanggung</a:t>
            </a:r>
            <a:r>
              <a:rPr lang="en-US" sz="3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APBN, </a:t>
            </a:r>
            <a:r>
              <a:rPr lang="en-US" sz="3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kesemuanya</a:t>
            </a:r>
            <a:r>
              <a:rPr lang="en-US" sz="3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dinyatakan</a:t>
            </a:r>
            <a:r>
              <a:rPr lang="en-US" sz="3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kompeten</a:t>
            </a:r>
            <a:r>
              <a:rPr lang="en-US" sz="3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en-US" sz="33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63057" y="234582"/>
            <a:ext cx="16920143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spcAft>
                <a:spcPts val="1400"/>
              </a:spcAft>
            </a:pPr>
            <a:r>
              <a:rPr lang="en-US" sz="6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d. </a:t>
            </a:r>
            <a:r>
              <a:rPr lang="en-US" sz="6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Kolaborasi</a:t>
            </a:r>
            <a:r>
              <a:rPr lang="en-US" sz="6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FPPTMA </a:t>
            </a:r>
            <a:r>
              <a:rPr lang="en-US" sz="6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dengan</a:t>
            </a:r>
            <a:r>
              <a:rPr lang="en-US" sz="6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PD IPI DIY</a:t>
            </a:r>
            <a:endParaRPr lang="en-US" sz="6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0363464" y="1419051"/>
            <a:ext cx="6645711" cy="1693712"/>
            <a:chOff x="0" y="0"/>
            <a:chExt cx="2132037" cy="7591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32037" cy="759115"/>
            </a:xfrm>
            <a:custGeom>
              <a:avLst/>
              <a:gdLst/>
              <a:ahLst/>
              <a:cxnLst/>
              <a:rect l="l" t="t" r="r" b="b"/>
              <a:pathLst>
                <a:path w="2132037" h="759115">
                  <a:moveTo>
                    <a:pt x="16987" y="0"/>
                  </a:moveTo>
                  <a:lnTo>
                    <a:pt x="2115050" y="0"/>
                  </a:lnTo>
                  <a:cubicBezTo>
                    <a:pt x="2119555" y="0"/>
                    <a:pt x="2123876" y="1790"/>
                    <a:pt x="2127062" y="4975"/>
                  </a:cubicBezTo>
                  <a:cubicBezTo>
                    <a:pt x="2130247" y="8161"/>
                    <a:pt x="2132037" y="12482"/>
                    <a:pt x="2132037" y="16987"/>
                  </a:cubicBezTo>
                  <a:lnTo>
                    <a:pt x="2132037" y="742128"/>
                  </a:lnTo>
                  <a:cubicBezTo>
                    <a:pt x="2132037" y="751510"/>
                    <a:pt x="2124432" y="759115"/>
                    <a:pt x="2115050" y="759115"/>
                  </a:cubicBezTo>
                  <a:lnTo>
                    <a:pt x="16987" y="759115"/>
                  </a:lnTo>
                  <a:cubicBezTo>
                    <a:pt x="7605" y="759115"/>
                    <a:pt x="0" y="751510"/>
                    <a:pt x="0" y="742128"/>
                  </a:cubicBezTo>
                  <a:lnTo>
                    <a:pt x="0" y="16987"/>
                  </a:lnTo>
                  <a:cubicBezTo>
                    <a:pt x="0" y="7605"/>
                    <a:pt x="7605" y="0"/>
                    <a:pt x="16987" y="0"/>
                  </a:cubicBezTo>
                  <a:close/>
                </a:path>
              </a:pathLst>
            </a:custGeom>
            <a:solidFill>
              <a:srgbClr val="5383FF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132037" cy="7972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345800" y="3289194"/>
            <a:ext cx="6836211" cy="1854306"/>
            <a:chOff x="0" y="0"/>
            <a:chExt cx="2132037" cy="75911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32037" cy="759115"/>
            </a:xfrm>
            <a:custGeom>
              <a:avLst/>
              <a:gdLst/>
              <a:ahLst/>
              <a:cxnLst/>
              <a:rect l="l" t="t" r="r" b="b"/>
              <a:pathLst>
                <a:path w="2132037" h="759115">
                  <a:moveTo>
                    <a:pt x="16987" y="0"/>
                  </a:moveTo>
                  <a:lnTo>
                    <a:pt x="2115050" y="0"/>
                  </a:lnTo>
                  <a:cubicBezTo>
                    <a:pt x="2119555" y="0"/>
                    <a:pt x="2123876" y="1790"/>
                    <a:pt x="2127062" y="4975"/>
                  </a:cubicBezTo>
                  <a:cubicBezTo>
                    <a:pt x="2130247" y="8161"/>
                    <a:pt x="2132037" y="12482"/>
                    <a:pt x="2132037" y="16987"/>
                  </a:cubicBezTo>
                  <a:lnTo>
                    <a:pt x="2132037" y="742128"/>
                  </a:lnTo>
                  <a:cubicBezTo>
                    <a:pt x="2132037" y="751510"/>
                    <a:pt x="2124432" y="759115"/>
                    <a:pt x="2115050" y="759115"/>
                  </a:cubicBezTo>
                  <a:lnTo>
                    <a:pt x="16987" y="759115"/>
                  </a:lnTo>
                  <a:cubicBezTo>
                    <a:pt x="7605" y="759115"/>
                    <a:pt x="0" y="751510"/>
                    <a:pt x="0" y="742128"/>
                  </a:cubicBezTo>
                  <a:lnTo>
                    <a:pt x="0" y="16987"/>
                  </a:lnTo>
                  <a:cubicBezTo>
                    <a:pt x="0" y="7605"/>
                    <a:pt x="7605" y="0"/>
                    <a:pt x="16987" y="0"/>
                  </a:cubicBezTo>
                  <a:close/>
                </a:path>
              </a:pathLst>
            </a:custGeom>
            <a:solidFill>
              <a:srgbClr val="3139A8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132037" cy="7972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315320" y="5330388"/>
            <a:ext cx="6836211" cy="1680845"/>
            <a:chOff x="0" y="0"/>
            <a:chExt cx="2132037" cy="75911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32037" cy="759115"/>
            </a:xfrm>
            <a:custGeom>
              <a:avLst/>
              <a:gdLst/>
              <a:ahLst/>
              <a:cxnLst/>
              <a:rect l="l" t="t" r="r" b="b"/>
              <a:pathLst>
                <a:path w="2132037" h="759115">
                  <a:moveTo>
                    <a:pt x="16987" y="0"/>
                  </a:moveTo>
                  <a:lnTo>
                    <a:pt x="2115050" y="0"/>
                  </a:lnTo>
                  <a:cubicBezTo>
                    <a:pt x="2119555" y="0"/>
                    <a:pt x="2123876" y="1790"/>
                    <a:pt x="2127062" y="4975"/>
                  </a:cubicBezTo>
                  <a:cubicBezTo>
                    <a:pt x="2130247" y="8161"/>
                    <a:pt x="2132037" y="12482"/>
                    <a:pt x="2132037" y="16987"/>
                  </a:cubicBezTo>
                  <a:lnTo>
                    <a:pt x="2132037" y="742128"/>
                  </a:lnTo>
                  <a:cubicBezTo>
                    <a:pt x="2132037" y="751510"/>
                    <a:pt x="2124432" y="759115"/>
                    <a:pt x="2115050" y="759115"/>
                  </a:cubicBezTo>
                  <a:lnTo>
                    <a:pt x="16987" y="759115"/>
                  </a:lnTo>
                  <a:cubicBezTo>
                    <a:pt x="7605" y="759115"/>
                    <a:pt x="0" y="751510"/>
                    <a:pt x="0" y="742128"/>
                  </a:cubicBezTo>
                  <a:lnTo>
                    <a:pt x="0" y="16987"/>
                  </a:lnTo>
                  <a:cubicBezTo>
                    <a:pt x="0" y="7605"/>
                    <a:pt x="7605" y="0"/>
                    <a:pt x="16987" y="0"/>
                  </a:cubicBezTo>
                  <a:close/>
                </a:path>
              </a:pathLst>
            </a:custGeom>
            <a:solidFill>
              <a:srgbClr val="06C892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132037" cy="7972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944755" y="2004509"/>
            <a:ext cx="1427669" cy="993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630"/>
              </a:lnSpc>
              <a:spcBef>
                <a:spcPct val="0"/>
              </a:spcBef>
            </a:pPr>
            <a:r>
              <a:rPr lang="en-US" sz="7000" u="none" strike="noStrike" spc="-294" dirty="0">
                <a:solidFill>
                  <a:srgbClr val="FFFFFF"/>
                </a:solidFill>
                <a:latin typeface="Be Vietnam Ultra-Bold"/>
              </a:rPr>
              <a:t>01.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192000" y="1839092"/>
            <a:ext cx="4953000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en-US" sz="33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Cerdas</a:t>
            </a:r>
            <a:r>
              <a:rPr lang="en-US" sz="33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Cermat</a:t>
            </a:r>
            <a:r>
              <a:rPr lang="en-US" sz="33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Perpustakaan</a:t>
            </a:r>
            <a:r>
              <a:rPr lang="en-US" sz="33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PTMA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764331" y="3674390"/>
            <a:ext cx="1427669" cy="993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630"/>
              </a:lnSpc>
              <a:spcBef>
                <a:spcPct val="0"/>
              </a:spcBef>
            </a:pPr>
            <a:r>
              <a:rPr lang="en-US" sz="7000" u="none" strike="noStrike" spc="-294" dirty="0">
                <a:solidFill>
                  <a:srgbClr val="FFFFFF"/>
                </a:solidFill>
                <a:latin typeface="Be Vietnam Ultra-Bold"/>
              </a:rPr>
              <a:t>02.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192000" y="3782493"/>
            <a:ext cx="48768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/>
            <a:r>
              <a:rPr lang="en-US" sz="3300" dirty="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rPr>
              <a:t>Webinar </a:t>
            </a:r>
            <a:r>
              <a:rPr lang="en-US" sz="3300" dirty="0" err="1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rPr>
              <a:t>jabatan</a:t>
            </a:r>
            <a:r>
              <a:rPr lang="en-US" sz="3300" dirty="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rPr>
              <a:t>fungsional</a:t>
            </a:r>
            <a:r>
              <a:rPr lang="en-US" sz="3300" dirty="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rPr>
              <a:t>pustakawan</a:t>
            </a:r>
            <a:endParaRPr lang="en-US" sz="3300" u="none" strike="noStrike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912087" y="5679796"/>
            <a:ext cx="1427669" cy="993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630"/>
              </a:lnSpc>
              <a:spcBef>
                <a:spcPct val="0"/>
              </a:spcBef>
            </a:pPr>
            <a:r>
              <a:rPr lang="en-US" sz="7000" u="none" strike="noStrike" spc="-294" dirty="0">
                <a:solidFill>
                  <a:srgbClr val="FFFF00"/>
                </a:solidFill>
                <a:latin typeface="Be Vietnam Ultra-Bold"/>
              </a:rPr>
              <a:t>03.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372424" y="5905500"/>
            <a:ext cx="4696376" cy="534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950"/>
              </a:lnSpc>
            </a:pPr>
            <a:r>
              <a:rPr lang="en-US" sz="28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Bimtek</a:t>
            </a:r>
            <a:r>
              <a:rPr lang="en-US" sz="2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pengelolaan</a:t>
            </a:r>
            <a:r>
              <a:rPr lang="en-US" sz="2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website </a:t>
            </a:r>
            <a:r>
              <a:rPr lang="en-US" sz="28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perpustakaan</a:t>
            </a:r>
            <a:endParaRPr lang="en-US" sz="2800" u="none" strike="noStrike" dirty="0">
              <a:solidFill>
                <a:srgbClr val="FFFF00"/>
              </a:solidFill>
              <a:latin typeface="Quicksand Medium"/>
            </a:endParaRPr>
          </a:p>
        </p:txBody>
      </p:sp>
      <p:grpSp>
        <p:nvGrpSpPr>
          <p:cNvPr id="19" name="Group 4">
            <a:extLst>
              <a:ext uri="{FF2B5EF4-FFF2-40B4-BE49-F238E27FC236}">
                <a16:creationId xmlns:a16="http://schemas.microsoft.com/office/drawing/2014/main" id="{3D56BB9E-D4BC-E70B-5F00-4539A5900619}"/>
              </a:ext>
            </a:extLst>
          </p:cNvPr>
          <p:cNvGrpSpPr/>
          <p:nvPr/>
        </p:nvGrpSpPr>
        <p:grpSpPr>
          <a:xfrm>
            <a:off x="10289195" y="7231200"/>
            <a:ext cx="6862336" cy="1947374"/>
            <a:chOff x="0" y="0"/>
            <a:chExt cx="2132037" cy="759115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B4EB5013-C61F-D174-4324-8ED29FE81501}"/>
                </a:ext>
              </a:extLst>
            </p:cNvPr>
            <p:cNvSpPr/>
            <p:nvPr/>
          </p:nvSpPr>
          <p:spPr>
            <a:xfrm>
              <a:off x="0" y="0"/>
              <a:ext cx="2132037" cy="759115"/>
            </a:xfrm>
            <a:custGeom>
              <a:avLst/>
              <a:gdLst/>
              <a:ahLst/>
              <a:cxnLst/>
              <a:rect l="l" t="t" r="r" b="b"/>
              <a:pathLst>
                <a:path w="2132037" h="759115">
                  <a:moveTo>
                    <a:pt x="16987" y="0"/>
                  </a:moveTo>
                  <a:lnTo>
                    <a:pt x="2115050" y="0"/>
                  </a:lnTo>
                  <a:cubicBezTo>
                    <a:pt x="2119555" y="0"/>
                    <a:pt x="2123876" y="1790"/>
                    <a:pt x="2127062" y="4975"/>
                  </a:cubicBezTo>
                  <a:cubicBezTo>
                    <a:pt x="2130247" y="8161"/>
                    <a:pt x="2132037" y="12482"/>
                    <a:pt x="2132037" y="16987"/>
                  </a:cubicBezTo>
                  <a:lnTo>
                    <a:pt x="2132037" y="742128"/>
                  </a:lnTo>
                  <a:cubicBezTo>
                    <a:pt x="2132037" y="751510"/>
                    <a:pt x="2124432" y="759115"/>
                    <a:pt x="2115050" y="759115"/>
                  </a:cubicBezTo>
                  <a:lnTo>
                    <a:pt x="16987" y="759115"/>
                  </a:lnTo>
                  <a:cubicBezTo>
                    <a:pt x="7605" y="759115"/>
                    <a:pt x="0" y="751510"/>
                    <a:pt x="0" y="742128"/>
                  </a:cubicBezTo>
                  <a:lnTo>
                    <a:pt x="0" y="16987"/>
                  </a:lnTo>
                  <a:cubicBezTo>
                    <a:pt x="0" y="7605"/>
                    <a:pt x="7605" y="0"/>
                    <a:pt x="16987" y="0"/>
                  </a:cubicBezTo>
                  <a:close/>
                </a:path>
              </a:pathLst>
            </a:custGeom>
            <a:solidFill>
              <a:srgbClr val="5383FF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1CF44EDE-7E05-6E17-2335-5378389DF3BD}"/>
                </a:ext>
              </a:extLst>
            </p:cNvPr>
            <p:cNvSpPr txBox="1"/>
            <p:nvPr/>
          </p:nvSpPr>
          <p:spPr>
            <a:xfrm>
              <a:off x="0" y="-38100"/>
              <a:ext cx="2132037" cy="7972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8EAAE68-6292-A254-144A-8B6FD1079CC7}"/>
              </a:ext>
            </a:extLst>
          </p:cNvPr>
          <p:cNvSpPr txBox="1"/>
          <p:nvPr/>
        </p:nvSpPr>
        <p:spPr>
          <a:xfrm>
            <a:off x="10764331" y="7571632"/>
            <a:ext cx="1076290" cy="948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>
              <a:lnSpc>
                <a:spcPts val="7630"/>
              </a:lnSpc>
              <a:spcBef>
                <a:spcPct val="0"/>
              </a:spcBef>
            </a:pPr>
            <a:r>
              <a:rPr lang="en-US" sz="4500" u="none" strike="noStrike" spc="-294" dirty="0">
                <a:solidFill>
                  <a:srgbClr val="FFFFFF"/>
                </a:solidFill>
                <a:latin typeface="Be Vietnam Ultra-Bold"/>
              </a:rPr>
              <a:t>04.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F795257-23A8-0566-29DB-C284C60766BF}"/>
              </a:ext>
            </a:extLst>
          </p:cNvPr>
          <p:cNvSpPr txBox="1"/>
          <p:nvPr/>
        </p:nvSpPr>
        <p:spPr>
          <a:xfrm>
            <a:off x="12192000" y="7960127"/>
            <a:ext cx="4648200" cy="644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>
              <a:lnSpc>
                <a:spcPts val="1950"/>
              </a:lnSpc>
            </a:pPr>
            <a:r>
              <a:rPr lang="en-US" sz="3400" dirty="0" err="1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</a:t>
            </a:r>
            <a:r>
              <a:rPr lang="en-US" sz="34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enyediaan</a:t>
            </a:r>
            <a:r>
              <a:rPr lang="en-US" sz="34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zoom </a:t>
            </a:r>
            <a:r>
              <a:rPr lang="en-US" sz="34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untuk</a:t>
            </a:r>
            <a:r>
              <a:rPr lang="en-US" sz="34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bimtek</a:t>
            </a:r>
            <a:r>
              <a:rPr lang="en-US" sz="34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34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dsb</a:t>
            </a:r>
            <a:endParaRPr lang="en-US" sz="3400" u="none" strike="noStrike" dirty="0">
              <a:solidFill>
                <a:srgbClr val="FFFF00"/>
              </a:solidFill>
              <a:latin typeface="Quicksand Medium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5359518-1F23-EA2D-F5B4-205A80EBF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39" y="1356070"/>
            <a:ext cx="7488761" cy="42077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AC62F0-40FE-935B-CCF4-EEBC00CD0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3" y="5669627"/>
            <a:ext cx="7488761" cy="461737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8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19864" y="-633455"/>
            <a:ext cx="8614880" cy="11553911"/>
            <a:chOff x="0" y="0"/>
            <a:chExt cx="2178593" cy="29218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78593" cy="2921836"/>
            </a:xfrm>
            <a:custGeom>
              <a:avLst/>
              <a:gdLst/>
              <a:ahLst/>
              <a:cxnLst/>
              <a:rect l="l" t="t" r="r" b="b"/>
              <a:pathLst>
                <a:path w="2178593" h="2921836">
                  <a:moveTo>
                    <a:pt x="0" y="0"/>
                  </a:moveTo>
                  <a:lnTo>
                    <a:pt x="2178593" y="0"/>
                  </a:lnTo>
                  <a:lnTo>
                    <a:pt x="2178593" y="2921836"/>
                  </a:lnTo>
                  <a:lnTo>
                    <a:pt x="0" y="2921836"/>
                  </a:lnTo>
                  <a:close/>
                </a:path>
              </a:pathLst>
            </a:custGeom>
            <a:solidFill>
              <a:srgbClr val="F1EB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2178593" cy="2902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71600" y="534848"/>
            <a:ext cx="8797353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82"/>
              </a:lnSpc>
            </a:pPr>
            <a:r>
              <a:rPr lang="en-US" sz="6300" spc="-264" dirty="0">
                <a:solidFill>
                  <a:schemeClr val="bg1"/>
                </a:solidFill>
                <a:latin typeface="Be Vietnam Ultra-Bold"/>
              </a:rPr>
              <a:t>e. </a:t>
            </a:r>
            <a:r>
              <a:rPr lang="en-US" sz="63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Kolaborasi</a:t>
            </a:r>
            <a:r>
              <a:rPr lang="en-US" sz="6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FPPTMA </a:t>
            </a:r>
            <a:r>
              <a:rPr lang="en-US" sz="63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dengan</a:t>
            </a:r>
            <a:r>
              <a:rPr lang="en-US" sz="6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3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Persyarikatan</a:t>
            </a:r>
            <a:endParaRPr lang="en-US" sz="63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7182"/>
              </a:lnSpc>
            </a:pPr>
            <a:endParaRPr lang="en-US" sz="6300" spc="-264" dirty="0">
              <a:solidFill>
                <a:schemeClr val="bg1"/>
              </a:solidFill>
              <a:latin typeface="Be Vietnam Ultra-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" y="2781300"/>
            <a:ext cx="10744200" cy="5334794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3239"/>
              </a:lnSpc>
              <a:buAutoNum type="arabicPeriod"/>
            </a:pP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Majlis Pendidikan Tinggi,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Penelitian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dan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Pengembangan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Pimpinan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Pusat Muhammadiyah dan ‘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Aisyiyah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/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Majelis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Dikti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Litbang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PP Muhammadiyah ‘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Aisyiyah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</a:p>
          <a:p>
            <a:pPr marL="342900" indent="-342900">
              <a:lnSpc>
                <a:spcPts val="3239"/>
              </a:lnSpc>
              <a:buAutoNum type="arabicPeriod"/>
            </a:pP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Majlis Pustaka dan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Informasi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PP Muhammadiyah, </a:t>
            </a:r>
          </a:p>
          <a:p>
            <a:pPr marL="342900" indent="-342900">
              <a:lnSpc>
                <a:spcPts val="3239"/>
              </a:lnSpc>
              <a:buAutoNum type="arabicPeriod"/>
            </a:pP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Majelis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Pendidikan Dasar dan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Menengah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Pimpinan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Daerah Muhammadiyah/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Majelis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Dikdasmen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PDM &amp;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Pimpinan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Wilayah ‘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Aisyiyah</a:t>
            </a:r>
            <a:endParaRPr lang="en-US" sz="280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>
              <a:lnSpc>
                <a:spcPts val="3239"/>
              </a:lnSpc>
              <a:buAutoNum type="arabicPeriod"/>
            </a:pP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erlibatnya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banyak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pustakawan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dan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pengelola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Perpustakaan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PTMA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sebagai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pengurus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dan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anggota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baik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di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tingkat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Pimpinan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Pusat, Wilayah,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sampai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ranting Muhammadiyah ‘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Aisyiyah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</a:p>
          <a:p>
            <a:pPr marL="342900" indent="-342900">
              <a:lnSpc>
                <a:spcPts val="3239"/>
              </a:lnSpc>
              <a:buAutoNum type="arabicPeriod"/>
            </a:pP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Amanah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kepada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Perpustakaan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PTMA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untuk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membimbing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Perpustakaan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Amal Usaha Muhammadiyah/AUM di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sekitarnya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terlebih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Perpustakaan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Sekolah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Muhammadiyah ‘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Aisyiyah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sz="2800" dirty="0">
              <a:solidFill>
                <a:schemeClr val="bg1"/>
              </a:solidFill>
              <a:latin typeface="Quicksand Medium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72780A-46E0-5167-DF92-6506FB9BDD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927" y="31568"/>
            <a:ext cx="7908176" cy="4883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385BAB-DAF8-A034-5795-731D8699B1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926" y="5143500"/>
            <a:ext cx="7992533" cy="449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906786" cy="309160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/>
          <p:cNvSpPr/>
          <p:nvPr/>
        </p:nvSpPr>
        <p:spPr>
          <a:xfrm>
            <a:off x="2906786" y="-108603"/>
            <a:ext cx="15381215" cy="311954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75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Irkhamiyati</a:t>
            </a:r>
            <a:r>
              <a:rPr lang="en-US" sz="37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SIP, M.IP.</a:t>
            </a:r>
          </a:p>
          <a:p>
            <a:pPr algn="ctr"/>
            <a:r>
              <a:rPr lang="en-US" sz="37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US" sz="37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irkhamiyati_ir@unisayogya.ac.id</a:t>
            </a:r>
            <a:r>
              <a:rPr lang="en-US" sz="37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7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HP: 081328073556</a:t>
            </a:r>
          </a:p>
          <a:p>
            <a:pPr algn="ctr"/>
            <a:r>
              <a:rPr lang="en-US" sz="37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FB: </a:t>
            </a:r>
            <a:r>
              <a:rPr lang="en-US" sz="4200" b="1" dirty="0" err="1">
                <a:solidFill>
                  <a:srgbClr val="0070C0"/>
                </a:solidFill>
              </a:rPr>
              <a:t>Irkhamiyati</a:t>
            </a:r>
            <a:r>
              <a:rPr lang="en-US" sz="37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IG: </a:t>
            </a:r>
            <a:r>
              <a:rPr lang="en-US" sz="4200" b="1" dirty="0" err="1">
                <a:hlinkClick r:id="rId7"/>
              </a:rPr>
              <a:t>irkhamiyati</a:t>
            </a:r>
            <a:endParaRPr lang="en-US" sz="4200" b="1" dirty="0">
              <a:hlinkClick r:id="rId7"/>
            </a:endParaRPr>
          </a:p>
          <a:p>
            <a:pPr algn="ctr"/>
            <a:endParaRPr lang="en-ID" sz="37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ID" sz="37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Diagonal Corners Snipped 4"/>
          <p:cNvSpPr/>
          <p:nvPr/>
        </p:nvSpPr>
        <p:spPr>
          <a:xfrm>
            <a:off x="2343236" y="3108125"/>
            <a:ext cx="13658763" cy="4431090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025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-52166" y="3010939"/>
          <a:ext cx="18340168" cy="11631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996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05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631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100" kern="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Pendidikan</a:t>
                      </a:r>
                      <a:endParaRPr lang="en-ID" sz="2100" kern="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Droid Sans"/>
                        <a:cs typeface="Arial" panose="020B0604020202020204" pitchFamily="34" charset="0"/>
                      </a:endParaRPr>
                    </a:p>
                  </a:txBody>
                  <a:tcPr marL="39291" marR="39291" marT="39291" marB="39291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100" kern="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DIII </a:t>
                      </a:r>
                      <a:r>
                        <a:rPr lang="en-US" sz="2100" kern="5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Perpustakaan</a:t>
                      </a:r>
                      <a:r>
                        <a:rPr lang="en-US" sz="2100" kern="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UGM (1994-1996)</a:t>
                      </a:r>
                      <a:endParaRPr lang="en-ID" sz="2100" kern="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100" kern="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S1 </a:t>
                      </a:r>
                      <a:r>
                        <a:rPr lang="en-US" sz="2100" kern="5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Ilmu</a:t>
                      </a:r>
                      <a:r>
                        <a:rPr lang="en-US" sz="2100" kern="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5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Perpustakaan</a:t>
                      </a:r>
                      <a:r>
                        <a:rPr lang="en-US" sz="2100" kern="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 </a:t>
                      </a:r>
                      <a:r>
                        <a:rPr lang="en-US" sz="2100" kern="5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Informasi</a:t>
                      </a:r>
                      <a:r>
                        <a:rPr lang="en-US" sz="2100" kern="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UIN </a:t>
                      </a:r>
                      <a:r>
                        <a:rPr lang="en-US" sz="2100" kern="5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Sunan</a:t>
                      </a:r>
                      <a:r>
                        <a:rPr lang="en-US" sz="2100" kern="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5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Kalijaga</a:t>
                      </a:r>
                      <a:r>
                        <a:rPr lang="en-US" sz="2100" kern="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Yogyakarta (2004-2006)</a:t>
                      </a:r>
                      <a:endParaRPr lang="en-ID" sz="2100" kern="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100" kern="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S2 </a:t>
                      </a:r>
                      <a:r>
                        <a:rPr lang="en-US" sz="2100" kern="5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Ilmu</a:t>
                      </a:r>
                      <a:r>
                        <a:rPr lang="en-US" sz="2100" kern="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5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Perpustakaan</a:t>
                      </a:r>
                      <a:r>
                        <a:rPr lang="en-US" sz="2100" kern="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 </a:t>
                      </a:r>
                      <a:r>
                        <a:rPr lang="en-US" sz="2100" kern="5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Informasi</a:t>
                      </a:r>
                      <a:r>
                        <a:rPr lang="en-US" sz="2100" kern="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UIN </a:t>
                      </a:r>
                      <a:r>
                        <a:rPr lang="en-US" sz="2100" kern="5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Sunan</a:t>
                      </a:r>
                      <a:r>
                        <a:rPr lang="en-US" sz="2100" kern="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5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Kalijaga</a:t>
                      </a:r>
                      <a:r>
                        <a:rPr lang="en-US" sz="2100" kern="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Yogyakarta (2013-2015)</a:t>
                      </a:r>
                      <a:endParaRPr lang="en-ID" sz="2100" kern="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Droid Sans"/>
                        <a:cs typeface="Arial" panose="020B0604020202020204" pitchFamily="34" charset="0"/>
                      </a:endParaRPr>
                    </a:p>
                  </a:txBody>
                  <a:tcPr marL="39291" marR="39291" marT="39291" marB="39291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-52165" y="4065458"/>
          <a:ext cx="18340166" cy="25474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01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389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474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Prestasi</a:t>
                      </a:r>
                      <a:endParaRPr lang="en-ID" sz="1800" kern="50" dirty="0">
                        <a:effectLst/>
                        <a:latin typeface="Arial" panose="020B0604020202020204" pitchFamily="34" charset="0"/>
                        <a:ea typeface="Droid Sans"/>
                        <a:cs typeface="Arial" panose="020B0604020202020204" pitchFamily="34" charset="0"/>
                      </a:endParaRPr>
                    </a:p>
                  </a:txBody>
                  <a:tcPr marL="39291" marR="39291" marT="39291" marB="39291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en-US" sz="18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Pustakawan</a:t>
                      </a:r>
                      <a:r>
                        <a:rPr lang="en-US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Berprestasi</a:t>
                      </a:r>
                      <a:r>
                        <a:rPr lang="en-US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Nasional III (</a:t>
                      </a:r>
                      <a:r>
                        <a:rPr lang="en-US" sz="18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Dikti</a:t>
                      </a:r>
                      <a:r>
                        <a:rPr lang="en-US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2011)</a:t>
                      </a:r>
                      <a:endParaRPr lang="en-ID" sz="1800" kern="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en-US" sz="18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Pustakawan</a:t>
                      </a:r>
                      <a:r>
                        <a:rPr lang="en-US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Berprestasi</a:t>
                      </a:r>
                      <a:r>
                        <a:rPr lang="en-US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Nasional  III (</a:t>
                      </a:r>
                      <a:r>
                        <a:rPr lang="en-US" sz="18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Perpusnas</a:t>
                      </a:r>
                      <a:r>
                        <a:rPr lang="en-US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RI, 2012)</a:t>
                      </a:r>
                      <a:endParaRPr lang="en-ID" sz="1800" kern="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</a:t>
                      </a:r>
                      <a:r>
                        <a:rPr lang="en-US" sz="18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Juara</a:t>
                      </a:r>
                      <a:r>
                        <a:rPr lang="en-US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 </a:t>
                      </a:r>
                      <a:r>
                        <a:rPr lang="en-US" sz="18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Seleksi</a:t>
                      </a:r>
                      <a:r>
                        <a:rPr lang="en-US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Utusan</a:t>
                      </a:r>
                      <a:r>
                        <a:rPr lang="en-US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Indonesia </a:t>
                      </a:r>
                      <a:r>
                        <a:rPr lang="en-US" sz="18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untuk</a:t>
                      </a:r>
                      <a:r>
                        <a:rPr lang="en-US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CONSAL XVI  Bangkok (</a:t>
                      </a:r>
                      <a:r>
                        <a:rPr lang="en-US" sz="18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Perpusnas</a:t>
                      </a:r>
                      <a:r>
                        <a:rPr lang="en-US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RI, 2016)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</a:t>
                      </a:r>
                      <a:r>
                        <a:rPr lang="en-US" sz="18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Juara</a:t>
                      </a:r>
                      <a:r>
                        <a:rPr lang="en-US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</a:t>
                      </a:r>
                      <a:r>
                        <a:rPr lang="en-US" sz="18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Lomba</a:t>
                      </a:r>
                      <a:r>
                        <a:rPr lang="en-US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Menulis</a:t>
                      </a:r>
                      <a:r>
                        <a:rPr lang="en-US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Esai</a:t>
                      </a:r>
                      <a:r>
                        <a:rPr lang="en-US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Unisa Yogyakarta (2022)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</a:t>
                      </a:r>
                      <a:r>
                        <a:rPr lang="en-US" sz="18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Juara</a:t>
                      </a:r>
                      <a:r>
                        <a:rPr lang="en-US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</a:t>
                      </a:r>
                      <a:r>
                        <a:rPr lang="en-US" sz="18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Tendik</a:t>
                      </a:r>
                      <a:r>
                        <a:rPr lang="en-US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Berprestasi</a:t>
                      </a:r>
                      <a:r>
                        <a:rPr lang="en-US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Nasional (</a:t>
                      </a:r>
                      <a:r>
                        <a:rPr lang="en-US" sz="18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Pustakawan</a:t>
                      </a:r>
                      <a:r>
                        <a:rPr lang="en-US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PTMA, 2022)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</a:t>
                      </a:r>
                      <a:r>
                        <a:rPr lang="en-US" sz="18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Juara</a:t>
                      </a:r>
                      <a:r>
                        <a:rPr lang="en-US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</a:t>
                      </a:r>
                      <a:r>
                        <a:rPr lang="en-US" sz="18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Inkukabator</a:t>
                      </a:r>
                      <a:r>
                        <a:rPr lang="en-US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Literasi</a:t>
                      </a:r>
                      <a:r>
                        <a:rPr lang="en-US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Pustaka Nasional (</a:t>
                      </a:r>
                      <a:r>
                        <a:rPr lang="en-US" sz="18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Perpusnas</a:t>
                      </a:r>
                      <a:r>
                        <a:rPr lang="en-US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RI, 2022)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</a:t>
                      </a:r>
                      <a:r>
                        <a:rPr lang="en-US" sz="18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Juara</a:t>
                      </a:r>
                      <a:r>
                        <a:rPr lang="en-US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Harapan 1 </a:t>
                      </a:r>
                      <a:r>
                        <a:rPr lang="en-US" sz="18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Lomba</a:t>
                      </a:r>
                      <a:r>
                        <a:rPr lang="en-US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Menulis</a:t>
                      </a:r>
                      <a:r>
                        <a:rPr lang="en-US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Blog UNISA </a:t>
                      </a:r>
                      <a:r>
                        <a:rPr lang="en-US" sz="18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Yogya</a:t>
                      </a:r>
                      <a:r>
                        <a:rPr lang="en-US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(2023)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ID" sz="1800" kern="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800" kern="50" dirty="0">
                        <a:effectLst/>
                        <a:latin typeface="Arial" panose="020B0604020202020204" pitchFamily="34" charset="0"/>
                        <a:ea typeface="Droid Sans"/>
                        <a:cs typeface="Arial" panose="020B0604020202020204" pitchFamily="34" charset="0"/>
                      </a:endParaRPr>
                    </a:p>
                  </a:txBody>
                  <a:tcPr marL="39291" marR="39291" marT="39291" marB="39291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-14693" y="6234881"/>
          <a:ext cx="3272553" cy="40010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66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58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0103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ID" sz="2400" kern="50" dirty="0">
                        <a:effectLst/>
                        <a:latin typeface="Arial" panose="020B0604020202020204" pitchFamily="34" charset="0"/>
                        <a:ea typeface="Droid Sans"/>
                        <a:cs typeface="Arial" panose="020B0604020202020204" pitchFamily="34" charset="0"/>
                      </a:endParaRPr>
                    </a:p>
                  </a:txBody>
                  <a:tcPr marL="39291" marR="39291" marT="39291" marB="39291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</a:t>
                      </a:r>
                      <a:r>
                        <a:rPr lang="en-US" sz="24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4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Kepala</a:t>
                      </a:r>
                      <a:r>
                        <a:rPr lang="en-US" sz="24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Perpustakaan</a:t>
                      </a:r>
                      <a:r>
                        <a:rPr lang="en-US" sz="24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24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sejak</a:t>
                      </a:r>
                      <a:r>
                        <a:rPr lang="en-US" sz="24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Akper</a:t>
                      </a:r>
                      <a:r>
                        <a:rPr lang="en-US" sz="24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Akbid</a:t>
                      </a:r>
                      <a:r>
                        <a:rPr lang="en-US" sz="24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Stikes</a:t>
                      </a:r>
                      <a:r>
                        <a:rPr lang="en-US" sz="24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sampai</a:t>
                      </a:r>
                      <a:r>
                        <a:rPr lang="en-US" sz="24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sekarang</a:t>
                      </a:r>
                      <a:r>
                        <a:rPr lang="en-US" sz="24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menjadi</a:t>
                      </a:r>
                      <a:r>
                        <a:rPr lang="en-US" sz="24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Universitas</a:t>
                      </a:r>
                      <a:r>
                        <a:rPr lang="en-US" sz="24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‘</a:t>
                      </a:r>
                      <a:r>
                        <a:rPr lang="en-US" sz="24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Aisyiyah</a:t>
                      </a:r>
                      <a:r>
                        <a:rPr lang="en-US" sz="24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Yogyakarta)</a:t>
                      </a:r>
                      <a:endParaRPr lang="en-ID" sz="2400" kern="50" dirty="0">
                        <a:effectLst/>
                        <a:latin typeface="Arial" panose="020B0604020202020204" pitchFamily="34" charset="0"/>
                        <a:ea typeface="Droid Sans"/>
                        <a:cs typeface="Arial" panose="020B0604020202020204" pitchFamily="34" charset="0"/>
                      </a:endParaRPr>
                    </a:p>
                  </a:txBody>
                  <a:tcPr marL="39291" marR="39291" marT="39291" marB="39291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Arrow: Pentagon 8"/>
          <p:cNvSpPr/>
          <p:nvPr/>
        </p:nvSpPr>
        <p:spPr>
          <a:xfrm>
            <a:off x="9091820" y="6807293"/>
            <a:ext cx="5941116" cy="130355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025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191754" y="6195287"/>
          <a:ext cx="15096246" cy="40532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19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742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532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ID" sz="2000" kern="50" dirty="0">
                        <a:effectLst/>
                        <a:latin typeface="Arial" panose="020B0604020202020204" pitchFamily="34" charset="0"/>
                        <a:ea typeface="Droid Sans"/>
                        <a:cs typeface="Arial" panose="020B0604020202020204" pitchFamily="34" charset="0"/>
                      </a:endParaRPr>
                    </a:p>
                  </a:txBody>
                  <a:tcPr marL="39291" marR="39291" marT="39291" marB="39291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Organisasi</a:t>
                      </a: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en-US" sz="20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Pengelola</a:t>
                      </a: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TBM </a:t>
                      </a:r>
                      <a:r>
                        <a:rPr lang="en-US" sz="20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Wira</a:t>
                      </a: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Pustaka</a:t>
                      </a: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(2019-2014)</a:t>
                      </a:r>
                      <a:endParaRPr lang="en-ID" sz="2000" kern="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en-US" sz="20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Pengurus</a:t>
                      </a: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IPI DIY 4 </a:t>
                      </a:r>
                      <a:r>
                        <a:rPr lang="en-US" sz="20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Periode</a:t>
                      </a: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0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Sampai</a:t>
                      </a: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sekarang</a:t>
                      </a: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  <a:endParaRPr lang="en-ID" sz="2000" kern="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</a:t>
                      </a:r>
                      <a:r>
                        <a:rPr lang="en-US" sz="20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Pengurus</a:t>
                      </a: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Majlis </a:t>
                      </a:r>
                      <a:r>
                        <a:rPr lang="en-US" sz="20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Pustaka</a:t>
                      </a: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 </a:t>
                      </a:r>
                      <a:r>
                        <a:rPr lang="en-US" sz="20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Informasi</a:t>
                      </a: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PWM DIY (2012-2016)</a:t>
                      </a:r>
                      <a:endParaRPr lang="en-ID" sz="2000" kern="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</a:t>
                      </a:r>
                      <a:r>
                        <a:rPr lang="en-US" sz="20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Sekertaris</a:t>
                      </a: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Forum </a:t>
                      </a:r>
                      <a:r>
                        <a:rPr lang="en-US" sz="20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Silaturrahim</a:t>
                      </a: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Perpustakaan</a:t>
                      </a: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Perguruan</a:t>
                      </a: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Tinggi Muhammadiyah (2013-2017)</a:t>
                      </a:r>
                      <a:endParaRPr lang="en-ID" sz="2000" kern="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</a:t>
                      </a:r>
                      <a:r>
                        <a:rPr lang="en-US" sz="20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Bendahara</a:t>
                      </a: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Forum </a:t>
                      </a:r>
                      <a:r>
                        <a:rPr lang="en-US" sz="20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Perpustakaan</a:t>
                      </a: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Perguruan</a:t>
                      </a: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Tinggi Muhammadiyah/FPPTMA (2018-2022)</a:t>
                      </a:r>
                      <a:endParaRPr lang="en-ID" sz="2000" kern="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ID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</a:t>
                      </a:r>
                      <a:r>
                        <a:rPr lang="en-US" sz="20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Pengarah</a:t>
                      </a: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HIMPUSMA (</a:t>
                      </a:r>
                      <a:r>
                        <a:rPr lang="en-US" sz="20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Himpunan</a:t>
                      </a: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Pengelola</a:t>
                      </a: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Perpustakaan</a:t>
                      </a: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Sekolah</a:t>
                      </a: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Muhammadiyah) </a:t>
                      </a:r>
                      <a:r>
                        <a:rPr lang="en-US" sz="20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Kabupaten</a:t>
                      </a: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Sleman</a:t>
                      </a: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DIY (2019-2023)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</a:t>
                      </a:r>
                      <a:r>
                        <a:rPr lang="en-US" sz="20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Ketua</a:t>
                      </a: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Umum</a:t>
                      </a: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FPPTMA (2021-2025)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ea typeface="Droid Sans"/>
                          <a:cs typeface="Arial" panose="020B0604020202020204" pitchFamily="34" charset="0"/>
                        </a:rPr>
                        <a:t>8. </a:t>
                      </a:r>
                      <a:r>
                        <a:rPr lang="en-US" sz="2000" kern="50" dirty="0" err="1">
                          <a:effectLst/>
                          <a:latin typeface="Arial" panose="020B0604020202020204" pitchFamily="34" charset="0"/>
                          <a:ea typeface="Droid Sans"/>
                          <a:cs typeface="Arial" panose="020B0604020202020204" pitchFamily="34" charset="0"/>
                        </a:rPr>
                        <a:t>Pengurus</a:t>
                      </a: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ea typeface="Droid Sans"/>
                          <a:cs typeface="Arial" panose="020B0604020202020204" pitchFamily="34" charset="0"/>
                        </a:rPr>
                        <a:t> MPI PWM DIY dan LPPA PWA DIY (2023-2027)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ea typeface="Droid Sans"/>
                          <a:cs typeface="Arial" panose="020B0604020202020204" pitchFamily="34" charset="0"/>
                        </a:rPr>
                        <a:t>9. Wakil </a:t>
                      </a:r>
                      <a:r>
                        <a:rPr lang="en-US" sz="2000" kern="50" dirty="0" err="1">
                          <a:effectLst/>
                          <a:latin typeface="Arial" panose="020B0604020202020204" pitchFamily="34" charset="0"/>
                          <a:ea typeface="Droid Sans"/>
                          <a:cs typeface="Arial" panose="020B0604020202020204" pitchFamily="34" charset="0"/>
                        </a:rPr>
                        <a:t>Wira</a:t>
                      </a: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ea typeface="Droid Sans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50" dirty="0" err="1">
                          <a:effectLst/>
                          <a:latin typeface="Arial" panose="020B0604020202020204" pitchFamily="34" charset="0"/>
                          <a:ea typeface="Droid Sans"/>
                          <a:cs typeface="Arial" panose="020B0604020202020204" pitchFamily="34" charset="0"/>
                        </a:rPr>
                        <a:t>Senaga</a:t>
                      </a: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ea typeface="Droid Sans"/>
                          <a:cs typeface="Arial" panose="020B0604020202020204" pitchFamily="34" charset="0"/>
                        </a:rPr>
                        <a:t> (2022-Sekarang)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ea typeface="Droid Sans"/>
                          <a:cs typeface="Arial" panose="020B0604020202020204" pitchFamily="34" charset="0"/>
                        </a:rPr>
                        <a:t>10. </a:t>
                      </a:r>
                      <a:r>
                        <a:rPr lang="en-US" sz="2000" kern="50" dirty="0" err="1">
                          <a:effectLst/>
                          <a:latin typeface="Arial" panose="020B0604020202020204" pitchFamily="34" charset="0"/>
                          <a:ea typeface="Droid Sans"/>
                          <a:cs typeface="Arial" panose="020B0604020202020204" pitchFamily="34" charset="0"/>
                        </a:rPr>
                        <a:t>Ketua</a:t>
                      </a: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ea typeface="Droid Sans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50" dirty="0" err="1">
                          <a:effectLst/>
                          <a:latin typeface="Arial" panose="020B0604020202020204" pitchFamily="34" charset="0"/>
                          <a:ea typeface="Droid Sans"/>
                          <a:cs typeface="Arial" panose="020B0604020202020204" pitchFamily="34" charset="0"/>
                        </a:rPr>
                        <a:t>Pengajian</a:t>
                      </a: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ea typeface="Droid Sans"/>
                          <a:cs typeface="Arial" panose="020B0604020202020204" pitchFamily="34" charset="0"/>
                        </a:rPr>
                        <a:t> Malam </a:t>
                      </a:r>
                      <a:r>
                        <a:rPr lang="en-US" sz="2000" kern="50" dirty="0" err="1">
                          <a:effectLst/>
                          <a:latin typeface="Arial" panose="020B0604020202020204" pitchFamily="34" charset="0"/>
                          <a:ea typeface="Droid Sans"/>
                          <a:cs typeface="Arial" panose="020B0604020202020204" pitchFamily="34" charset="0"/>
                        </a:rPr>
                        <a:t>Sabtu</a:t>
                      </a: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ea typeface="Droid Sans"/>
                          <a:cs typeface="Arial" panose="020B0604020202020204" pitchFamily="34" charset="0"/>
                        </a:rPr>
                        <a:t> Nurul Huda (2023)</a:t>
                      </a:r>
                      <a:endParaRPr lang="en-ID" sz="2000" kern="50" dirty="0">
                        <a:effectLst/>
                        <a:latin typeface="Arial" panose="020B0604020202020204" pitchFamily="34" charset="0"/>
                        <a:ea typeface="Droid Sans"/>
                        <a:cs typeface="Arial" panose="020B0604020202020204" pitchFamily="34" charset="0"/>
                      </a:endParaRPr>
                    </a:p>
                  </a:txBody>
                  <a:tcPr marL="39291" marR="39291" marT="39291" marB="3929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763750" y="9048750"/>
            <a:ext cx="914400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4"/>
    </mc:Choice>
    <mc:Fallback xmlns="">
      <p:transition spd="slow" advTm="1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3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8934" y="8994639"/>
            <a:ext cx="4557028" cy="4557028"/>
          </a:xfrm>
          <a:custGeom>
            <a:avLst/>
            <a:gdLst/>
            <a:ahLst/>
            <a:cxnLst/>
            <a:rect l="l" t="t" r="r" b="b"/>
            <a:pathLst>
              <a:path w="4557028" h="4557028">
                <a:moveTo>
                  <a:pt x="0" y="0"/>
                </a:moveTo>
                <a:lnTo>
                  <a:pt x="4557027" y="0"/>
                </a:lnTo>
                <a:lnTo>
                  <a:pt x="4557027" y="4557028"/>
                </a:lnTo>
                <a:lnTo>
                  <a:pt x="0" y="455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986702" y="-1906870"/>
            <a:ext cx="9830244" cy="9830244"/>
          </a:xfrm>
          <a:custGeom>
            <a:avLst/>
            <a:gdLst/>
            <a:ahLst/>
            <a:cxnLst/>
            <a:rect l="l" t="t" r="r" b="b"/>
            <a:pathLst>
              <a:path w="9830244" h="9830244">
                <a:moveTo>
                  <a:pt x="0" y="0"/>
                </a:moveTo>
                <a:lnTo>
                  <a:pt x="9830243" y="0"/>
                </a:lnTo>
                <a:lnTo>
                  <a:pt x="9830243" y="9830243"/>
                </a:lnTo>
                <a:lnTo>
                  <a:pt x="0" y="98302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651389" y="-2208895"/>
            <a:ext cx="9398182" cy="9398145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t="-25047" b="-2504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588439" y="8897507"/>
            <a:ext cx="780406" cy="78040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B5F8">
                    <a:alpha val="100000"/>
                  </a:srgbClr>
                </a:gs>
                <a:gs pos="50000">
                  <a:srgbClr val="00B5F8">
                    <a:alpha val="100000"/>
                  </a:srgbClr>
                </a:gs>
                <a:gs pos="100000">
                  <a:srgbClr val="2B5DF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34772" y="131849"/>
            <a:ext cx="12876428" cy="7285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15000"/>
              </a:lnSpc>
              <a:spcAft>
                <a:spcPts val="1400"/>
              </a:spcAft>
            </a:pPr>
            <a:r>
              <a:rPr lang="en-US" sz="440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f. </a:t>
            </a:r>
            <a:r>
              <a:rPr lang="en-US" sz="4400" dirty="0" err="1">
                <a:effectLst/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Kolaborasi</a:t>
            </a:r>
            <a:r>
              <a:rPr lang="en-US" sz="440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FPPTMA </a:t>
            </a:r>
            <a:r>
              <a:rPr lang="en-US" sz="4400" dirty="0" err="1">
                <a:effectLst/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dengan</a:t>
            </a:r>
            <a:r>
              <a:rPr lang="en-US" sz="440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Stakeholder </a:t>
            </a:r>
            <a:r>
              <a:rPr lang="en-US" sz="4400" dirty="0" err="1">
                <a:effectLst/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Lainnya</a:t>
            </a:r>
            <a:endParaRPr lang="en-US" sz="4400" dirty="0">
              <a:effectLst/>
              <a:highlight>
                <a:srgbClr val="FFFF00"/>
              </a:highligh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65215" y="1799689"/>
            <a:ext cx="9958417" cy="34883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45730" lvl="1" algn="l">
              <a:lnSpc>
                <a:spcPts val="3414"/>
              </a:lnSpc>
            </a:pPr>
            <a:r>
              <a:rPr lang="en-US" sz="3300" dirty="0" err="1">
                <a:effectLst/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Dengan</a:t>
            </a:r>
            <a:r>
              <a:rPr lang="en-US" sz="330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</a:p>
          <a:p>
            <a:pPr marL="491460" lvl="1" indent="-245730" algn="l">
              <a:lnSpc>
                <a:spcPts val="3414"/>
              </a:lnSpc>
              <a:buFont typeface="Arial"/>
              <a:buChar char="•"/>
            </a:pPr>
            <a:r>
              <a:rPr lang="en-US" sz="3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Scopus, Turnitin, </a:t>
            </a:r>
            <a:r>
              <a:rPr lang="en-US" sz="33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Graha</a:t>
            </a:r>
            <a:r>
              <a:rPr lang="en-US" sz="3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Ilmu</a:t>
            </a:r>
            <a:r>
              <a:rPr lang="en-US" sz="3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33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Digido</a:t>
            </a:r>
            <a:r>
              <a:rPr lang="en-US" sz="3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Nusantara, </a:t>
            </a:r>
            <a:r>
              <a:rPr lang="en-US" sz="33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Ebsco</a:t>
            </a:r>
            <a:r>
              <a:rPr lang="en-US" sz="3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PT </a:t>
            </a:r>
            <a:r>
              <a:rPr lang="en-US" sz="33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Kubuku</a:t>
            </a:r>
            <a:r>
              <a:rPr lang="en-US" sz="3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33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Spektra</a:t>
            </a:r>
            <a:r>
              <a:rPr lang="en-US" sz="3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Springer, </a:t>
            </a:r>
            <a:r>
              <a:rPr lang="en-US" sz="33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Sagung</a:t>
            </a:r>
            <a:r>
              <a:rPr lang="en-US" sz="3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Seto</a:t>
            </a:r>
            <a:r>
              <a:rPr lang="en-US" sz="3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33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Fenros</a:t>
            </a:r>
            <a:r>
              <a:rPr lang="en-US" sz="3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33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Atsindo</a:t>
            </a:r>
            <a:r>
              <a:rPr lang="en-US" sz="3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33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IGroup</a:t>
            </a:r>
            <a:r>
              <a:rPr lang="en-US" sz="3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KPU DIY, ICMI Cabang Sleman, Prodi </a:t>
            </a:r>
            <a:r>
              <a:rPr lang="en-US" sz="33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Ilmu</a:t>
            </a:r>
            <a:r>
              <a:rPr lang="en-US" sz="3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Perpustakaan</a:t>
            </a:r>
            <a:r>
              <a:rPr lang="en-US" sz="3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dan </a:t>
            </a:r>
            <a:r>
              <a:rPr lang="en-US" sz="33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Informasi</a:t>
            </a:r>
            <a:r>
              <a:rPr lang="en-US" sz="3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dan </a:t>
            </a:r>
            <a:r>
              <a:rPr lang="en-US" sz="33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Fakultas</a:t>
            </a:r>
            <a:r>
              <a:rPr lang="en-US" sz="3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Adab</a:t>
            </a:r>
            <a:r>
              <a:rPr lang="en-US" sz="3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UIN Sunan </a:t>
            </a:r>
            <a:r>
              <a:rPr lang="en-US" sz="33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Kalijaga</a:t>
            </a:r>
            <a:r>
              <a:rPr lang="en-US" sz="3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Yogyakarta, </a:t>
            </a:r>
            <a:r>
              <a:rPr lang="en-US" sz="33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dll</a:t>
            </a:r>
            <a:r>
              <a:rPr lang="en-US" sz="3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</a:p>
          <a:p>
            <a:pPr marL="245730" lvl="1" algn="l">
              <a:lnSpc>
                <a:spcPts val="3414"/>
              </a:lnSpc>
            </a:pPr>
            <a:endParaRPr lang="en-US" sz="3300" u="none" strike="noStrike" spc="-56" dirty="0">
              <a:solidFill>
                <a:schemeClr val="bg1"/>
              </a:solidFill>
              <a:latin typeface="Canva Sans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5582958" y="8159898"/>
            <a:ext cx="780406" cy="78040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B5F8">
                    <a:alpha val="100000"/>
                  </a:srgbClr>
                </a:gs>
                <a:gs pos="50000">
                  <a:srgbClr val="00B5F8">
                    <a:alpha val="100000"/>
                  </a:srgbClr>
                </a:gs>
                <a:gs pos="100000">
                  <a:srgbClr val="2B5DF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endParaRPr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4BFF7EA-82BF-835F-E78D-987DADAEC416}"/>
              </a:ext>
            </a:extLst>
          </p:cNvPr>
          <p:cNvSpPr txBox="1"/>
          <p:nvPr/>
        </p:nvSpPr>
        <p:spPr>
          <a:xfrm>
            <a:off x="571783" y="5372100"/>
            <a:ext cx="10771094" cy="3349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400"/>
              </a:spcAft>
            </a:pPr>
            <a:r>
              <a:rPr lang="en-US" sz="3300" dirty="0" err="1">
                <a:effectLst/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Bentuknya</a:t>
            </a:r>
            <a:r>
              <a:rPr lang="en-US" sz="330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457200" lvl="0" indent="-457200">
              <a:spcAft>
                <a:spcPts val="1400"/>
              </a:spcAft>
              <a:buFont typeface="Wingdings" panose="05000000000000000000" pitchFamily="2" charset="2"/>
              <a:buChar char="Ø"/>
            </a:pPr>
            <a:r>
              <a:rPr lang="en-US" sz="33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Konsorsium</a:t>
            </a:r>
            <a:r>
              <a:rPr lang="en-US" sz="3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3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ejournal</a:t>
            </a:r>
            <a:r>
              <a:rPr lang="en-US" sz="3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&amp; </a:t>
            </a:r>
            <a:r>
              <a:rPr lang="en-US" sz="33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data base</a:t>
            </a:r>
            <a:endParaRPr lang="en-US" sz="3300" i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spcAft>
                <a:spcPts val="1400"/>
              </a:spcAft>
              <a:buFont typeface="Wingdings" panose="05000000000000000000" pitchFamily="2" charset="2"/>
              <a:buChar char="Ø"/>
            </a:pPr>
            <a:r>
              <a:rPr lang="en-US" sz="3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Sponsorship </a:t>
            </a:r>
            <a:r>
              <a:rPr lang="en-US" sz="33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kegiatan</a:t>
            </a:r>
            <a:endParaRPr lang="en-US" sz="330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57200" lvl="0" indent="-457200">
              <a:spcAft>
                <a:spcPts val="1400"/>
              </a:spcAft>
              <a:buFont typeface="Wingdings" panose="05000000000000000000" pitchFamily="2" charset="2"/>
              <a:buChar char="Ø"/>
            </a:pPr>
            <a:r>
              <a:rPr lang="en-US" sz="33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Penyelenggaraan</a:t>
            </a:r>
            <a:r>
              <a:rPr lang="en-US" sz="3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kegiatan</a:t>
            </a:r>
            <a:endParaRPr lang="en-US" sz="3300" i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spcAft>
                <a:spcPts val="1400"/>
              </a:spcAft>
              <a:buFont typeface="Wingdings" panose="05000000000000000000" pitchFamily="2" charset="2"/>
              <a:buChar char="Ø"/>
            </a:pPr>
            <a:r>
              <a:rPr lang="en-US" sz="33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Magang</a:t>
            </a:r>
            <a:r>
              <a:rPr lang="en-US" sz="3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PPL, </a:t>
            </a:r>
            <a:r>
              <a:rPr lang="en-US" sz="33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observasi</a:t>
            </a:r>
            <a:r>
              <a:rPr lang="en-US" sz="3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33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Dll</a:t>
            </a:r>
            <a:endParaRPr lang="en-US" sz="33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86823">
            <a:off x="-2567641" y="-815250"/>
            <a:ext cx="13885369" cy="15258647"/>
          </a:xfrm>
          <a:custGeom>
            <a:avLst/>
            <a:gdLst/>
            <a:ahLst/>
            <a:cxnLst/>
            <a:rect l="l" t="t" r="r" b="b"/>
            <a:pathLst>
              <a:path w="13885369" h="15258647">
                <a:moveTo>
                  <a:pt x="0" y="0"/>
                </a:moveTo>
                <a:lnTo>
                  <a:pt x="13885369" y="0"/>
                </a:lnTo>
                <a:lnTo>
                  <a:pt x="13885369" y="15258647"/>
                </a:lnTo>
                <a:lnTo>
                  <a:pt x="0" y="152586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25693" y="1028700"/>
            <a:ext cx="8131874" cy="8229600"/>
          </a:xfrm>
          <a:custGeom>
            <a:avLst/>
            <a:gdLst/>
            <a:ahLst/>
            <a:cxnLst/>
            <a:rect l="l" t="t" r="r" b="b"/>
            <a:pathLst>
              <a:path w="8131874" h="8229600">
                <a:moveTo>
                  <a:pt x="0" y="0"/>
                </a:moveTo>
                <a:lnTo>
                  <a:pt x="8131874" y="0"/>
                </a:lnTo>
                <a:lnTo>
                  <a:pt x="813187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8657567" y="230019"/>
            <a:ext cx="11353800" cy="1052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600" b="1" dirty="0">
                <a:solidFill>
                  <a:srgbClr val="0E101A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3. </a:t>
            </a:r>
            <a:r>
              <a:rPr lang="en-US" sz="6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Kendala-Kolaborasi</a:t>
            </a:r>
            <a:endParaRPr lang="en-US" sz="6600" b="1" dirty="0">
              <a:solidFill>
                <a:srgbClr val="541690"/>
              </a:solidFill>
              <a:latin typeface="Kollektif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764778" y="6452870"/>
            <a:ext cx="8523222" cy="443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 dirty="0">
                <a:solidFill>
                  <a:srgbClr val="541690"/>
                </a:solidFill>
                <a:latin typeface="Kollektif Bold"/>
              </a:rPr>
              <a:t>4. Kurang </a:t>
            </a:r>
            <a:r>
              <a:rPr lang="en-US" sz="2799" dirty="0" err="1">
                <a:solidFill>
                  <a:srgbClr val="541690"/>
                </a:solidFill>
                <a:latin typeface="Kollektif Bold"/>
              </a:rPr>
              <a:t>aktifnya</a:t>
            </a:r>
            <a:r>
              <a:rPr lang="en-US" sz="2799" dirty="0">
                <a:solidFill>
                  <a:srgbClr val="541690"/>
                </a:solidFill>
                <a:latin typeface="Kollektif Bold"/>
              </a:rPr>
              <a:t> </a:t>
            </a:r>
            <a:r>
              <a:rPr lang="en-US" sz="2799" dirty="0" err="1">
                <a:solidFill>
                  <a:srgbClr val="541690"/>
                </a:solidFill>
                <a:latin typeface="Kollektif Bold"/>
              </a:rPr>
              <a:t>beberapa</a:t>
            </a:r>
            <a:r>
              <a:rPr lang="en-US" sz="2799" dirty="0">
                <a:solidFill>
                  <a:srgbClr val="541690"/>
                </a:solidFill>
                <a:latin typeface="Kollektif Bold"/>
              </a:rPr>
              <a:t> </a:t>
            </a:r>
            <a:r>
              <a:rPr lang="en-US" sz="2799" dirty="0" err="1">
                <a:solidFill>
                  <a:srgbClr val="541690"/>
                </a:solidFill>
                <a:latin typeface="Kollektif Bold"/>
              </a:rPr>
              <a:t>pengurus</a:t>
            </a:r>
            <a:endParaRPr lang="en-US" sz="2799" dirty="0">
              <a:solidFill>
                <a:srgbClr val="541690"/>
              </a:solidFill>
              <a:latin typeface="Kollektif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798450" y="5561063"/>
            <a:ext cx="8131874" cy="670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en-US" sz="3300" dirty="0">
                <a:solidFill>
                  <a:srgbClr val="7C5CF2"/>
                </a:solidFill>
                <a:latin typeface="Kollektif Bold"/>
              </a:rPr>
              <a:t>3. </a:t>
            </a:r>
            <a:r>
              <a:rPr lang="en-US" sz="3300" dirty="0" err="1">
                <a:solidFill>
                  <a:srgbClr val="7C5CF2"/>
                </a:solidFill>
                <a:latin typeface="Kollektif Bold"/>
              </a:rPr>
              <a:t>Mundurnya</a:t>
            </a:r>
            <a:r>
              <a:rPr lang="en-US" sz="3300" dirty="0">
                <a:solidFill>
                  <a:srgbClr val="7C5CF2"/>
                </a:solidFill>
                <a:latin typeface="Kollektif Bold"/>
              </a:rPr>
              <a:t> </a:t>
            </a:r>
            <a:r>
              <a:rPr lang="en-US" sz="3300" dirty="0" err="1">
                <a:solidFill>
                  <a:srgbClr val="7C5CF2"/>
                </a:solidFill>
                <a:latin typeface="Kollektif Bold"/>
              </a:rPr>
              <a:t>waktu</a:t>
            </a:r>
            <a:r>
              <a:rPr lang="en-US" sz="3300" dirty="0">
                <a:solidFill>
                  <a:srgbClr val="7C5CF2"/>
                </a:solidFill>
                <a:latin typeface="Kollektif Bold"/>
              </a:rPr>
              <a:t> </a:t>
            </a:r>
            <a:r>
              <a:rPr lang="en-US" sz="3300" dirty="0" err="1">
                <a:solidFill>
                  <a:srgbClr val="7C5CF2"/>
                </a:solidFill>
                <a:latin typeface="Kollektif Bold"/>
              </a:rPr>
              <a:t>dari</a:t>
            </a:r>
            <a:r>
              <a:rPr lang="en-US" sz="3300" dirty="0">
                <a:solidFill>
                  <a:srgbClr val="7C5CF2"/>
                </a:solidFill>
                <a:latin typeface="Kollektif Bold"/>
              </a:rPr>
              <a:t> target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764778" y="7192209"/>
            <a:ext cx="3357962" cy="443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 dirty="0">
                <a:solidFill>
                  <a:srgbClr val="541690"/>
                </a:solidFill>
                <a:latin typeface="Kollektif Bold"/>
              </a:rPr>
              <a:t>5. </a:t>
            </a:r>
            <a:r>
              <a:rPr lang="en-US" sz="2799" dirty="0" err="1">
                <a:solidFill>
                  <a:srgbClr val="541690"/>
                </a:solidFill>
                <a:latin typeface="Kollektif Bold"/>
              </a:rPr>
              <a:t>Letak</a:t>
            </a:r>
            <a:r>
              <a:rPr lang="en-US" sz="2799" dirty="0">
                <a:solidFill>
                  <a:srgbClr val="541690"/>
                </a:solidFill>
                <a:latin typeface="Kollektif Bold"/>
              </a:rPr>
              <a:t> </a:t>
            </a:r>
            <a:r>
              <a:rPr lang="en-US" sz="2799" dirty="0" err="1">
                <a:solidFill>
                  <a:srgbClr val="541690"/>
                </a:solidFill>
                <a:latin typeface="Kollektif Bold"/>
              </a:rPr>
              <a:t>geografis</a:t>
            </a:r>
            <a:endParaRPr lang="en-US" sz="2799" dirty="0">
              <a:solidFill>
                <a:srgbClr val="541690"/>
              </a:solidFill>
              <a:latin typeface="Kollektif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864452" y="8814652"/>
            <a:ext cx="2557862" cy="443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 dirty="0">
                <a:solidFill>
                  <a:srgbClr val="541690"/>
                </a:solidFill>
                <a:latin typeface="Kollektif Bold"/>
              </a:rPr>
              <a:t>7. Waktu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793308" y="8058388"/>
            <a:ext cx="4027422" cy="443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 dirty="0">
                <a:solidFill>
                  <a:srgbClr val="541690"/>
                </a:solidFill>
                <a:latin typeface="Kollektif Bold"/>
              </a:rPr>
              <a:t>6. </a:t>
            </a:r>
            <a:r>
              <a:rPr lang="en-US" sz="2799" dirty="0" err="1">
                <a:solidFill>
                  <a:srgbClr val="541690"/>
                </a:solidFill>
                <a:latin typeface="Kollektif Bold"/>
              </a:rPr>
              <a:t>Letak</a:t>
            </a:r>
            <a:r>
              <a:rPr lang="en-US" sz="2799" dirty="0">
                <a:solidFill>
                  <a:srgbClr val="541690"/>
                </a:solidFill>
                <a:latin typeface="Kollektif Bold"/>
              </a:rPr>
              <a:t> </a:t>
            </a:r>
            <a:r>
              <a:rPr lang="en-US" sz="2799" dirty="0" err="1">
                <a:solidFill>
                  <a:srgbClr val="541690"/>
                </a:solidFill>
                <a:latin typeface="Kollektif Bold"/>
              </a:rPr>
              <a:t>Geografis</a:t>
            </a:r>
            <a:endParaRPr lang="en-US" sz="2799" dirty="0">
              <a:solidFill>
                <a:srgbClr val="541690"/>
              </a:solidFill>
              <a:latin typeface="Kollektif Bold"/>
            </a:endParaRPr>
          </a:p>
        </p:txBody>
      </p:sp>
      <p:sp>
        <p:nvSpPr>
          <p:cNvPr id="14" name="Freeform 14"/>
          <p:cNvSpPr/>
          <p:nvPr/>
        </p:nvSpPr>
        <p:spPr>
          <a:xfrm rot="-2436138">
            <a:off x="7560836" y="1221690"/>
            <a:ext cx="522406" cy="454018"/>
          </a:xfrm>
          <a:custGeom>
            <a:avLst/>
            <a:gdLst/>
            <a:ahLst/>
            <a:cxnLst/>
            <a:rect l="l" t="t" r="r" b="b"/>
            <a:pathLst>
              <a:path w="522406" h="454018">
                <a:moveTo>
                  <a:pt x="0" y="0"/>
                </a:moveTo>
                <a:lnTo>
                  <a:pt x="522406" y="0"/>
                </a:lnTo>
                <a:lnTo>
                  <a:pt x="522406" y="454018"/>
                </a:lnTo>
                <a:lnTo>
                  <a:pt x="0" y="4540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B4E80761-FB9D-9728-BF7D-42123E8387B7}"/>
              </a:ext>
            </a:extLst>
          </p:cNvPr>
          <p:cNvSpPr txBox="1"/>
          <p:nvPr/>
        </p:nvSpPr>
        <p:spPr>
          <a:xfrm>
            <a:off x="9630435" y="3109564"/>
            <a:ext cx="8131874" cy="670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en-US" sz="3300" dirty="0">
                <a:solidFill>
                  <a:srgbClr val="7C5CF2"/>
                </a:solidFill>
                <a:latin typeface="Kollektif Bold"/>
              </a:rPr>
              <a:t>1. Proses </a:t>
            </a:r>
            <a:r>
              <a:rPr lang="en-US" sz="3300" dirty="0" err="1">
                <a:solidFill>
                  <a:srgbClr val="7C5CF2"/>
                </a:solidFill>
                <a:latin typeface="Kollektif Bold"/>
              </a:rPr>
              <a:t>penyamaan</a:t>
            </a:r>
            <a:r>
              <a:rPr lang="en-US" sz="3300" dirty="0">
                <a:solidFill>
                  <a:srgbClr val="7C5CF2"/>
                </a:solidFill>
                <a:latin typeface="Kollektif Bold"/>
              </a:rPr>
              <a:t> </a:t>
            </a:r>
            <a:r>
              <a:rPr lang="en-US" sz="3300" dirty="0" err="1">
                <a:solidFill>
                  <a:srgbClr val="7C5CF2"/>
                </a:solidFill>
                <a:latin typeface="Kollektif Bold"/>
              </a:rPr>
              <a:t>persepsi</a:t>
            </a:r>
            <a:endParaRPr lang="en-US" sz="3300" dirty="0">
              <a:solidFill>
                <a:srgbClr val="7C5CF2"/>
              </a:solidFill>
              <a:latin typeface="Kollektif Bold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EFE04FB5-9BC5-6F82-67AF-6F79407DD6F0}"/>
              </a:ext>
            </a:extLst>
          </p:cNvPr>
          <p:cNvSpPr txBox="1"/>
          <p:nvPr/>
        </p:nvSpPr>
        <p:spPr>
          <a:xfrm>
            <a:off x="9630432" y="3925345"/>
            <a:ext cx="8131874" cy="14269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en-US" sz="3300" dirty="0">
                <a:solidFill>
                  <a:srgbClr val="7C5CF2"/>
                </a:solidFill>
                <a:latin typeface="Kollektif Bold"/>
              </a:rPr>
              <a:t>2. Kurang </a:t>
            </a:r>
            <a:r>
              <a:rPr lang="en-US" sz="3300" dirty="0" err="1">
                <a:solidFill>
                  <a:srgbClr val="7C5CF2"/>
                </a:solidFill>
                <a:latin typeface="Kollektif Bold"/>
              </a:rPr>
              <a:t>cepatnya</a:t>
            </a:r>
            <a:r>
              <a:rPr lang="en-US" sz="3300" dirty="0">
                <a:solidFill>
                  <a:srgbClr val="7C5CF2"/>
                </a:solidFill>
                <a:latin typeface="Kollektif Bold"/>
              </a:rPr>
              <a:t> </a:t>
            </a:r>
            <a:r>
              <a:rPr lang="en-US" sz="3300" dirty="0" err="1">
                <a:solidFill>
                  <a:srgbClr val="7C5CF2"/>
                </a:solidFill>
                <a:latin typeface="Kollektif Bold"/>
              </a:rPr>
              <a:t>respon</a:t>
            </a:r>
            <a:r>
              <a:rPr lang="en-US" sz="3300" dirty="0">
                <a:solidFill>
                  <a:srgbClr val="7C5CF2"/>
                </a:solidFill>
                <a:latin typeface="Kollektif Bold"/>
              </a:rPr>
              <a:t>  </a:t>
            </a:r>
          </a:p>
          <a:p>
            <a:pPr>
              <a:lnSpc>
                <a:spcPts val="5880"/>
              </a:lnSpc>
            </a:pPr>
            <a:r>
              <a:rPr lang="en-US" sz="3300" dirty="0">
                <a:solidFill>
                  <a:srgbClr val="7C5CF2"/>
                </a:solidFill>
                <a:latin typeface="Kollektif Bold"/>
              </a:rPr>
              <a:t>    </a:t>
            </a:r>
            <a:r>
              <a:rPr lang="en-US" sz="3300" dirty="0" err="1">
                <a:solidFill>
                  <a:srgbClr val="7C5CF2"/>
                </a:solidFill>
                <a:latin typeface="Kollektif Bold"/>
              </a:rPr>
              <a:t>pihak</a:t>
            </a:r>
            <a:r>
              <a:rPr lang="en-US" sz="3300" dirty="0">
                <a:solidFill>
                  <a:srgbClr val="7C5CF2"/>
                </a:solidFill>
                <a:latin typeface="Kollektif Bold"/>
              </a:rPr>
              <a:t> </a:t>
            </a:r>
            <a:r>
              <a:rPr lang="en-US" sz="3300" dirty="0" err="1">
                <a:solidFill>
                  <a:srgbClr val="7C5CF2"/>
                </a:solidFill>
                <a:latin typeface="Kollektif Bold"/>
              </a:rPr>
              <a:t>terkait</a:t>
            </a:r>
            <a:endParaRPr lang="en-US" sz="3300" dirty="0">
              <a:solidFill>
                <a:srgbClr val="7C5CF2"/>
              </a:solidFill>
              <a:latin typeface="Kollektif Bold"/>
            </a:endParaRP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6C954F69-EEC4-E3CC-F24F-91BEF5A8A9CC}"/>
              </a:ext>
            </a:extLst>
          </p:cNvPr>
          <p:cNvSpPr txBox="1"/>
          <p:nvPr/>
        </p:nvSpPr>
        <p:spPr>
          <a:xfrm>
            <a:off x="9630432" y="2377738"/>
            <a:ext cx="8131874" cy="670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en-US" sz="3300" dirty="0">
                <a:solidFill>
                  <a:srgbClr val="7C5CF2"/>
                </a:solidFill>
                <a:latin typeface="Kollektif Bold"/>
              </a:rPr>
              <a:t>INTERNAL: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74187">
            <a:off x="-2500231" y="-1540134"/>
            <a:ext cx="14046942" cy="15436200"/>
          </a:xfrm>
          <a:custGeom>
            <a:avLst/>
            <a:gdLst/>
            <a:ahLst/>
            <a:cxnLst/>
            <a:rect l="l" t="t" r="r" b="b"/>
            <a:pathLst>
              <a:path w="14046942" h="15436200">
                <a:moveTo>
                  <a:pt x="0" y="0"/>
                </a:moveTo>
                <a:lnTo>
                  <a:pt x="14046942" y="0"/>
                </a:lnTo>
                <a:lnTo>
                  <a:pt x="14046942" y="15436201"/>
                </a:lnTo>
                <a:lnTo>
                  <a:pt x="0" y="154362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51938" y="1028700"/>
            <a:ext cx="8429808" cy="8229600"/>
          </a:xfrm>
          <a:custGeom>
            <a:avLst/>
            <a:gdLst/>
            <a:ahLst/>
            <a:cxnLst/>
            <a:rect l="l" t="t" r="r" b="b"/>
            <a:pathLst>
              <a:path w="8429808" h="8229600">
                <a:moveTo>
                  <a:pt x="0" y="0"/>
                </a:moveTo>
                <a:lnTo>
                  <a:pt x="8429808" y="0"/>
                </a:lnTo>
                <a:lnTo>
                  <a:pt x="84298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9746206" y="163217"/>
            <a:ext cx="7372679" cy="25401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500"/>
              </a:lnSpc>
            </a:pPr>
            <a:r>
              <a:rPr lang="en-US" sz="7500" dirty="0" err="1">
                <a:solidFill>
                  <a:srgbClr val="541690"/>
                </a:solidFill>
                <a:latin typeface="Kollektif Bold"/>
              </a:rPr>
              <a:t>Kendala</a:t>
            </a:r>
            <a:r>
              <a:rPr lang="en-US" sz="7500" dirty="0">
                <a:solidFill>
                  <a:srgbClr val="541690"/>
                </a:solidFill>
                <a:latin typeface="Kollektif Bold"/>
              </a:rPr>
              <a:t> </a:t>
            </a:r>
            <a:r>
              <a:rPr lang="en-US" sz="7500" dirty="0" err="1">
                <a:solidFill>
                  <a:srgbClr val="541690"/>
                </a:solidFill>
                <a:latin typeface="Kollektif Bold"/>
              </a:rPr>
              <a:t>Eksternal</a:t>
            </a:r>
            <a:r>
              <a:rPr lang="en-US" sz="7500" dirty="0">
                <a:solidFill>
                  <a:srgbClr val="541690"/>
                </a:solidFill>
                <a:latin typeface="Kollektif Bold"/>
              </a:rPr>
              <a:t>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886621" y="3115760"/>
            <a:ext cx="3811973" cy="111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19"/>
              </a:lnSpc>
            </a:pPr>
            <a:r>
              <a:rPr lang="en-US" sz="3299" dirty="0" err="1">
                <a:solidFill>
                  <a:srgbClr val="541690"/>
                </a:solidFill>
                <a:latin typeface="Kollektif Bold"/>
              </a:rPr>
              <a:t>Perubahan</a:t>
            </a:r>
            <a:r>
              <a:rPr lang="en-US" sz="3299" dirty="0">
                <a:solidFill>
                  <a:srgbClr val="541690"/>
                </a:solidFill>
                <a:latin typeface="Kollektif Bold"/>
              </a:rPr>
              <a:t> </a:t>
            </a:r>
            <a:r>
              <a:rPr lang="en-US" sz="3299" dirty="0" err="1">
                <a:solidFill>
                  <a:srgbClr val="541690"/>
                </a:solidFill>
                <a:latin typeface="Kollektif Bold"/>
              </a:rPr>
              <a:t>Regulasi</a:t>
            </a:r>
            <a:r>
              <a:rPr lang="en-US" sz="3299" dirty="0">
                <a:solidFill>
                  <a:srgbClr val="541690"/>
                </a:solidFill>
                <a:latin typeface="Kollektif Bold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944600" y="3115760"/>
            <a:ext cx="3962400" cy="2292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19"/>
              </a:lnSpc>
            </a:pPr>
            <a:r>
              <a:rPr lang="en-US" sz="3299" dirty="0" err="1">
                <a:solidFill>
                  <a:srgbClr val="541690"/>
                </a:solidFill>
                <a:latin typeface="Kollektif Bold"/>
              </a:rPr>
              <a:t>Perpusnas</a:t>
            </a:r>
            <a:r>
              <a:rPr lang="en-US" sz="3299" dirty="0">
                <a:solidFill>
                  <a:srgbClr val="541690"/>
                </a:solidFill>
                <a:latin typeface="Kollektif Bold"/>
              </a:rPr>
              <a:t>-</a:t>
            </a:r>
            <a:br>
              <a:rPr lang="en-US" sz="3299" dirty="0">
                <a:solidFill>
                  <a:srgbClr val="541690"/>
                </a:solidFill>
                <a:latin typeface="Kollektif Bold"/>
              </a:rPr>
            </a:br>
            <a:r>
              <a:rPr lang="en-US" sz="3299" dirty="0">
                <a:solidFill>
                  <a:srgbClr val="541690"/>
                </a:solidFill>
                <a:latin typeface="Kollektif Bold"/>
              </a:rPr>
              <a:t>* MoU</a:t>
            </a:r>
            <a:br>
              <a:rPr lang="en-US" sz="3299" dirty="0">
                <a:solidFill>
                  <a:srgbClr val="541690"/>
                </a:solidFill>
                <a:latin typeface="Kollektif Bold"/>
              </a:rPr>
            </a:br>
            <a:r>
              <a:rPr lang="en-US" sz="3299" dirty="0">
                <a:solidFill>
                  <a:srgbClr val="541690"/>
                </a:solidFill>
                <a:latin typeface="Kollektif Bold"/>
              </a:rPr>
              <a:t>* ISBN</a:t>
            </a:r>
          </a:p>
          <a:p>
            <a:pPr>
              <a:lnSpc>
                <a:spcPts val="4619"/>
              </a:lnSpc>
            </a:pPr>
            <a:r>
              <a:rPr lang="en-US" sz="3299" dirty="0">
                <a:solidFill>
                  <a:srgbClr val="541690"/>
                </a:solidFill>
                <a:latin typeface="Kollektif Bold"/>
              </a:rPr>
              <a:t>* </a:t>
            </a:r>
            <a:r>
              <a:rPr lang="en-US" sz="3299" i="1" dirty="0">
                <a:solidFill>
                  <a:srgbClr val="541690"/>
                </a:solidFill>
                <a:latin typeface="Kollektif Bold"/>
              </a:rPr>
              <a:t>Public </a:t>
            </a:r>
            <a:r>
              <a:rPr lang="en-US" sz="3299" i="1" dirty="0" err="1">
                <a:solidFill>
                  <a:srgbClr val="541690"/>
                </a:solidFill>
                <a:latin typeface="Kollektif Bold"/>
              </a:rPr>
              <a:t>Figur</a:t>
            </a:r>
            <a:endParaRPr lang="en-US" sz="3299" i="1" dirty="0">
              <a:solidFill>
                <a:srgbClr val="541690"/>
              </a:solidFill>
              <a:latin typeface="Kollektif Bold"/>
            </a:endParaRPr>
          </a:p>
        </p:txBody>
      </p:sp>
      <p:sp>
        <p:nvSpPr>
          <p:cNvPr id="13" name="Freeform 13"/>
          <p:cNvSpPr/>
          <p:nvPr/>
        </p:nvSpPr>
        <p:spPr>
          <a:xfrm rot="7906630" flipH="1">
            <a:off x="16793814" y="8356873"/>
            <a:ext cx="402260" cy="349601"/>
          </a:xfrm>
          <a:custGeom>
            <a:avLst/>
            <a:gdLst/>
            <a:ahLst/>
            <a:cxnLst/>
            <a:rect l="l" t="t" r="r" b="b"/>
            <a:pathLst>
              <a:path w="402260" h="349601">
                <a:moveTo>
                  <a:pt x="402260" y="0"/>
                </a:moveTo>
                <a:lnTo>
                  <a:pt x="0" y="0"/>
                </a:lnTo>
                <a:lnTo>
                  <a:pt x="0" y="349601"/>
                </a:lnTo>
                <a:lnTo>
                  <a:pt x="402260" y="349601"/>
                </a:lnTo>
                <a:lnTo>
                  <a:pt x="40226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7906630" flipV="1">
            <a:off x="16793814" y="1120349"/>
            <a:ext cx="402260" cy="349601"/>
          </a:xfrm>
          <a:custGeom>
            <a:avLst/>
            <a:gdLst/>
            <a:ahLst/>
            <a:cxnLst/>
            <a:rect l="l" t="t" r="r" b="b"/>
            <a:pathLst>
              <a:path w="402260" h="349601">
                <a:moveTo>
                  <a:pt x="0" y="349601"/>
                </a:moveTo>
                <a:lnTo>
                  <a:pt x="402260" y="349601"/>
                </a:lnTo>
                <a:lnTo>
                  <a:pt x="402260" y="0"/>
                </a:lnTo>
                <a:lnTo>
                  <a:pt x="0" y="0"/>
                </a:lnTo>
                <a:lnTo>
                  <a:pt x="0" y="349601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A3AEA42D-F04C-81EF-FACE-36634F9B091D}"/>
              </a:ext>
            </a:extLst>
          </p:cNvPr>
          <p:cNvSpPr txBox="1"/>
          <p:nvPr/>
        </p:nvSpPr>
        <p:spPr>
          <a:xfrm>
            <a:off x="9886621" y="6144348"/>
            <a:ext cx="3712298" cy="1113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19"/>
              </a:lnSpc>
            </a:pPr>
            <a:r>
              <a:rPr lang="en-US" sz="3299" dirty="0">
                <a:solidFill>
                  <a:srgbClr val="541690"/>
                </a:solidFill>
                <a:latin typeface="Kollektif Bold"/>
              </a:rPr>
              <a:t>Indonesia Bagian Tengah &amp; Timur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1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4191000" y="2722563"/>
            <a:ext cx="24228392" cy="8121818"/>
          </a:xfrm>
          <a:custGeom>
            <a:avLst/>
            <a:gdLst/>
            <a:ahLst/>
            <a:cxnLst/>
            <a:rect l="l" t="t" r="r" b="b"/>
            <a:pathLst>
              <a:path w="24228392" h="8121818">
                <a:moveTo>
                  <a:pt x="0" y="0"/>
                </a:moveTo>
                <a:lnTo>
                  <a:pt x="24228392" y="0"/>
                </a:lnTo>
                <a:lnTo>
                  <a:pt x="24228392" y="8121818"/>
                </a:lnTo>
                <a:lnTo>
                  <a:pt x="0" y="81218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691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28700" y="1660659"/>
            <a:ext cx="6965682" cy="6965682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2B69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284320" y="415956"/>
              <a:ext cx="5781360" cy="5518089"/>
            </a:xfrm>
            <a:custGeom>
              <a:avLst/>
              <a:gdLst/>
              <a:ahLst/>
              <a:cxnLst/>
              <a:rect l="l" t="t" r="r" b="b"/>
              <a:pathLst>
                <a:path w="5781360" h="5518089">
                  <a:moveTo>
                    <a:pt x="2890680" y="4414"/>
                  </a:moveTo>
                  <a:cubicBezTo>
                    <a:pt x="1903611" y="0"/>
                    <a:pt x="989627" y="524062"/>
                    <a:pt x="494813" y="1378160"/>
                  </a:cubicBezTo>
                  <a:cubicBezTo>
                    <a:pt x="0" y="2232259"/>
                    <a:pt x="0" y="3285829"/>
                    <a:pt x="494813" y="4139928"/>
                  </a:cubicBezTo>
                  <a:cubicBezTo>
                    <a:pt x="989627" y="4994026"/>
                    <a:pt x="1903611" y="5518088"/>
                    <a:pt x="2890680" y="5513674"/>
                  </a:cubicBezTo>
                  <a:cubicBezTo>
                    <a:pt x="3877749" y="5518088"/>
                    <a:pt x="4791733" y="4994026"/>
                    <a:pt x="5286547" y="4139928"/>
                  </a:cubicBezTo>
                  <a:cubicBezTo>
                    <a:pt x="5781360" y="3285829"/>
                    <a:pt x="5781360" y="2232259"/>
                    <a:pt x="5286547" y="1378161"/>
                  </a:cubicBezTo>
                  <a:cubicBezTo>
                    <a:pt x="4791733" y="524062"/>
                    <a:pt x="3877749" y="0"/>
                    <a:pt x="2890680" y="4414"/>
                  </a:cubicBezTo>
                  <a:close/>
                </a:path>
              </a:pathLst>
            </a:custGeom>
            <a:blipFill>
              <a:blip r:embed="rId4"/>
              <a:stretch>
                <a:fillRect l="-33765" t="-394" r="-37646" b="-1431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803574">
            <a:off x="-3229007" y="4942016"/>
            <a:ext cx="8106264" cy="8524787"/>
          </a:xfrm>
          <a:custGeom>
            <a:avLst/>
            <a:gdLst/>
            <a:ahLst/>
            <a:cxnLst/>
            <a:rect l="l" t="t" r="r" b="b"/>
            <a:pathLst>
              <a:path w="8106264" h="8524787">
                <a:moveTo>
                  <a:pt x="0" y="0"/>
                </a:moveTo>
                <a:lnTo>
                  <a:pt x="8106264" y="0"/>
                </a:lnTo>
                <a:lnTo>
                  <a:pt x="8106264" y="8524786"/>
                </a:lnTo>
                <a:lnTo>
                  <a:pt x="0" y="85247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4462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639383">
            <a:off x="-2623104" y="-3403514"/>
            <a:ext cx="8106264" cy="6807027"/>
          </a:xfrm>
          <a:custGeom>
            <a:avLst/>
            <a:gdLst/>
            <a:ahLst/>
            <a:cxnLst/>
            <a:rect l="l" t="t" r="r" b="b"/>
            <a:pathLst>
              <a:path w="8106264" h="6807027">
                <a:moveTo>
                  <a:pt x="0" y="0"/>
                </a:moveTo>
                <a:lnTo>
                  <a:pt x="8106263" y="0"/>
                </a:lnTo>
                <a:lnTo>
                  <a:pt x="8106263" y="6807028"/>
                </a:lnTo>
                <a:lnTo>
                  <a:pt x="0" y="68070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8112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8798180" y="7479990"/>
            <a:ext cx="2274748" cy="724845"/>
            <a:chOff x="0" y="0"/>
            <a:chExt cx="3237293" cy="10315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37293" cy="1031559"/>
            </a:xfrm>
            <a:custGeom>
              <a:avLst/>
              <a:gdLst/>
              <a:ahLst/>
              <a:cxnLst/>
              <a:rect l="l" t="t" r="r" b="b"/>
              <a:pathLst>
                <a:path w="3237293" h="1031559">
                  <a:moveTo>
                    <a:pt x="0" y="0"/>
                  </a:moveTo>
                  <a:lnTo>
                    <a:pt x="0" y="1031559"/>
                  </a:lnTo>
                  <a:lnTo>
                    <a:pt x="3237293" y="1031559"/>
                  </a:lnTo>
                  <a:lnTo>
                    <a:pt x="3237293" y="0"/>
                  </a:lnTo>
                  <a:lnTo>
                    <a:pt x="0" y="0"/>
                  </a:lnTo>
                  <a:close/>
                  <a:moveTo>
                    <a:pt x="3176333" y="970599"/>
                  </a:moveTo>
                  <a:lnTo>
                    <a:pt x="59690" y="970599"/>
                  </a:lnTo>
                  <a:lnTo>
                    <a:pt x="59690" y="59690"/>
                  </a:lnTo>
                  <a:lnTo>
                    <a:pt x="3176333" y="59690"/>
                  </a:lnTo>
                  <a:lnTo>
                    <a:pt x="3176333" y="970599"/>
                  </a:lnTo>
                  <a:close/>
                </a:path>
              </a:pathLst>
            </a:custGeom>
            <a:solidFill>
              <a:srgbClr val="B6E4F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1967579" y="1199624"/>
            <a:ext cx="4947920" cy="1104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399" dirty="0" err="1">
                <a:solidFill>
                  <a:srgbClr val="509FCB"/>
                </a:solidFill>
                <a:latin typeface="Roboto Condensed Bold"/>
              </a:rPr>
              <a:t>Kolaborasi</a:t>
            </a:r>
            <a:endParaRPr lang="en-US" sz="6399" dirty="0">
              <a:solidFill>
                <a:srgbClr val="509FCB"/>
              </a:solidFill>
              <a:latin typeface="Roboto Condensed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795563" y="1199624"/>
            <a:ext cx="3090474" cy="1070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399" dirty="0" err="1">
                <a:solidFill>
                  <a:srgbClr val="D9EAF3"/>
                </a:solidFill>
                <a:latin typeface="Roboto Condensed Bold"/>
              </a:rPr>
              <a:t>Evaluasi</a:t>
            </a:r>
            <a:endParaRPr lang="en-US" sz="6399" dirty="0">
              <a:solidFill>
                <a:srgbClr val="D9EAF3"/>
              </a:solidFill>
              <a:latin typeface="Roboto Condensed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795563" y="2801138"/>
            <a:ext cx="8635753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B6E4FD"/>
                </a:solidFill>
                <a:latin typeface="Roboto Condensed"/>
              </a:rPr>
              <a:t>* Oleh Masing-masing </a:t>
            </a:r>
            <a:r>
              <a:rPr lang="en-US" sz="3999" dirty="0" err="1">
                <a:solidFill>
                  <a:srgbClr val="B6E4FD"/>
                </a:solidFill>
                <a:latin typeface="Roboto Condensed"/>
              </a:rPr>
              <a:t>Perpustakaan</a:t>
            </a:r>
            <a:r>
              <a:rPr lang="en-US" sz="3999" dirty="0">
                <a:solidFill>
                  <a:srgbClr val="B6E4FD"/>
                </a:solidFill>
                <a:latin typeface="Roboto Condensed"/>
              </a:rPr>
              <a:t> PTMA &amp; FPPTMA: </a:t>
            </a:r>
            <a:r>
              <a:rPr lang="en-US" sz="3999" dirty="0" err="1">
                <a:solidFill>
                  <a:srgbClr val="B6E4FD"/>
                </a:solidFill>
                <a:latin typeface="Roboto Condensed"/>
              </a:rPr>
              <a:t>Rapat</a:t>
            </a:r>
            <a:r>
              <a:rPr lang="en-US" sz="3999" dirty="0">
                <a:solidFill>
                  <a:srgbClr val="B6E4FD"/>
                </a:solidFill>
                <a:latin typeface="Roboto Condensed"/>
              </a:rPr>
              <a:t>, </a:t>
            </a:r>
            <a:r>
              <a:rPr lang="en-US" sz="3999" dirty="0" err="1">
                <a:solidFill>
                  <a:srgbClr val="B6E4FD"/>
                </a:solidFill>
                <a:latin typeface="Roboto Condensed"/>
              </a:rPr>
              <a:t>Angket</a:t>
            </a:r>
            <a:r>
              <a:rPr lang="en-US" sz="3999" dirty="0">
                <a:solidFill>
                  <a:srgbClr val="B6E4FD"/>
                </a:solidFill>
                <a:latin typeface="Roboto Condensed"/>
              </a:rPr>
              <a:t>, </a:t>
            </a:r>
            <a:r>
              <a:rPr lang="en-US" sz="3999" dirty="0" err="1">
                <a:solidFill>
                  <a:srgbClr val="B6E4FD"/>
                </a:solidFill>
                <a:latin typeface="Roboto Condensed"/>
              </a:rPr>
              <a:t>Dll</a:t>
            </a:r>
            <a:r>
              <a:rPr lang="en-US" sz="3999" dirty="0">
                <a:solidFill>
                  <a:srgbClr val="B6E4FD"/>
                </a:solidFill>
                <a:latin typeface="Roboto Condensed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556182" y="4791750"/>
            <a:ext cx="4550217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 err="1">
                <a:solidFill>
                  <a:srgbClr val="FFFFFF"/>
                </a:solidFill>
                <a:latin typeface="Roboto Condensed"/>
              </a:rPr>
              <a:t>Melalui</a:t>
            </a:r>
            <a:r>
              <a:rPr lang="en-US" sz="30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Roboto Condensed"/>
              </a:rPr>
              <a:t>Lomba</a:t>
            </a:r>
            <a:endParaRPr lang="en-US" sz="3000" dirty="0">
              <a:solidFill>
                <a:srgbClr val="B6E4FD"/>
              </a:solidFill>
              <a:latin typeface="Roboto Condense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657990" y="5600735"/>
            <a:ext cx="9205875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4350" indent="-514350">
              <a:lnSpc>
                <a:spcPts val="4200"/>
              </a:lnSpc>
              <a:buAutoNum type="arabicPeriod"/>
            </a:pPr>
            <a:r>
              <a:rPr lang="en-US" sz="3000" dirty="0">
                <a:solidFill>
                  <a:srgbClr val="FFFFFF"/>
                </a:solidFill>
                <a:latin typeface="Roboto Condensed"/>
              </a:rPr>
              <a:t>Website </a:t>
            </a:r>
            <a:r>
              <a:rPr lang="en-US" sz="3000" dirty="0" err="1">
                <a:solidFill>
                  <a:srgbClr val="FFFFFF"/>
                </a:solidFill>
                <a:latin typeface="Roboto Condensed"/>
              </a:rPr>
              <a:t>Perpustakaan</a:t>
            </a:r>
            <a:r>
              <a:rPr lang="en-US" sz="3000" dirty="0">
                <a:solidFill>
                  <a:srgbClr val="FFFFFF"/>
                </a:solidFill>
                <a:latin typeface="Roboto Condensed"/>
              </a:rPr>
              <a:t> PTMA </a:t>
            </a:r>
            <a:r>
              <a:rPr lang="en-US" sz="3000" dirty="0" err="1">
                <a:solidFill>
                  <a:srgbClr val="FFFFFF"/>
                </a:solidFill>
                <a:latin typeface="Roboto Condensed"/>
              </a:rPr>
              <a:t>Terbaik</a:t>
            </a:r>
            <a:endParaRPr lang="en-US" sz="3000" dirty="0">
              <a:solidFill>
                <a:srgbClr val="FFFFFF"/>
              </a:solidFill>
              <a:latin typeface="Roboto Condensed"/>
            </a:endParaRPr>
          </a:p>
          <a:p>
            <a:pPr marL="514350" indent="-514350">
              <a:lnSpc>
                <a:spcPts val="4200"/>
              </a:lnSpc>
              <a:buAutoNum type="arabicPeriod"/>
            </a:pPr>
            <a:r>
              <a:rPr lang="en-US" sz="3000" dirty="0" err="1">
                <a:solidFill>
                  <a:srgbClr val="FFFFFF"/>
                </a:solidFill>
                <a:latin typeface="Roboto Condensed"/>
              </a:rPr>
              <a:t>Korwil</a:t>
            </a:r>
            <a:r>
              <a:rPr lang="en-US" sz="30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Roboto Condensed"/>
              </a:rPr>
              <a:t>Terbaik</a:t>
            </a:r>
            <a:endParaRPr lang="en-US" sz="3000" dirty="0">
              <a:solidFill>
                <a:srgbClr val="FFFFFF"/>
              </a:solidFill>
              <a:latin typeface="Roboto Condensed"/>
            </a:endParaRPr>
          </a:p>
          <a:p>
            <a:pPr>
              <a:lnSpc>
                <a:spcPts val="4200"/>
              </a:lnSpc>
            </a:pPr>
            <a:endParaRPr lang="en-US" sz="3000" dirty="0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9921" flipH="1">
            <a:off x="7776400" y="-277752"/>
            <a:ext cx="11750703" cy="12912860"/>
          </a:xfrm>
          <a:custGeom>
            <a:avLst/>
            <a:gdLst/>
            <a:ahLst/>
            <a:cxnLst/>
            <a:rect l="l" t="t" r="r" b="b"/>
            <a:pathLst>
              <a:path w="11750703" h="12912860">
                <a:moveTo>
                  <a:pt x="11750703" y="0"/>
                </a:moveTo>
                <a:lnTo>
                  <a:pt x="0" y="0"/>
                </a:lnTo>
                <a:lnTo>
                  <a:pt x="0" y="12912860"/>
                </a:lnTo>
                <a:lnTo>
                  <a:pt x="11750703" y="12912860"/>
                </a:lnTo>
                <a:lnTo>
                  <a:pt x="1175070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039794" y="1395541"/>
            <a:ext cx="7219506" cy="7495918"/>
          </a:xfrm>
          <a:custGeom>
            <a:avLst/>
            <a:gdLst/>
            <a:ahLst/>
            <a:cxnLst/>
            <a:rect l="l" t="t" r="r" b="b"/>
            <a:pathLst>
              <a:path w="7219506" h="7495918">
                <a:moveTo>
                  <a:pt x="0" y="0"/>
                </a:moveTo>
                <a:lnTo>
                  <a:pt x="7219506" y="0"/>
                </a:lnTo>
                <a:lnTo>
                  <a:pt x="7219506" y="7495918"/>
                </a:lnTo>
                <a:lnTo>
                  <a:pt x="0" y="74959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28700" y="3836937"/>
            <a:ext cx="8115300" cy="2051471"/>
            <a:chOff x="0" y="0"/>
            <a:chExt cx="2137363" cy="5403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37363" cy="540305"/>
            </a:xfrm>
            <a:custGeom>
              <a:avLst/>
              <a:gdLst/>
              <a:ahLst/>
              <a:cxnLst/>
              <a:rect l="l" t="t" r="r" b="b"/>
              <a:pathLst>
                <a:path w="2137363" h="540305">
                  <a:moveTo>
                    <a:pt x="33390" y="0"/>
                  </a:moveTo>
                  <a:lnTo>
                    <a:pt x="2103973" y="0"/>
                  </a:lnTo>
                  <a:cubicBezTo>
                    <a:pt x="2112829" y="0"/>
                    <a:pt x="2121321" y="3518"/>
                    <a:pt x="2127583" y="9780"/>
                  </a:cubicBezTo>
                  <a:cubicBezTo>
                    <a:pt x="2133845" y="16041"/>
                    <a:pt x="2137363" y="24534"/>
                    <a:pt x="2137363" y="33390"/>
                  </a:cubicBezTo>
                  <a:lnTo>
                    <a:pt x="2137363" y="506915"/>
                  </a:lnTo>
                  <a:cubicBezTo>
                    <a:pt x="2137363" y="515771"/>
                    <a:pt x="2133845" y="524264"/>
                    <a:pt x="2127583" y="530525"/>
                  </a:cubicBezTo>
                  <a:cubicBezTo>
                    <a:pt x="2121321" y="536787"/>
                    <a:pt x="2112829" y="540305"/>
                    <a:pt x="2103973" y="540305"/>
                  </a:cubicBezTo>
                  <a:lnTo>
                    <a:pt x="33390" y="540305"/>
                  </a:lnTo>
                  <a:cubicBezTo>
                    <a:pt x="24534" y="540305"/>
                    <a:pt x="16041" y="536787"/>
                    <a:pt x="9780" y="530525"/>
                  </a:cubicBezTo>
                  <a:cubicBezTo>
                    <a:pt x="3518" y="524264"/>
                    <a:pt x="0" y="515771"/>
                    <a:pt x="0" y="506915"/>
                  </a:cubicBezTo>
                  <a:lnTo>
                    <a:pt x="0" y="33390"/>
                  </a:lnTo>
                  <a:cubicBezTo>
                    <a:pt x="0" y="24534"/>
                    <a:pt x="3518" y="16041"/>
                    <a:pt x="9780" y="9780"/>
                  </a:cubicBezTo>
                  <a:cubicBezTo>
                    <a:pt x="16041" y="3518"/>
                    <a:pt x="24534" y="0"/>
                    <a:pt x="3339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DF6425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137363" cy="578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6150421"/>
            <a:ext cx="8131076" cy="2407060"/>
            <a:chOff x="0" y="-38100"/>
            <a:chExt cx="2141518" cy="633958"/>
          </a:xfrm>
        </p:grpSpPr>
        <p:sp>
          <p:nvSpPr>
            <p:cNvPr id="8" name="Freeform 8"/>
            <p:cNvSpPr/>
            <p:nvPr/>
          </p:nvSpPr>
          <p:spPr>
            <a:xfrm>
              <a:off x="4155" y="55553"/>
              <a:ext cx="2137363" cy="540305"/>
            </a:xfrm>
            <a:custGeom>
              <a:avLst/>
              <a:gdLst/>
              <a:ahLst/>
              <a:cxnLst/>
              <a:rect l="l" t="t" r="r" b="b"/>
              <a:pathLst>
                <a:path w="2137363" h="540305">
                  <a:moveTo>
                    <a:pt x="33390" y="0"/>
                  </a:moveTo>
                  <a:lnTo>
                    <a:pt x="2103973" y="0"/>
                  </a:lnTo>
                  <a:cubicBezTo>
                    <a:pt x="2112829" y="0"/>
                    <a:pt x="2121321" y="3518"/>
                    <a:pt x="2127583" y="9780"/>
                  </a:cubicBezTo>
                  <a:cubicBezTo>
                    <a:pt x="2133845" y="16041"/>
                    <a:pt x="2137363" y="24534"/>
                    <a:pt x="2137363" y="33390"/>
                  </a:cubicBezTo>
                  <a:lnTo>
                    <a:pt x="2137363" y="506915"/>
                  </a:lnTo>
                  <a:cubicBezTo>
                    <a:pt x="2137363" y="515771"/>
                    <a:pt x="2133845" y="524264"/>
                    <a:pt x="2127583" y="530525"/>
                  </a:cubicBezTo>
                  <a:cubicBezTo>
                    <a:pt x="2121321" y="536787"/>
                    <a:pt x="2112829" y="540305"/>
                    <a:pt x="2103973" y="540305"/>
                  </a:cubicBezTo>
                  <a:lnTo>
                    <a:pt x="33390" y="540305"/>
                  </a:lnTo>
                  <a:cubicBezTo>
                    <a:pt x="24534" y="540305"/>
                    <a:pt x="16041" y="536787"/>
                    <a:pt x="9780" y="530525"/>
                  </a:cubicBezTo>
                  <a:cubicBezTo>
                    <a:pt x="3518" y="524264"/>
                    <a:pt x="0" y="515771"/>
                    <a:pt x="0" y="506915"/>
                  </a:cubicBezTo>
                  <a:lnTo>
                    <a:pt x="0" y="33390"/>
                  </a:lnTo>
                  <a:cubicBezTo>
                    <a:pt x="0" y="24534"/>
                    <a:pt x="3518" y="16041"/>
                    <a:pt x="9780" y="9780"/>
                  </a:cubicBezTo>
                  <a:cubicBezTo>
                    <a:pt x="16041" y="3518"/>
                    <a:pt x="24534" y="0"/>
                    <a:pt x="3339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DF6425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137363" cy="578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44475" y="895350"/>
            <a:ext cx="8617834" cy="1022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399" dirty="0">
                <a:solidFill>
                  <a:srgbClr val="541690"/>
                </a:solidFill>
                <a:latin typeface="Kollektif Bold"/>
              </a:rPr>
              <a:t>Kesimpulan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44475" y="2267802"/>
            <a:ext cx="8099525" cy="1272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Kolaborasi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yang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dilakukan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oleh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Perpustakaan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PTMA di era society 5.0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benar-benar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memberi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manfaat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bagi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semua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elemen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terkait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sym typeface="Wingdings" panose="05000000000000000000" pitchFamily="2" charset="2"/>
              </a:rPr>
              <a:t>aplikasi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sym typeface="Wingdings" panose="05000000000000000000" pitchFamily="2" charset="2"/>
              </a:rPr>
              <a:t>ta’awun</a:t>
            </a:r>
            <a:endParaRPr lang="en-US" sz="2500" b="1" i="1" dirty="0">
              <a:solidFill>
                <a:srgbClr val="541690"/>
              </a:solidFill>
              <a:latin typeface="Kollektif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19200" y="3778045"/>
            <a:ext cx="8039100" cy="20245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59"/>
              </a:lnSpc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Ragam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kolaborasi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antara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lain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antar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Perpustakaan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PTMA, FPPTMA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dengan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sesama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Perpustakaan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PTMA,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dengan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Perpusnas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RI, FPPTMA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dengan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PD IPI DIY,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dengan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persyarikatan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dan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dengan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stakeholder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lainnya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en-US" sz="2899" b="1" dirty="0">
              <a:solidFill>
                <a:srgbClr val="541690"/>
              </a:solidFill>
              <a:latin typeface="Kollektif Itali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73573" y="6519448"/>
            <a:ext cx="7694227" cy="1611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Upaya: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Penawaran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berbagai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hibah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oleh FPPTMA &amp;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pemberian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subsidi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anggaran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untuk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penyelenggaraan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kegiatan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; 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Kolaborasi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dengan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Perpusnas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RI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dirasakan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belum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maksimal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Rencana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tindak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lanjutnya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akan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diadakan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koordinasi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lebih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lanjut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ke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mitra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kerja</a:t>
            </a:r>
            <a:endParaRPr lang="en-US" sz="2899" b="1" dirty="0">
              <a:solidFill>
                <a:srgbClr val="541690"/>
              </a:solidFill>
              <a:latin typeface="Kollektif Itali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700"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700"/>
          </a:p>
        </p:txBody>
      </p:sp>
      <p:sp>
        <p:nvSpPr>
          <p:cNvPr id="6" name="object 6"/>
          <p:cNvSpPr/>
          <p:nvPr/>
        </p:nvSpPr>
        <p:spPr>
          <a:xfrm>
            <a:off x="1453038" y="7046024"/>
            <a:ext cx="2706243" cy="7315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700"/>
          </a:p>
        </p:txBody>
      </p:sp>
      <p:sp>
        <p:nvSpPr>
          <p:cNvPr id="7" name="object 7"/>
          <p:cNvSpPr/>
          <p:nvPr/>
        </p:nvSpPr>
        <p:spPr>
          <a:xfrm>
            <a:off x="0" y="9601199"/>
            <a:ext cx="18444210" cy="685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700"/>
          </a:p>
        </p:txBody>
      </p:sp>
      <p:sp>
        <p:nvSpPr>
          <p:cNvPr id="3" name="object 3"/>
          <p:cNvSpPr txBox="1"/>
          <p:nvPr/>
        </p:nvSpPr>
        <p:spPr>
          <a:xfrm>
            <a:off x="1433989" y="7821549"/>
            <a:ext cx="5551574" cy="1204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050">
              <a:lnSpc>
                <a:spcPts val="2903"/>
              </a:lnSpc>
              <a:spcBef>
                <a:spcPts val="144"/>
              </a:spcBef>
            </a:pPr>
            <a:r>
              <a:rPr sz="4050" b="1" spc="-44" baseline="3034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4050" b="1" spc="-14" baseline="3034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4050" b="1" spc="6" baseline="3034" dirty="0">
                <a:solidFill>
                  <a:srgbClr val="FFFFFF"/>
                </a:solidFill>
                <a:latin typeface="Calibri"/>
                <a:cs typeface="Calibri"/>
              </a:rPr>
              <a:t>CA</a:t>
            </a:r>
            <a:r>
              <a:rPr sz="4050" b="1" baseline="3034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050" b="1" spc="6" baseline="3034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4050" b="1" baseline="3034" dirty="0">
                <a:solidFill>
                  <a:srgbClr val="FFFFFF"/>
                </a:solidFill>
                <a:latin typeface="Calibri"/>
                <a:cs typeface="Calibri"/>
              </a:rPr>
              <a:t>H...</a:t>
            </a:r>
            <a:r>
              <a:rPr sz="4050" b="1" spc="14" baseline="3034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4050" b="1" baseline="3034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4050" b="1" spc="-14" baseline="3034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4050" b="1" baseline="3034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4050" b="1" spc="21" baseline="3034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050" b="1" baseline="3034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050" b="1" spc="-14" baseline="3034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4050" b="1" baseline="3034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4050" b="1" spc="-66" baseline="303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50" b="1" spc="6" baseline="3034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4050" b="1" baseline="3034" dirty="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sz="4050" b="1" spc="-14" baseline="3034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4050" b="1" spc="6" baseline="3034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4050" b="1" baseline="3034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4050" b="1" spc="-14" baseline="303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50" b="1" spc="-6" baseline="3034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4050" b="1" spc="6" baseline="3034" dirty="0">
                <a:solidFill>
                  <a:srgbClr val="FFFFFF"/>
                </a:solidFill>
                <a:latin typeface="Calibri"/>
                <a:cs typeface="Calibri"/>
              </a:rPr>
              <a:t>AM</a:t>
            </a:r>
            <a:r>
              <a:rPr sz="4050" b="1" baseline="3034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2700" dirty="0">
              <a:latin typeface="Calibri"/>
              <a:cs typeface="Calibri"/>
            </a:endParaRPr>
          </a:p>
          <a:p>
            <a:pPr marL="19050" marR="51434">
              <a:lnSpc>
                <a:spcPts val="3240"/>
              </a:lnSpc>
              <a:spcBef>
                <a:spcPts val="17"/>
              </a:spcBef>
            </a:pPr>
            <a:r>
              <a:rPr sz="4050" b="1" spc="6" baseline="1517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050" b="1" baseline="1517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4050" b="1" spc="6" baseline="1517" dirty="0">
                <a:solidFill>
                  <a:srgbClr val="FFFFFF"/>
                </a:solidFill>
                <a:latin typeface="Calibri"/>
                <a:cs typeface="Calibri"/>
              </a:rPr>
              <a:t>HA</a:t>
            </a:r>
            <a:r>
              <a:rPr sz="4050" b="1" baseline="1517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lang="en-US" sz="4050" b="1" baseline="1517" dirty="0">
                <a:solidFill>
                  <a:srgbClr val="FFFFFF"/>
                </a:solidFill>
                <a:latin typeface="Calibri"/>
                <a:cs typeface="Calibri"/>
              </a:rPr>
              <a:t>MU</a:t>
            </a:r>
            <a:r>
              <a:rPr sz="4050" b="1" spc="-51" baseline="15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50" b="1" spc="-231" baseline="1517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4050" b="1" spc="6" baseline="1517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4050" b="1" spc="-6" baseline="1517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4050" b="1" baseline="1517" dirty="0">
                <a:solidFill>
                  <a:srgbClr val="FFFFFF"/>
                </a:solidFill>
                <a:latin typeface="Calibri"/>
                <a:cs typeface="Calibri"/>
              </a:rPr>
              <a:t>G MENCIP</a:t>
            </a:r>
            <a:r>
              <a:rPr sz="4050" b="1" spc="-194" baseline="1517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050" b="1" spc="6" baseline="1517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4050" b="1" spc="-6" baseline="1517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4050" b="1" spc="6" baseline="1517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4050" b="1" baseline="1517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2700" dirty="0">
              <a:latin typeface="Calibri"/>
              <a:cs typeface="Calibri"/>
            </a:endParaRPr>
          </a:p>
          <a:p>
            <a:pPr marL="19050" marR="51434">
              <a:lnSpc>
                <a:spcPts val="3248"/>
              </a:lnSpc>
            </a:pPr>
            <a:r>
              <a:rPr sz="4050" b="1" spc="14" baseline="1517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4050" b="1" spc="-28" baseline="1517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4050" b="1" spc="-14" baseline="1517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4050" b="1" spc="6" baseline="1517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4050" b="1" baseline="1517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4050" b="1" spc="-28" baseline="15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50" b="1" baseline="1517" dirty="0">
                <a:solidFill>
                  <a:srgbClr val="FFFFFF"/>
                </a:solidFill>
                <a:latin typeface="Calibri"/>
                <a:cs typeface="Calibri"/>
              </a:rPr>
              <a:t>KE</a:t>
            </a:r>
            <a:r>
              <a:rPr sz="4050" b="1" spc="-59" baseline="1517" dirty="0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sz="4050" b="1" spc="6" baseline="1517" dirty="0">
                <a:solidFill>
                  <a:srgbClr val="FFFFFF"/>
                </a:solidFill>
                <a:latin typeface="Calibri"/>
                <a:cs typeface="Calibri"/>
              </a:rPr>
              <a:t>AD</a:t>
            </a:r>
            <a:r>
              <a:rPr sz="4050" b="1" baseline="1517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4050" b="1" spc="14" baseline="1517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4050" b="1" baseline="1517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4050" b="1" spc="-44" baseline="15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50" b="1" spc="6" baseline="1517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4050" b="1" baseline="1517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4050" b="1" spc="14" baseline="15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50" b="1" spc="6" baseline="1517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4050" b="1" baseline="1517" dirty="0">
                <a:solidFill>
                  <a:srgbClr val="FFFFFF"/>
                </a:solidFill>
                <a:latin typeface="Calibri"/>
                <a:cs typeface="Calibri"/>
              </a:rPr>
              <a:t>UNIA</a:t>
            </a:r>
            <a:endParaRPr sz="2700" dirty="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52400" y="9820274"/>
            <a:ext cx="2382545" cy="2476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050">
              <a:lnSpc>
                <a:spcPts val="1815"/>
              </a:lnSpc>
              <a:spcBef>
                <a:spcPts val="90"/>
              </a:spcBef>
            </a:pPr>
            <a:r>
              <a:rPr sz="1650" spc="-8" dirty="0">
                <a:solidFill>
                  <a:srgbClr val="18AE40"/>
                </a:solidFill>
                <a:latin typeface="Times New Roman"/>
                <a:cs typeface="Times New Roman"/>
              </a:rPr>
              <a:t>U</a:t>
            </a:r>
            <a:r>
              <a:rPr sz="1650" spc="-15" dirty="0">
                <a:solidFill>
                  <a:srgbClr val="18AE40"/>
                </a:solidFill>
                <a:latin typeface="Times New Roman"/>
                <a:cs typeface="Times New Roman"/>
              </a:rPr>
              <a:t>N</a:t>
            </a:r>
            <a:r>
              <a:rPr sz="1650" spc="8" dirty="0">
                <a:solidFill>
                  <a:srgbClr val="18AE40"/>
                </a:solidFill>
                <a:latin typeface="Times New Roman"/>
                <a:cs typeface="Times New Roman"/>
              </a:rPr>
              <a:t>I</a:t>
            </a:r>
            <a:r>
              <a:rPr sz="1650" spc="-15" dirty="0">
                <a:solidFill>
                  <a:srgbClr val="18AE40"/>
                </a:solidFill>
                <a:latin typeface="Times New Roman"/>
                <a:cs typeface="Times New Roman"/>
              </a:rPr>
              <a:t>S</a:t>
            </a:r>
            <a:r>
              <a:rPr sz="1650" dirty="0">
                <a:solidFill>
                  <a:srgbClr val="18AE40"/>
                </a:solidFill>
                <a:latin typeface="Times New Roman"/>
                <a:cs typeface="Times New Roman"/>
              </a:rPr>
              <a:t>A</a:t>
            </a:r>
            <a:r>
              <a:rPr sz="1650" spc="-30" dirty="0">
                <a:solidFill>
                  <a:srgbClr val="18AE40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18AE40"/>
                </a:solidFill>
                <a:latin typeface="Times New Roman"/>
                <a:cs typeface="Times New Roman"/>
              </a:rPr>
              <a:t>Y</a:t>
            </a:r>
            <a:r>
              <a:rPr sz="1650" spc="6" dirty="0">
                <a:solidFill>
                  <a:srgbClr val="18AE40"/>
                </a:solidFill>
                <a:latin typeface="Times New Roman"/>
                <a:cs typeface="Times New Roman"/>
              </a:rPr>
              <a:t>O</a:t>
            </a:r>
            <a:r>
              <a:rPr sz="1650" spc="14" dirty="0">
                <a:solidFill>
                  <a:srgbClr val="18AE40"/>
                </a:solidFill>
                <a:latin typeface="Times New Roman"/>
                <a:cs typeface="Times New Roman"/>
              </a:rPr>
              <a:t>G</a:t>
            </a:r>
            <a:r>
              <a:rPr sz="1650" dirty="0">
                <a:solidFill>
                  <a:srgbClr val="18AE40"/>
                </a:solidFill>
                <a:latin typeface="Times New Roman"/>
                <a:cs typeface="Times New Roman"/>
              </a:rPr>
              <a:t>Y</a:t>
            </a:r>
            <a:r>
              <a:rPr sz="1650" spc="-6" dirty="0">
                <a:solidFill>
                  <a:srgbClr val="18AE40"/>
                </a:solidFill>
                <a:latin typeface="Times New Roman"/>
                <a:cs typeface="Times New Roman"/>
              </a:rPr>
              <a:t>AKA</a:t>
            </a:r>
            <a:r>
              <a:rPr sz="1650" dirty="0">
                <a:solidFill>
                  <a:srgbClr val="18AE40"/>
                </a:solidFill>
                <a:latin typeface="Times New Roman"/>
                <a:cs typeface="Times New Roman"/>
              </a:rPr>
              <a:t>RTA</a:t>
            </a:r>
            <a:endParaRPr sz="1650" dirty="0">
              <a:latin typeface="Times New Roman"/>
              <a:cs typeface="Times New Roman"/>
            </a:endParaRP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BC3A4163-AC82-C66C-98F4-46B3F513082F}"/>
              </a:ext>
            </a:extLst>
          </p:cNvPr>
          <p:cNvSpPr/>
          <p:nvPr/>
        </p:nvSpPr>
        <p:spPr>
          <a:xfrm>
            <a:off x="0" y="0"/>
            <a:ext cx="3276600" cy="1586149"/>
          </a:xfrm>
          <a:custGeom>
            <a:avLst/>
            <a:gdLst/>
            <a:ahLst/>
            <a:cxnLst/>
            <a:rect l="l" t="t" r="r" b="b"/>
            <a:pathLst>
              <a:path w="3104659" h="1404489">
                <a:moveTo>
                  <a:pt x="0" y="0"/>
                </a:moveTo>
                <a:lnTo>
                  <a:pt x="3104659" y="0"/>
                </a:lnTo>
                <a:lnTo>
                  <a:pt x="3104659" y="1404488"/>
                </a:lnTo>
                <a:lnTo>
                  <a:pt x="0" y="14044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A37A209-97B9-6FDD-9660-ECBD6475D55A}"/>
              </a:ext>
            </a:extLst>
          </p:cNvPr>
          <p:cNvSpPr/>
          <p:nvPr/>
        </p:nvSpPr>
        <p:spPr>
          <a:xfrm>
            <a:off x="15775305" y="0"/>
            <a:ext cx="2590800" cy="1123950"/>
          </a:xfrm>
          <a:custGeom>
            <a:avLst/>
            <a:gdLst/>
            <a:ahLst/>
            <a:cxnLst/>
            <a:rect l="l" t="t" r="r" b="b"/>
            <a:pathLst>
              <a:path w="2829758" h="1193087">
                <a:moveTo>
                  <a:pt x="0" y="0"/>
                </a:moveTo>
                <a:lnTo>
                  <a:pt x="2829758" y="0"/>
                </a:lnTo>
                <a:lnTo>
                  <a:pt x="2829758" y="1193087"/>
                </a:lnTo>
                <a:lnTo>
                  <a:pt x="0" y="11930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63144" y="2890758"/>
            <a:ext cx="7841991" cy="10604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000"/>
              </a:lnSpc>
            </a:pPr>
            <a:r>
              <a:rPr lang="en-US" sz="8000" spc="-336" dirty="0">
                <a:solidFill>
                  <a:srgbClr val="3139A8"/>
                </a:solidFill>
                <a:latin typeface="Be Vietnam Ultra-Bold"/>
              </a:rPr>
              <a:t>INTRODUCTION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95305" y="4197747"/>
            <a:ext cx="9750227" cy="42670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61"/>
              </a:lnSpc>
            </a:pPr>
            <a:r>
              <a:rPr lang="en-US" sz="4482" dirty="0">
                <a:solidFill>
                  <a:srgbClr val="3139A8"/>
                </a:solidFill>
                <a:latin typeface="Quicksand Medium"/>
              </a:rPr>
              <a:t>Milestone FPPTMA</a:t>
            </a:r>
          </a:p>
          <a:p>
            <a:pPr>
              <a:lnSpc>
                <a:spcPts val="3300"/>
              </a:lnSpc>
            </a:pPr>
            <a:r>
              <a:rPr lang="en-US" sz="2037" dirty="0">
                <a:solidFill>
                  <a:srgbClr val="3139A8"/>
                </a:solidFill>
                <a:latin typeface="Quicksand Medium"/>
              </a:rPr>
              <a:t>2012 – 2017 </a:t>
            </a:r>
            <a:r>
              <a:rPr lang="en-US" sz="2037" dirty="0" err="1">
                <a:solidFill>
                  <a:srgbClr val="3139A8"/>
                </a:solidFill>
                <a:latin typeface="Quicksand Medium"/>
              </a:rPr>
              <a:t>Ungguldalam</a:t>
            </a:r>
            <a:r>
              <a:rPr lang="en-US" sz="2037" dirty="0">
                <a:solidFill>
                  <a:srgbClr val="3139A8"/>
                </a:solidFill>
                <a:latin typeface="Quicksand Medium"/>
              </a:rPr>
              <a:t> Muhammadiyah Corner, </a:t>
            </a:r>
            <a:r>
              <a:rPr lang="en-US" sz="2037" dirty="0" err="1">
                <a:solidFill>
                  <a:srgbClr val="3139A8"/>
                </a:solidFill>
                <a:latin typeface="Quicksand Medium"/>
              </a:rPr>
              <a:t>nilai-nilai</a:t>
            </a:r>
            <a:r>
              <a:rPr lang="en-US" sz="2037" dirty="0">
                <a:solidFill>
                  <a:srgbClr val="3139A8"/>
                </a:solidFill>
                <a:latin typeface="Quicksand Medium"/>
              </a:rPr>
              <a:t> Al Islam dan </a:t>
            </a:r>
          </a:p>
          <a:p>
            <a:pPr>
              <a:lnSpc>
                <a:spcPts val="3300"/>
              </a:lnSpc>
            </a:pPr>
            <a:r>
              <a:rPr lang="en-US" sz="2037" dirty="0">
                <a:solidFill>
                  <a:srgbClr val="3139A8"/>
                </a:solidFill>
                <a:latin typeface="Quicksand Medium"/>
              </a:rPr>
              <a:t>                    </a:t>
            </a:r>
            <a:r>
              <a:rPr lang="en-US" sz="2037" dirty="0" err="1">
                <a:solidFill>
                  <a:srgbClr val="3139A8"/>
                </a:solidFill>
                <a:latin typeface="Quicksand Medium"/>
              </a:rPr>
              <a:t>Kemuhammadiyahan</a:t>
            </a:r>
            <a:endParaRPr lang="en-US" sz="2037" dirty="0">
              <a:solidFill>
                <a:srgbClr val="3139A8"/>
              </a:solidFill>
              <a:latin typeface="Quicksand Medium"/>
            </a:endParaRPr>
          </a:p>
          <a:p>
            <a:pPr>
              <a:lnSpc>
                <a:spcPts val="3300"/>
              </a:lnSpc>
            </a:pPr>
            <a:r>
              <a:rPr lang="en-US" sz="2037" dirty="0">
                <a:solidFill>
                  <a:srgbClr val="3139A8"/>
                </a:solidFill>
                <a:latin typeface="Quicksand Medium"/>
              </a:rPr>
              <a:t>2017 – 2021 </a:t>
            </a:r>
            <a:r>
              <a:rPr lang="en-US" sz="2037" dirty="0" err="1">
                <a:solidFill>
                  <a:srgbClr val="3139A8"/>
                </a:solidFill>
                <a:latin typeface="Quicksand Medium"/>
              </a:rPr>
              <a:t>Unggul</a:t>
            </a:r>
            <a:r>
              <a:rPr lang="en-US" sz="2037" dirty="0">
                <a:solidFill>
                  <a:srgbClr val="3139A8"/>
                </a:solidFill>
                <a:latin typeface="Quicksand Medium"/>
              </a:rPr>
              <a:t> </a:t>
            </a:r>
            <a:r>
              <a:rPr lang="en-US" sz="2037" dirty="0" err="1">
                <a:solidFill>
                  <a:srgbClr val="3139A8"/>
                </a:solidFill>
                <a:latin typeface="Quicksand Medium"/>
              </a:rPr>
              <a:t>dalamjaringan</a:t>
            </a:r>
            <a:r>
              <a:rPr lang="en-US" sz="2037" dirty="0">
                <a:solidFill>
                  <a:srgbClr val="3139A8"/>
                </a:solidFill>
                <a:latin typeface="Quicksand Medium"/>
              </a:rPr>
              <a:t> </a:t>
            </a:r>
            <a:r>
              <a:rPr lang="en-US" sz="2037" dirty="0" err="1">
                <a:solidFill>
                  <a:srgbClr val="3139A8"/>
                </a:solidFill>
                <a:latin typeface="Quicksand Medium"/>
              </a:rPr>
              <a:t>informasi</a:t>
            </a:r>
            <a:r>
              <a:rPr lang="en-US" sz="2037" dirty="0">
                <a:solidFill>
                  <a:srgbClr val="3139A8"/>
                </a:solidFill>
                <a:latin typeface="Quicksand Medium"/>
              </a:rPr>
              <a:t> </a:t>
            </a:r>
            <a:r>
              <a:rPr lang="en-US" sz="2037" dirty="0" err="1">
                <a:solidFill>
                  <a:srgbClr val="3139A8"/>
                </a:solidFill>
                <a:latin typeface="Quicksand Medium"/>
              </a:rPr>
              <a:t>Perpustakaan</a:t>
            </a:r>
            <a:r>
              <a:rPr lang="en-US" sz="2037" dirty="0">
                <a:solidFill>
                  <a:srgbClr val="3139A8"/>
                </a:solidFill>
                <a:latin typeface="Quicksand Medium"/>
              </a:rPr>
              <a:t> </a:t>
            </a:r>
            <a:r>
              <a:rPr lang="en-US" sz="2037" dirty="0" err="1">
                <a:solidFill>
                  <a:srgbClr val="3139A8"/>
                </a:solidFill>
                <a:latin typeface="Quicksand Medium"/>
              </a:rPr>
              <a:t>Perguruan</a:t>
            </a:r>
            <a:r>
              <a:rPr lang="en-US" sz="2037" dirty="0">
                <a:solidFill>
                  <a:srgbClr val="3139A8"/>
                </a:solidFill>
                <a:latin typeface="Quicksand Medium"/>
              </a:rPr>
              <a:t> Tinggi</a:t>
            </a:r>
          </a:p>
          <a:p>
            <a:pPr>
              <a:lnSpc>
                <a:spcPts val="3300"/>
              </a:lnSpc>
            </a:pPr>
            <a:r>
              <a:rPr lang="en-US" sz="2037" dirty="0">
                <a:solidFill>
                  <a:srgbClr val="3139A8"/>
                </a:solidFill>
                <a:latin typeface="Quicksand Medium"/>
              </a:rPr>
              <a:t>2022 – 2027 </a:t>
            </a:r>
            <a:r>
              <a:rPr lang="en-US" sz="2037" dirty="0" err="1">
                <a:solidFill>
                  <a:srgbClr val="3139A8"/>
                </a:solidFill>
                <a:latin typeface="Quicksand Medium"/>
              </a:rPr>
              <a:t>Unggul</a:t>
            </a:r>
            <a:r>
              <a:rPr lang="en-US" sz="2037" dirty="0">
                <a:solidFill>
                  <a:srgbClr val="3139A8"/>
                </a:solidFill>
                <a:latin typeface="Quicksand Medium"/>
              </a:rPr>
              <a:t> </a:t>
            </a:r>
            <a:r>
              <a:rPr lang="en-US" sz="2037" dirty="0" err="1">
                <a:solidFill>
                  <a:srgbClr val="3139A8"/>
                </a:solidFill>
                <a:latin typeface="Quicksand Medium"/>
              </a:rPr>
              <a:t>dalam</a:t>
            </a:r>
            <a:r>
              <a:rPr lang="en-US" sz="2037" dirty="0">
                <a:solidFill>
                  <a:srgbClr val="3139A8"/>
                </a:solidFill>
                <a:latin typeface="Quicksand Medium"/>
              </a:rPr>
              <a:t> </a:t>
            </a:r>
            <a:r>
              <a:rPr lang="en-US" sz="2037" dirty="0" err="1">
                <a:solidFill>
                  <a:srgbClr val="3139A8"/>
                </a:solidFill>
                <a:latin typeface="Quicksand Medium"/>
              </a:rPr>
              <a:t>Sumber</a:t>
            </a:r>
            <a:r>
              <a:rPr lang="en-US" sz="2037" dirty="0">
                <a:solidFill>
                  <a:srgbClr val="3139A8"/>
                </a:solidFill>
                <a:latin typeface="Quicksand Medium"/>
              </a:rPr>
              <a:t> Daya </a:t>
            </a:r>
            <a:r>
              <a:rPr lang="en-US" sz="2037" dirty="0" err="1">
                <a:solidFill>
                  <a:srgbClr val="3139A8"/>
                </a:solidFill>
                <a:latin typeface="Quicksand Medium"/>
              </a:rPr>
              <a:t>Manusia</a:t>
            </a:r>
            <a:endParaRPr lang="en-US" sz="2037" dirty="0">
              <a:solidFill>
                <a:srgbClr val="3139A8"/>
              </a:solidFill>
              <a:latin typeface="Quicksand Medium"/>
            </a:endParaRPr>
          </a:p>
          <a:p>
            <a:pPr>
              <a:lnSpc>
                <a:spcPts val="3300"/>
              </a:lnSpc>
            </a:pPr>
            <a:r>
              <a:rPr lang="en-US" sz="2037" dirty="0">
                <a:solidFill>
                  <a:srgbClr val="3139A8"/>
                </a:solidFill>
                <a:latin typeface="Quicksand Medium"/>
              </a:rPr>
              <a:t>2027 – 2032 </a:t>
            </a:r>
            <a:r>
              <a:rPr lang="en-US" sz="2037" dirty="0" err="1">
                <a:solidFill>
                  <a:srgbClr val="3139A8"/>
                </a:solidFill>
                <a:latin typeface="Quicksand Medium"/>
              </a:rPr>
              <a:t>Unggul</a:t>
            </a:r>
            <a:r>
              <a:rPr lang="en-US" sz="2037" dirty="0">
                <a:solidFill>
                  <a:srgbClr val="3139A8"/>
                </a:solidFill>
                <a:latin typeface="Quicksand Medium"/>
              </a:rPr>
              <a:t> </a:t>
            </a:r>
            <a:r>
              <a:rPr lang="en-US" sz="2037" dirty="0" err="1">
                <a:solidFill>
                  <a:srgbClr val="3139A8"/>
                </a:solidFill>
                <a:latin typeface="Quicksand Medium"/>
              </a:rPr>
              <a:t>dalam</a:t>
            </a:r>
            <a:r>
              <a:rPr lang="en-US" sz="2037" dirty="0">
                <a:solidFill>
                  <a:srgbClr val="3139A8"/>
                </a:solidFill>
                <a:latin typeface="Quicksand Medium"/>
              </a:rPr>
              <a:t> </a:t>
            </a:r>
            <a:r>
              <a:rPr lang="en-US" sz="2037" dirty="0" err="1">
                <a:solidFill>
                  <a:srgbClr val="3139A8"/>
                </a:solidFill>
                <a:latin typeface="Quicksand Medium"/>
              </a:rPr>
              <a:t>layanan</a:t>
            </a:r>
            <a:r>
              <a:rPr lang="en-US" sz="2037" dirty="0">
                <a:solidFill>
                  <a:srgbClr val="3139A8"/>
                </a:solidFill>
                <a:latin typeface="Quicksand Medium"/>
              </a:rPr>
              <a:t> </a:t>
            </a:r>
            <a:r>
              <a:rPr lang="en-US" sz="2037" dirty="0" err="1">
                <a:solidFill>
                  <a:srgbClr val="3139A8"/>
                </a:solidFill>
                <a:latin typeface="Quicksand Medium"/>
              </a:rPr>
              <a:t>informasi</a:t>
            </a:r>
            <a:r>
              <a:rPr lang="en-US" sz="2037" dirty="0">
                <a:solidFill>
                  <a:srgbClr val="3139A8"/>
                </a:solidFill>
                <a:latin typeface="Quicksand Medium"/>
              </a:rPr>
              <a:t> </a:t>
            </a:r>
            <a:r>
              <a:rPr lang="en-US" sz="2037" dirty="0" err="1">
                <a:solidFill>
                  <a:srgbClr val="3139A8"/>
                </a:solidFill>
                <a:latin typeface="Quicksand Medium"/>
              </a:rPr>
              <a:t>Kemuhammadiyahan</a:t>
            </a:r>
            <a:r>
              <a:rPr lang="en-US" sz="2037" dirty="0">
                <a:solidFill>
                  <a:srgbClr val="3139A8"/>
                </a:solidFill>
                <a:latin typeface="Quicksand Medium"/>
              </a:rPr>
              <a:t>, </a:t>
            </a:r>
            <a:r>
              <a:rPr lang="en-US" sz="2037" dirty="0" err="1">
                <a:solidFill>
                  <a:srgbClr val="3139A8"/>
                </a:solidFill>
                <a:latin typeface="Quicksand Medium"/>
              </a:rPr>
              <a:t>KeIslaman</a:t>
            </a:r>
            <a:r>
              <a:rPr lang="en-US" sz="2037" dirty="0">
                <a:solidFill>
                  <a:srgbClr val="3139A8"/>
                </a:solidFill>
                <a:latin typeface="Quicksand Medium"/>
              </a:rPr>
              <a:t> </a:t>
            </a:r>
          </a:p>
          <a:p>
            <a:pPr>
              <a:lnSpc>
                <a:spcPts val="3300"/>
              </a:lnSpc>
            </a:pPr>
            <a:r>
              <a:rPr lang="en-US" sz="2037" dirty="0">
                <a:solidFill>
                  <a:srgbClr val="3139A8"/>
                </a:solidFill>
                <a:latin typeface="Quicksand Medium"/>
              </a:rPr>
              <a:t>                    dan </a:t>
            </a:r>
            <a:r>
              <a:rPr lang="en-US" sz="2037" dirty="0" err="1">
                <a:solidFill>
                  <a:srgbClr val="3139A8"/>
                </a:solidFill>
                <a:latin typeface="Quicksand Medium"/>
              </a:rPr>
              <a:t>Ilmu</a:t>
            </a:r>
            <a:r>
              <a:rPr lang="en-US" sz="2037" dirty="0">
                <a:solidFill>
                  <a:srgbClr val="3139A8"/>
                </a:solidFill>
                <a:latin typeface="Quicksand Medium"/>
              </a:rPr>
              <a:t> </a:t>
            </a:r>
            <a:r>
              <a:rPr lang="en-US" sz="2037" dirty="0" err="1">
                <a:solidFill>
                  <a:srgbClr val="3139A8"/>
                </a:solidFill>
                <a:latin typeface="Quicksand Medium"/>
              </a:rPr>
              <a:t>Pengetahuan</a:t>
            </a:r>
            <a:r>
              <a:rPr lang="en-US" sz="2037" dirty="0">
                <a:solidFill>
                  <a:srgbClr val="3139A8"/>
                </a:solidFill>
                <a:latin typeface="Quicksand Medium"/>
              </a:rPr>
              <a:t> </a:t>
            </a:r>
            <a:r>
              <a:rPr lang="en-US" sz="2037" dirty="0" err="1">
                <a:solidFill>
                  <a:srgbClr val="3139A8"/>
                </a:solidFill>
                <a:latin typeface="Quicksand Medium"/>
              </a:rPr>
              <a:t>berbasis</a:t>
            </a:r>
            <a:r>
              <a:rPr lang="en-US" sz="2037" dirty="0">
                <a:solidFill>
                  <a:srgbClr val="3139A8"/>
                </a:solidFill>
                <a:latin typeface="Quicksand Medium"/>
              </a:rPr>
              <a:t> </a:t>
            </a:r>
            <a:r>
              <a:rPr lang="en-US" sz="2037" dirty="0" err="1">
                <a:solidFill>
                  <a:srgbClr val="3139A8"/>
                </a:solidFill>
                <a:latin typeface="Quicksand Medium"/>
              </a:rPr>
              <a:t>teknologi</a:t>
            </a:r>
            <a:r>
              <a:rPr lang="en-US" sz="2037" dirty="0">
                <a:solidFill>
                  <a:srgbClr val="3139A8"/>
                </a:solidFill>
                <a:latin typeface="Quicksand Medium"/>
              </a:rPr>
              <a:t> </a:t>
            </a:r>
            <a:r>
              <a:rPr lang="en-US" sz="2037" dirty="0" err="1">
                <a:solidFill>
                  <a:srgbClr val="3139A8"/>
                </a:solidFill>
                <a:latin typeface="Quicksand Medium"/>
              </a:rPr>
              <a:t>informasi</a:t>
            </a:r>
            <a:r>
              <a:rPr lang="en-US" sz="2037" dirty="0">
                <a:solidFill>
                  <a:srgbClr val="3139A8"/>
                </a:solidFill>
                <a:latin typeface="Quicksand Medium"/>
              </a:rPr>
              <a:t> </a:t>
            </a:r>
          </a:p>
          <a:p>
            <a:pPr>
              <a:lnSpc>
                <a:spcPts val="3300"/>
              </a:lnSpc>
            </a:pPr>
            <a:r>
              <a:rPr lang="en-US" sz="2037" dirty="0">
                <a:solidFill>
                  <a:srgbClr val="3139A8"/>
                </a:solidFill>
                <a:latin typeface="Quicksand Medium"/>
              </a:rPr>
              <a:t> </a:t>
            </a:r>
          </a:p>
          <a:p>
            <a:pPr>
              <a:lnSpc>
                <a:spcPts val="3300"/>
              </a:lnSpc>
            </a:pPr>
            <a:endParaRPr lang="en-US" sz="2037" dirty="0">
              <a:solidFill>
                <a:srgbClr val="3139A8"/>
              </a:solidFill>
              <a:latin typeface="Quicksand Medium"/>
            </a:endParaRP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945531" y="1486616"/>
            <a:ext cx="7313769" cy="7313769"/>
            <a:chOff x="0" y="0"/>
            <a:chExt cx="3282950" cy="32829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82950" cy="3282950"/>
            </a:xfrm>
            <a:custGeom>
              <a:avLst/>
              <a:gdLst/>
              <a:ahLst/>
              <a:cxnLst/>
              <a:rect l="l" t="t" r="r" b="b"/>
              <a:pathLst>
                <a:path w="3282950" h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750570"/>
                  </a:lnTo>
                  <a:lnTo>
                    <a:pt x="3282950" y="3282950"/>
                  </a:lnTo>
                  <a:lnTo>
                    <a:pt x="3282950" y="3282950"/>
                  </a:lnTo>
                  <a:lnTo>
                    <a:pt x="0" y="3282950"/>
                  </a:lnTo>
                  <a:lnTo>
                    <a:pt x="0" y="32829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C8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597241" y="1121159"/>
            <a:ext cx="6042413" cy="8044682"/>
            <a:chOff x="0" y="0"/>
            <a:chExt cx="3663950" cy="4878070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3600450" cy="4814570"/>
            </a:xfrm>
            <a:custGeom>
              <a:avLst/>
              <a:gdLst/>
              <a:ahLst/>
              <a:cxnLst/>
              <a:rect l="l" t="t" r="r" b="b"/>
              <a:pathLst>
                <a:path w="3600450" h="481457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blipFill>
              <a:blip r:embed="rId2"/>
              <a:stretch>
                <a:fillRect l="-59832" r="-5983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3663950" cy="4878070"/>
            </a:xfrm>
            <a:custGeom>
              <a:avLst/>
              <a:gdLst/>
              <a:ahLst/>
              <a:cxnLst/>
              <a:rect l="l" t="t" r="r" b="b"/>
              <a:pathLst>
                <a:path w="3663950" h="487807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F1EBE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19200" y="1107008"/>
            <a:ext cx="9378041" cy="2034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979"/>
              </a:lnSpc>
            </a:pPr>
            <a:r>
              <a:rPr lang="en-US" sz="6999" spc="-293" dirty="0">
                <a:solidFill>
                  <a:srgbClr val="FFFFFF"/>
                </a:solidFill>
                <a:latin typeface="Be Vietnam Ultra-Bold"/>
              </a:rPr>
              <a:t>TRANSFORMASI AKIBAT PERKEMBANGAN TI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19200" y="4000500"/>
            <a:ext cx="8382000" cy="25441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21"/>
              </a:lnSpc>
            </a:pPr>
            <a:r>
              <a:rPr lang="en-US" sz="3600" dirty="0" err="1">
                <a:solidFill>
                  <a:srgbClr val="201E21"/>
                </a:solidFill>
                <a:highlight>
                  <a:srgbClr val="FFFF00"/>
                </a:highlight>
                <a:latin typeface="Quicksand Medium"/>
              </a:rPr>
              <a:t>Dampak</a:t>
            </a:r>
            <a:r>
              <a:rPr lang="en-US" sz="3600" dirty="0">
                <a:solidFill>
                  <a:srgbClr val="201E21"/>
                </a:solidFill>
                <a:highlight>
                  <a:srgbClr val="FFFF00"/>
                </a:highlight>
                <a:latin typeface="Quicksand Medium"/>
              </a:rPr>
              <a:t> </a:t>
            </a:r>
            <a:r>
              <a:rPr lang="en-US" sz="3600" dirty="0" err="1">
                <a:solidFill>
                  <a:srgbClr val="201E21"/>
                </a:solidFill>
                <a:highlight>
                  <a:srgbClr val="FFFF00"/>
                </a:highlight>
                <a:latin typeface="Quicksand Medium"/>
              </a:rPr>
              <a:t>Negatif</a:t>
            </a:r>
            <a:r>
              <a:rPr lang="en-US" sz="3600" dirty="0">
                <a:solidFill>
                  <a:srgbClr val="201E21"/>
                </a:solidFill>
                <a:highlight>
                  <a:srgbClr val="FFFF00"/>
                </a:highlight>
                <a:latin typeface="Quicksand Medium"/>
              </a:rPr>
              <a:t>:</a:t>
            </a:r>
          </a:p>
          <a:p>
            <a:pPr>
              <a:lnSpc>
                <a:spcPts val="3321"/>
              </a:lnSpc>
            </a:pPr>
            <a:r>
              <a:rPr lang="en-US" sz="3600" dirty="0" err="1">
                <a:solidFill>
                  <a:srgbClr val="201E21"/>
                </a:solidFill>
                <a:latin typeface="Quicksand Medium"/>
              </a:rPr>
              <a:t>Toko</a:t>
            </a:r>
            <a:r>
              <a:rPr lang="en-US" sz="3600" dirty="0">
                <a:solidFill>
                  <a:srgbClr val="201E21"/>
                </a:solidFill>
                <a:latin typeface="Quicksand Medium"/>
              </a:rPr>
              <a:t> </a:t>
            </a:r>
            <a:r>
              <a:rPr lang="en-US" sz="3600" dirty="0" err="1">
                <a:solidFill>
                  <a:srgbClr val="201E21"/>
                </a:solidFill>
                <a:latin typeface="Quicksand Medium"/>
              </a:rPr>
              <a:t>Buku</a:t>
            </a:r>
            <a:r>
              <a:rPr lang="en-US" sz="3600" dirty="0">
                <a:solidFill>
                  <a:srgbClr val="201E21"/>
                </a:solidFill>
                <a:latin typeface="Quicksand Medium"/>
              </a:rPr>
              <a:t>???</a:t>
            </a:r>
          </a:p>
          <a:p>
            <a:pPr>
              <a:lnSpc>
                <a:spcPts val="3321"/>
              </a:lnSpc>
            </a:pPr>
            <a:r>
              <a:rPr lang="en-US" sz="3600" dirty="0" err="1">
                <a:solidFill>
                  <a:srgbClr val="201E21"/>
                </a:solidFill>
                <a:latin typeface="Quicksand Medium"/>
              </a:rPr>
              <a:t>Penerbitan</a:t>
            </a:r>
            <a:r>
              <a:rPr lang="en-US" sz="3600" dirty="0">
                <a:solidFill>
                  <a:srgbClr val="201E21"/>
                </a:solidFill>
                <a:latin typeface="Quicksand Medium"/>
              </a:rPr>
              <a:t> ---&gt; Digital</a:t>
            </a:r>
          </a:p>
          <a:p>
            <a:pPr>
              <a:lnSpc>
                <a:spcPts val="3321"/>
              </a:lnSpc>
            </a:pPr>
            <a:r>
              <a:rPr lang="en-US" sz="3600" dirty="0" err="1">
                <a:solidFill>
                  <a:srgbClr val="201E21"/>
                </a:solidFill>
                <a:latin typeface="Quicksand Medium"/>
              </a:rPr>
              <a:t>Layanan</a:t>
            </a:r>
            <a:r>
              <a:rPr lang="en-US" sz="3600" dirty="0">
                <a:solidFill>
                  <a:srgbClr val="201E21"/>
                </a:solidFill>
                <a:latin typeface="Quicksand Medium"/>
              </a:rPr>
              <a:t> </a:t>
            </a:r>
            <a:r>
              <a:rPr lang="en-US" sz="3600" dirty="0" err="1">
                <a:solidFill>
                  <a:srgbClr val="201E21"/>
                </a:solidFill>
                <a:latin typeface="Quicksand Medium"/>
              </a:rPr>
              <a:t>Sirkulasi</a:t>
            </a:r>
            <a:r>
              <a:rPr lang="en-US" sz="3600" dirty="0">
                <a:solidFill>
                  <a:srgbClr val="201E21"/>
                </a:solidFill>
                <a:latin typeface="Quicksand Medium"/>
              </a:rPr>
              <a:t> </a:t>
            </a:r>
            <a:r>
              <a:rPr lang="en-US" sz="3600" dirty="0" err="1">
                <a:solidFill>
                  <a:srgbClr val="201E21"/>
                </a:solidFill>
                <a:latin typeface="Quicksand Medium"/>
              </a:rPr>
              <a:t>Perpustakaan</a:t>
            </a:r>
            <a:r>
              <a:rPr lang="en-US" sz="3600" dirty="0">
                <a:solidFill>
                  <a:srgbClr val="201E21"/>
                </a:solidFill>
                <a:latin typeface="Quicksand Medium"/>
              </a:rPr>
              <a:t>?</a:t>
            </a:r>
          </a:p>
          <a:p>
            <a:pPr>
              <a:lnSpc>
                <a:spcPts val="3321"/>
              </a:lnSpc>
            </a:pPr>
            <a:r>
              <a:rPr lang="en-US" sz="3600" dirty="0" err="1">
                <a:solidFill>
                  <a:srgbClr val="201E21"/>
                </a:solidFill>
                <a:latin typeface="Quicksand Medium"/>
              </a:rPr>
              <a:t>Disrupsi</a:t>
            </a:r>
            <a:endParaRPr lang="en-US" sz="3600" dirty="0">
              <a:solidFill>
                <a:srgbClr val="201E21"/>
              </a:solidFill>
              <a:latin typeface="Quicksand Medium"/>
            </a:endParaRPr>
          </a:p>
          <a:p>
            <a:pPr>
              <a:lnSpc>
                <a:spcPts val="3321"/>
              </a:lnSpc>
            </a:pPr>
            <a:endParaRPr lang="en-US" sz="3600" dirty="0">
              <a:solidFill>
                <a:srgbClr val="201E21"/>
              </a:solidFill>
              <a:latin typeface="Quicksand Medium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99457" y="7277100"/>
            <a:ext cx="8534400" cy="12393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en-US" sz="3600" dirty="0" err="1">
                <a:solidFill>
                  <a:srgbClr val="201E21"/>
                </a:solidFill>
                <a:highlight>
                  <a:srgbClr val="FFFF00"/>
                </a:highlight>
                <a:latin typeface="Quicksand Medium"/>
              </a:rPr>
              <a:t>Dampak</a:t>
            </a:r>
            <a:r>
              <a:rPr lang="en-US" sz="3600" dirty="0">
                <a:solidFill>
                  <a:srgbClr val="201E21"/>
                </a:solidFill>
                <a:highlight>
                  <a:srgbClr val="FFFF00"/>
                </a:highlight>
                <a:latin typeface="Quicksand Medium"/>
              </a:rPr>
              <a:t> </a:t>
            </a:r>
            <a:r>
              <a:rPr lang="en-US" sz="3600" dirty="0" err="1">
                <a:solidFill>
                  <a:srgbClr val="201E21"/>
                </a:solidFill>
                <a:highlight>
                  <a:srgbClr val="FFFF00"/>
                </a:highlight>
                <a:latin typeface="Quicksand Medium"/>
              </a:rPr>
              <a:t>Positif</a:t>
            </a:r>
            <a:r>
              <a:rPr lang="en-US" sz="3600" dirty="0">
                <a:solidFill>
                  <a:srgbClr val="201E21"/>
                </a:solidFill>
                <a:highlight>
                  <a:srgbClr val="FFFF00"/>
                </a:highlight>
                <a:latin typeface="Quicksand Medium"/>
              </a:rPr>
              <a:t>: </a:t>
            </a:r>
          </a:p>
          <a:p>
            <a:pPr>
              <a:lnSpc>
                <a:spcPts val="3239"/>
              </a:lnSpc>
            </a:pPr>
            <a:r>
              <a:rPr lang="en-US" sz="3600" dirty="0" err="1">
                <a:solidFill>
                  <a:srgbClr val="201E21"/>
                </a:solidFill>
                <a:latin typeface="Quicksand Medium"/>
              </a:rPr>
              <a:t>Muncul</a:t>
            </a:r>
            <a:r>
              <a:rPr lang="en-US" sz="3600" dirty="0">
                <a:solidFill>
                  <a:srgbClr val="201E21"/>
                </a:solidFill>
                <a:latin typeface="Quicksand Medium"/>
              </a:rPr>
              <a:t> </a:t>
            </a:r>
            <a:r>
              <a:rPr lang="en-US" sz="3600" dirty="0" err="1">
                <a:solidFill>
                  <a:srgbClr val="201E21"/>
                </a:solidFill>
                <a:latin typeface="Quicksand Medium"/>
              </a:rPr>
              <a:t>Profesi</a:t>
            </a:r>
            <a:r>
              <a:rPr lang="en-US" sz="3600" dirty="0">
                <a:solidFill>
                  <a:srgbClr val="201E21"/>
                </a:solidFill>
                <a:latin typeface="Quicksand Medium"/>
              </a:rPr>
              <a:t> Baru</a:t>
            </a:r>
          </a:p>
          <a:p>
            <a:pPr>
              <a:lnSpc>
                <a:spcPts val="3239"/>
              </a:lnSpc>
            </a:pPr>
            <a:r>
              <a:rPr lang="en-US" sz="3600" dirty="0">
                <a:solidFill>
                  <a:srgbClr val="201E21"/>
                </a:solidFill>
                <a:latin typeface="Quicksand Medium"/>
              </a:rPr>
              <a:t>TI </a:t>
            </a:r>
            <a:r>
              <a:rPr lang="en-US" sz="3600" dirty="0" err="1">
                <a:solidFill>
                  <a:srgbClr val="201E21"/>
                </a:solidFill>
                <a:latin typeface="Quicksand Medium"/>
              </a:rPr>
              <a:t>mensuport</a:t>
            </a:r>
            <a:r>
              <a:rPr lang="en-US" sz="3600" dirty="0">
                <a:solidFill>
                  <a:srgbClr val="201E21"/>
                </a:solidFill>
                <a:latin typeface="Quicksand Medium"/>
              </a:rPr>
              <a:t> </a:t>
            </a:r>
            <a:r>
              <a:rPr lang="en-US" sz="3600" dirty="0" err="1">
                <a:solidFill>
                  <a:srgbClr val="201E21"/>
                </a:solidFill>
                <a:latin typeface="Quicksand Medium"/>
              </a:rPr>
              <a:t>segala</a:t>
            </a:r>
            <a:r>
              <a:rPr lang="en-US" sz="3600" dirty="0">
                <a:solidFill>
                  <a:srgbClr val="201E21"/>
                </a:solidFill>
                <a:latin typeface="Quicksand Medium"/>
              </a:rPr>
              <a:t> </a:t>
            </a:r>
            <a:r>
              <a:rPr lang="en-US" sz="3600" dirty="0" err="1">
                <a:solidFill>
                  <a:srgbClr val="201E21"/>
                </a:solidFill>
                <a:latin typeface="Quicksand Medium"/>
              </a:rPr>
              <a:t>bidang</a:t>
            </a:r>
            <a:endParaRPr lang="en-US" sz="3600" dirty="0">
              <a:solidFill>
                <a:srgbClr val="201E21"/>
              </a:solidFill>
              <a:latin typeface="Quicksand Medium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3131" y="4527805"/>
            <a:ext cx="3823681" cy="4124847"/>
            <a:chOff x="0" y="0"/>
            <a:chExt cx="966960" cy="10431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66960" cy="1043121"/>
            </a:xfrm>
            <a:custGeom>
              <a:avLst/>
              <a:gdLst/>
              <a:ahLst/>
              <a:cxnLst/>
              <a:rect l="l" t="t" r="r" b="b"/>
              <a:pathLst>
                <a:path w="966960" h="1043121">
                  <a:moveTo>
                    <a:pt x="0" y="0"/>
                  </a:moveTo>
                  <a:lnTo>
                    <a:pt x="966960" y="0"/>
                  </a:lnTo>
                  <a:lnTo>
                    <a:pt x="966960" y="1043121"/>
                  </a:lnTo>
                  <a:lnTo>
                    <a:pt x="0" y="1043121"/>
                  </a:lnTo>
                  <a:close/>
                </a:path>
              </a:pathLst>
            </a:custGeom>
            <a:solidFill>
              <a:srgbClr val="5383FF"/>
            </a:solidFill>
          </p:spPr>
          <p:txBody>
            <a:bodyPr/>
            <a:lstStyle/>
            <a:p>
              <a:pPr algn="ctr"/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966960" cy="1024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474521" y="1786748"/>
            <a:ext cx="13338959" cy="2070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</a:pPr>
            <a:r>
              <a:rPr lang="en-US" sz="8000" spc="-336" dirty="0">
                <a:solidFill>
                  <a:srgbClr val="3139A8"/>
                </a:solidFill>
                <a:latin typeface="Be Vietnam Ultra-Bold"/>
              </a:rPr>
              <a:t>TRANSFORMATION OF INFORMATION TECHNOLOGY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59052" y="4780733"/>
            <a:ext cx="2704404" cy="878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3"/>
              </a:lnSpc>
            </a:pPr>
            <a:r>
              <a:rPr lang="en-US" sz="3207" dirty="0" err="1">
                <a:solidFill>
                  <a:srgbClr val="FFFFFF"/>
                </a:solidFill>
                <a:latin typeface="Arimo Bold"/>
              </a:rPr>
              <a:t>Revolusi</a:t>
            </a:r>
            <a:r>
              <a:rPr lang="en-US" sz="3207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3207" dirty="0" err="1">
                <a:solidFill>
                  <a:srgbClr val="FFFFFF"/>
                </a:solidFill>
                <a:latin typeface="Arimo Bold"/>
              </a:rPr>
              <a:t>Industri</a:t>
            </a:r>
            <a:r>
              <a:rPr lang="en-US" sz="3207" dirty="0">
                <a:solidFill>
                  <a:srgbClr val="FFFFFF"/>
                </a:solidFill>
                <a:latin typeface="Arimo Bold"/>
              </a:rPr>
              <a:t> 4.0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52301" y="5995084"/>
            <a:ext cx="3823681" cy="1852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37"/>
              </a:lnSpc>
            </a:pPr>
            <a:endParaRPr lang="en-US" sz="2600" dirty="0">
              <a:solidFill>
                <a:srgbClr val="FFFFFF"/>
              </a:solidFill>
              <a:latin typeface="Montserrat Medium"/>
            </a:endParaRPr>
          </a:p>
          <a:p>
            <a:pPr algn="ctr">
              <a:lnSpc>
                <a:spcPts val="2437"/>
              </a:lnSpc>
            </a:pPr>
            <a:r>
              <a:rPr lang="en-US" sz="2600" dirty="0" err="1">
                <a:solidFill>
                  <a:srgbClr val="FFFFFF"/>
                </a:solidFill>
                <a:latin typeface="Montserrat Medium"/>
              </a:rPr>
              <a:t>Kemajuan</a:t>
            </a:r>
            <a:r>
              <a:rPr lang="en-US" sz="2600" dirty="0">
                <a:solidFill>
                  <a:srgbClr val="FFFFFF"/>
                </a:solidFill>
                <a:latin typeface="Montserrat Medium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Montserrat Medium"/>
              </a:rPr>
              <a:t>teknologi</a:t>
            </a:r>
            <a:r>
              <a:rPr lang="en-US" sz="2600" dirty="0">
                <a:solidFill>
                  <a:srgbClr val="FFFFFF"/>
                </a:solidFill>
                <a:latin typeface="Montserrat Medium"/>
              </a:rPr>
              <a:t> : AI </a:t>
            </a:r>
            <a:r>
              <a:rPr lang="en-US" sz="2600" dirty="0" err="1">
                <a:solidFill>
                  <a:srgbClr val="FFFFFF"/>
                </a:solidFill>
                <a:latin typeface="Montserrat Medium"/>
              </a:rPr>
              <a:t>sebagai</a:t>
            </a:r>
            <a:r>
              <a:rPr lang="en-US" sz="2600" dirty="0">
                <a:solidFill>
                  <a:srgbClr val="FFFFFF"/>
                </a:solidFill>
                <a:latin typeface="Montserrat Medium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Montserrat Medium"/>
              </a:rPr>
              <a:t>komponen</a:t>
            </a:r>
            <a:r>
              <a:rPr lang="en-US" sz="2600" dirty="0">
                <a:solidFill>
                  <a:srgbClr val="FFFFFF"/>
                </a:solidFill>
                <a:latin typeface="Montserrat Medium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Montserrat Medium"/>
              </a:rPr>
              <a:t>utama</a:t>
            </a:r>
            <a:r>
              <a:rPr lang="en-US" sz="2600" dirty="0">
                <a:solidFill>
                  <a:srgbClr val="FFFFFF"/>
                </a:solidFill>
                <a:latin typeface="Montserrat Medium"/>
              </a:rPr>
              <a:t> yang </a:t>
            </a:r>
            <a:r>
              <a:rPr lang="en-US" sz="2600" dirty="0" err="1">
                <a:solidFill>
                  <a:srgbClr val="FFFFFF"/>
                </a:solidFill>
                <a:latin typeface="Montserrat Medium"/>
              </a:rPr>
              <a:t>berperan</a:t>
            </a:r>
            <a:r>
              <a:rPr lang="en-US" sz="2600" dirty="0">
                <a:solidFill>
                  <a:srgbClr val="FFFFFF"/>
                </a:solidFill>
                <a:latin typeface="Montserrat Medium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Montserrat Medium"/>
              </a:rPr>
              <a:t>dalam</a:t>
            </a:r>
            <a:r>
              <a:rPr lang="en-US" sz="2600" dirty="0">
                <a:solidFill>
                  <a:srgbClr val="FFFFFF"/>
                </a:solidFill>
                <a:latin typeface="Montserrat Medium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Montserrat Medium"/>
              </a:rPr>
              <a:t>membantu</a:t>
            </a:r>
            <a:r>
              <a:rPr lang="en-US" sz="2600" dirty="0">
                <a:solidFill>
                  <a:srgbClr val="FFFFFF"/>
                </a:solidFill>
                <a:latin typeface="Montserrat Medium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Montserrat Medium"/>
              </a:rPr>
              <a:t>pekerjaan</a:t>
            </a:r>
            <a:r>
              <a:rPr lang="en-US" sz="2600" dirty="0">
                <a:solidFill>
                  <a:srgbClr val="FFFFFF"/>
                </a:solidFill>
                <a:latin typeface="Montserrat Medium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Montserrat Medium"/>
              </a:rPr>
              <a:t>manusia</a:t>
            </a:r>
            <a:r>
              <a:rPr lang="en-US" sz="2600" dirty="0">
                <a:solidFill>
                  <a:srgbClr val="FFFFFF"/>
                </a:solidFill>
                <a:latin typeface="Montserrat Medium"/>
              </a:rPr>
              <a:t>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5223634" y="4527805"/>
            <a:ext cx="3823681" cy="4124847"/>
            <a:chOff x="0" y="0"/>
            <a:chExt cx="966960" cy="104312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66960" cy="1043121"/>
            </a:xfrm>
            <a:custGeom>
              <a:avLst/>
              <a:gdLst/>
              <a:ahLst/>
              <a:cxnLst/>
              <a:rect l="l" t="t" r="r" b="b"/>
              <a:pathLst>
                <a:path w="966960" h="1043121">
                  <a:moveTo>
                    <a:pt x="0" y="0"/>
                  </a:moveTo>
                  <a:lnTo>
                    <a:pt x="966960" y="0"/>
                  </a:lnTo>
                  <a:lnTo>
                    <a:pt x="966960" y="1043121"/>
                  </a:lnTo>
                  <a:lnTo>
                    <a:pt x="0" y="1043121"/>
                  </a:lnTo>
                  <a:close/>
                </a:path>
              </a:pathLst>
            </a:custGeom>
            <a:solidFill>
              <a:srgbClr val="3139A8"/>
            </a:solidFill>
          </p:spPr>
          <p:txBody>
            <a:bodyPr/>
            <a:lstStyle/>
            <a:p>
              <a:pPr algn="ctr"/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9050"/>
              <a:ext cx="966960" cy="1024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003327" y="4862489"/>
            <a:ext cx="2575110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06"/>
              </a:lnSpc>
            </a:pPr>
            <a:r>
              <a:rPr lang="en-US" sz="3307" dirty="0">
                <a:solidFill>
                  <a:srgbClr val="FFFFFF"/>
                </a:solidFill>
                <a:latin typeface="Arimo Bold"/>
              </a:rPr>
              <a:t> Society 5.0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847919" y="6290165"/>
            <a:ext cx="2575110" cy="1864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37"/>
              </a:lnSpc>
            </a:pPr>
            <a:r>
              <a:rPr lang="en-US" sz="3000" dirty="0" err="1">
                <a:solidFill>
                  <a:srgbClr val="FFFFFF"/>
                </a:solidFill>
                <a:latin typeface="Montserrat Medium"/>
              </a:rPr>
              <a:t>Manusia</a:t>
            </a:r>
            <a:r>
              <a:rPr lang="en-US" sz="3000" dirty="0">
                <a:solidFill>
                  <a:srgbClr val="FFFFFF"/>
                </a:solidFill>
                <a:latin typeface="Montserrat Medium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Montserrat Medium"/>
              </a:rPr>
              <a:t>tetap</a:t>
            </a:r>
            <a:r>
              <a:rPr lang="en-US" sz="3000" dirty="0">
                <a:solidFill>
                  <a:srgbClr val="FFFFFF"/>
                </a:solidFill>
                <a:latin typeface="Montserrat Medium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Montserrat Medium"/>
              </a:rPr>
              <a:t>ditempatkan</a:t>
            </a:r>
            <a:r>
              <a:rPr lang="en-US" sz="3000" dirty="0">
                <a:solidFill>
                  <a:srgbClr val="FFFFFF"/>
                </a:solidFill>
                <a:latin typeface="Montserrat Medium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Montserrat Medium"/>
              </a:rPr>
              <a:t>sebagai</a:t>
            </a:r>
            <a:r>
              <a:rPr lang="en-US" sz="3000" dirty="0">
                <a:solidFill>
                  <a:srgbClr val="FFFFFF"/>
                </a:solidFill>
                <a:latin typeface="Montserrat Medium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Montserrat Medium"/>
              </a:rPr>
              <a:t>komponen</a:t>
            </a:r>
            <a:r>
              <a:rPr lang="en-US" sz="3000" dirty="0">
                <a:solidFill>
                  <a:srgbClr val="FFFFFF"/>
                </a:solidFill>
                <a:latin typeface="Montserrat Medium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Montserrat Medium"/>
              </a:rPr>
              <a:t>utamanya</a:t>
            </a:r>
            <a:r>
              <a:rPr lang="en-US" sz="3000" dirty="0">
                <a:solidFill>
                  <a:srgbClr val="FFFFFF"/>
                </a:solidFill>
                <a:latin typeface="Montserrat Medium"/>
              </a:rPr>
              <a:t> 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9294966" y="4527805"/>
            <a:ext cx="7839903" cy="4124847"/>
            <a:chOff x="0" y="0"/>
            <a:chExt cx="1982611" cy="104312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82611" cy="1043121"/>
            </a:xfrm>
            <a:custGeom>
              <a:avLst/>
              <a:gdLst/>
              <a:ahLst/>
              <a:cxnLst/>
              <a:rect l="l" t="t" r="r" b="b"/>
              <a:pathLst>
                <a:path w="1982611" h="1043121">
                  <a:moveTo>
                    <a:pt x="0" y="0"/>
                  </a:moveTo>
                  <a:lnTo>
                    <a:pt x="1982611" y="0"/>
                  </a:lnTo>
                  <a:lnTo>
                    <a:pt x="1982611" y="1043121"/>
                  </a:lnTo>
                  <a:lnTo>
                    <a:pt x="0" y="1043121"/>
                  </a:lnTo>
                  <a:close/>
                </a:path>
              </a:pathLst>
            </a:custGeom>
            <a:solidFill>
              <a:srgbClr val="3139A8"/>
            </a:solidFill>
          </p:spPr>
          <p:txBody>
            <a:bodyPr/>
            <a:lstStyle/>
            <a:p>
              <a:pPr algn="ctr"/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9050"/>
              <a:ext cx="1982611" cy="1024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9753600" y="4708059"/>
            <a:ext cx="6528014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9"/>
              </a:lnSpc>
            </a:pPr>
            <a:r>
              <a:rPr lang="en-US" sz="2407" dirty="0" err="1">
                <a:solidFill>
                  <a:srgbClr val="FFFFFF"/>
                </a:solidFill>
                <a:latin typeface="Arimo Bold"/>
              </a:rPr>
              <a:t>Perpustakaan</a:t>
            </a:r>
            <a:r>
              <a:rPr lang="en-US" sz="2407" dirty="0">
                <a:solidFill>
                  <a:srgbClr val="FFFFFF"/>
                </a:solidFill>
                <a:latin typeface="Arimo Bold"/>
              </a:rPr>
              <a:t>-Society 5.0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457855" y="5234320"/>
            <a:ext cx="7514124" cy="378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74"/>
              </a:lnSpc>
            </a:pPr>
            <a:r>
              <a:rPr lang="en-US" sz="2000" dirty="0">
                <a:solidFill>
                  <a:srgbClr val="FFFFFF"/>
                </a:solidFill>
                <a:latin typeface="Montserrat Medium"/>
              </a:rPr>
              <a:t> (1). </a:t>
            </a:r>
            <a:r>
              <a:rPr lang="en-US" sz="2000" dirty="0">
                <a:solidFill>
                  <a:srgbClr val="FFFF00"/>
                </a:solidFill>
                <a:latin typeface="Montserrat Medium"/>
              </a:rPr>
              <a:t>Creativity</a:t>
            </a:r>
            <a:r>
              <a:rPr lang="en-US" sz="2000" dirty="0">
                <a:solidFill>
                  <a:srgbClr val="FFFFFF"/>
                </a:solidFill>
                <a:latin typeface="Montserrat Medium"/>
              </a:rPr>
              <a:t> /</a:t>
            </a:r>
            <a:r>
              <a:rPr lang="en-US" sz="2000" dirty="0" err="1">
                <a:solidFill>
                  <a:srgbClr val="FFFFFF"/>
                </a:solidFill>
                <a:latin typeface="Montserrat Medium"/>
              </a:rPr>
              <a:t>pustakawan</a:t>
            </a:r>
            <a:r>
              <a:rPr lang="en-US" sz="2000" dirty="0">
                <a:solidFill>
                  <a:srgbClr val="FFFFFF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 Medium"/>
              </a:rPr>
              <a:t>harus</a:t>
            </a:r>
            <a:r>
              <a:rPr lang="en-US" sz="2000" dirty="0">
                <a:solidFill>
                  <a:srgbClr val="FFFFFF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 Medium"/>
              </a:rPr>
              <a:t>berjiwa</a:t>
            </a:r>
            <a:r>
              <a:rPr lang="en-US" sz="2000" dirty="0">
                <a:solidFill>
                  <a:srgbClr val="FFFFFF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 Medium"/>
              </a:rPr>
              <a:t>kreatif</a:t>
            </a:r>
            <a:r>
              <a:rPr lang="en-US" sz="2000" dirty="0">
                <a:solidFill>
                  <a:srgbClr val="FFFFFF"/>
                </a:solidFill>
                <a:latin typeface="Montserrat Medium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Montserrat Medium"/>
              </a:rPr>
              <a:t>sehingga</a:t>
            </a:r>
            <a:r>
              <a:rPr lang="en-US" sz="2000" dirty="0">
                <a:solidFill>
                  <a:srgbClr val="FFFFFF"/>
                </a:solidFill>
                <a:latin typeface="Montserrat Medium"/>
              </a:rPr>
              <a:t> </a:t>
            </a:r>
          </a:p>
          <a:p>
            <a:pPr>
              <a:lnSpc>
                <a:spcPts val="2674"/>
              </a:lnSpc>
            </a:pPr>
            <a:r>
              <a:rPr lang="en-US" sz="2000" dirty="0">
                <a:solidFill>
                  <a:srgbClr val="FFFFFF"/>
                </a:solidFill>
                <a:latin typeface="Montserrat Medium"/>
              </a:rPr>
              <a:t>      </a:t>
            </a:r>
            <a:r>
              <a:rPr lang="en-US" sz="2000" dirty="0" err="1">
                <a:solidFill>
                  <a:srgbClr val="FFFFFF"/>
                </a:solidFill>
                <a:latin typeface="Montserrat Medium"/>
              </a:rPr>
              <a:t>menghasilkan</a:t>
            </a:r>
            <a:r>
              <a:rPr lang="en-US" sz="2000" dirty="0">
                <a:solidFill>
                  <a:srgbClr val="FFFFFF"/>
                </a:solidFill>
                <a:latin typeface="Montserrat Medium"/>
              </a:rPr>
              <a:t> ide dan </a:t>
            </a:r>
            <a:r>
              <a:rPr lang="en-US" sz="2000" dirty="0" err="1">
                <a:solidFill>
                  <a:srgbClr val="FFFFFF"/>
                </a:solidFill>
                <a:latin typeface="Montserrat Medium"/>
              </a:rPr>
              <a:t>gagasan</a:t>
            </a:r>
            <a:r>
              <a:rPr lang="en-US" sz="2000" dirty="0">
                <a:solidFill>
                  <a:srgbClr val="FFFFFF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 Medium"/>
              </a:rPr>
              <a:t>baru</a:t>
            </a:r>
            <a:r>
              <a:rPr lang="en-US" sz="2000" dirty="0">
                <a:solidFill>
                  <a:srgbClr val="FFFFFF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 Medium"/>
              </a:rPr>
              <a:t>untuk</a:t>
            </a:r>
            <a:r>
              <a:rPr lang="en-US" sz="2000" dirty="0">
                <a:solidFill>
                  <a:srgbClr val="FFFFFF"/>
                </a:solidFill>
                <a:latin typeface="Montserrat Medium"/>
              </a:rPr>
              <a:t> </a:t>
            </a:r>
          </a:p>
          <a:p>
            <a:pPr>
              <a:lnSpc>
                <a:spcPts val="2674"/>
              </a:lnSpc>
            </a:pPr>
            <a:r>
              <a:rPr lang="en-US" sz="2000" dirty="0">
                <a:solidFill>
                  <a:srgbClr val="FFFFFF"/>
                </a:solidFill>
                <a:latin typeface="Montserrat Medium"/>
              </a:rPr>
              <a:t>      </a:t>
            </a:r>
            <a:r>
              <a:rPr lang="en-US" sz="2000" dirty="0" err="1">
                <a:solidFill>
                  <a:srgbClr val="FFFFFF"/>
                </a:solidFill>
                <a:latin typeface="Montserrat Medium"/>
              </a:rPr>
              <a:t>pengembangan</a:t>
            </a:r>
            <a:r>
              <a:rPr lang="en-US" sz="2000" dirty="0">
                <a:solidFill>
                  <a:srgbClr val="FFFFFF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 Medium"/>
              </a:rPr>
              <a:t>perpustakaan</a:t>
            </a:r>
            <a:r>
              <a:rPr lang="en-US" sz="2000" dirty="0">
                <a:solidFill>
                  <a:srgbClr val="FFFFFF"/>
                </a:solidFill>
                <a:latin typeface="Montserrat Medium"/>
              </a:rPr>
              <a:t>; </a:t>
            </a:r>
          </a:p>
          <a:p>
            <a:pPr>
              <a:lnSpc>
                <a:spcPts val="2674"/>
              </a:lnSpc>
            </a:pPr>
            <a:r>
              <a:rPr lang="en-US" sz="2000" dirty="0">
                <a:solidFill>
                  <a:srgbClr val="FFFFFF"/>
                </a:solidFill>
                <a:latin typeface="Montserrat Medium"/>
              </a:rPr>
              <a:t>(2). </a:t>
            </a:r>
            <a:r>
              <a:rPr lang="en-US" sz="2000" dirty="0">
                <a:solidFill>
                  <a:srgbClr val="FFFF00"/>
                </a:solidFill>
                <a:latin typeface="Montserrat Medium"/>
              </a:rPr>
              <a:t>Critical thinking </a:t>
            </a:r>
            <a:r>
              <a:rPr lang="en-US" sz="2000" dirty="0">
                <a:solidFill>
                  <a:srgbClr val="FFFFFF"/>
                </a:solidFill>
                <a:latin typeface="Montserrat Medium"/>
              </a:rPr>
              <a:t>/</a:t>
            </a:r>
            <a:r>
              <a:rPr lang="en-US" sz="2000" dirty="0" err="1">
                <a:solidFill>
                  <a:srgbClr val="FFFFFF"/>
                </a:solidFill>
                <a:latin typeface="Montserrat Medium"/>
              </a:rPr>
              <a:t>kemampuan</a:t>
            </a:r>
            <a:r>
              <a:rPr lang="en-US" sz="2000" dirty="0">
                <a:solidFill>
                  <a:srgbClr val="FFFFFF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 Medium"/>
              </a:rPr>
              <a:t>berpikir</a:t>
            </a:r>
            <a:r>
              <a:rPr lang="en-US" sz="2000" dirty="0">
                <a:solidFill>
                  <a:srgbClr val="FFFFFF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 Medium"/>
              </a:rPr>
              <a:t>kritis</a:t>
            </a:r>
            <a:r>
              <a:rPr lang="en-US" sz="2000" dirty="0">
                <a:solidFill>
                  <a:srgbClr val="FFFFFF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 Medium"/>
              </a:rPr>
              <a:t>sehingga</a:t>
            </a:r>
            <a:r>
              <a:rPr lang="en-US" sz="2000" dirty="0">
                <a:solidFill>
                  <a:srgbClr val="FFFFFF"/>
                </a:solidFill>
                <a:latin typeface="Montserrat Medium"/>
              </a:rPr>
              <a:t> </a:t>
            </a:r>
          </a:p>
          <a:p>
            <a:pPr>
              <a:lnSpc>
                <a:spcPts val="2674"/>
              </a:lnSpc>
            </a:pPr>
            <a:r>
              <a:rPr lang="en-US" sz="2000" dirty="0">
                <a:solidFill>
                  <a:srgbClr val="FFFFFF"/>
                </a:solidFill>
                <a:latin typeface="Montserrat Medium"/>
              </a:rPr>
              <a:t>      </a:t>
            </a:r>
            <a:r>
              <a:rPr lang="en-US" sz="2000" dirty="0" err="1">
                <a:solidFill>
                  <a:srgbClr val="FFFFFF"/>
                </a:solidFill>
                <a:latin typeface="Montserrat Medium"/>
              </a:rPr>
              <a:t>mampu</a:t>
            </a:r>
            <a:r>
              <a:rPr lang="en-US" sz="2000" dirty="0">
                <a:solidFill>
                  <a:srgbClr val="FFFFFF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 Medium"/>
              </a:rPr>
              <a:t>mengambil</a:t>
            </a:r>
            <a:r>
              <a:rPr lang="en-US" sz="2000" dirty="0">
                <a:solidFill>
                  <a:srgbClr val="FFFFFF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 Medium"/>
              </a:rPr>
              <a:t>keputusan</a:t>
            </a:r>
            <a:r>
              <a:rPr lang="en-US" sz="2000" dirty="0">
                <a:solidFill>
                  <a:srgbClr val="FFFFFF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 Medium"/>
              </a:rPr>
              <a:t>berdasarkan</a:t>
            </a:r>
            <a:r>
              <a:rPr lang="en-US" sz="2000" dirty="0">
                <a:solidFill>
                  <a:srgbClr val="FFFFFF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 Medium"/>
              </a:rPr>
              <a:t>informasi</a:t>
            </a:r>
            <a:r>
              <a:rPr lang="en-US" sz="2000" dirty="0">
                <a:solidFill>
                  <a:srgbClr val="FFFFFF"/>
                </a:solidFill>
                <a:latin typeface="Montserrat Medium"/>
              </a:rPr>
              <a:t>   </a:t>
            </a:r>
          </a:p>
          <a:p>
            <a:pPr>
              <a:lnSpc>
                <a:spcPts val="2674"/>
              </a:lnSpc>
            </a:pPr>
            <a:r>
              <a:rPr lang="en-US" sz="2000" dirty="0">
                <a:solidFill>
                  <a:srgbClr val="FFFFFF"/>
                </a:solidFill>
                <a:latin typeface="Montserrat Medium"/>
              </a:rPr>
              <a:t>      valid,</a:t>
            </a:r>
          </a:p>
          <a:p>
            <a:pPr>
              <a:lnSpc>
                <a:spcPts val="2674"/>
              </a:lnSpc>
            </a:pPr>
            <a:r>
              <a:rPr lang="en-US" sz="2000" dirty="0">
                <a:solidFill>
                  <a:srgbClr val="FFFFFF"/>
                </a:solidFill>
                <a:latin typeface="Montserrat Medium"/>
              </a:rPr>
              <a:t> (3</a:t>
            </a:r>
            <a:r>
              <a:rPr lang="en-US" sz="2000" dirty="0">
                <a:solidFill>
                  <a:srgbClr val="FFFF00"/>
                </a:solidFill>
                <a:latin typeface="Montserrat Medium"/>
              </a:rPr>
              <a:t>). Communication </a:t>
            </a:r>
            <a:r>
              <a:rPr lang="en-US" sz="2000" dirty="0">
                <a:solidFill>
                  <a:srgbClr val="FFFFFF"/>
                </a:solidFill>
                <a:latin typeface="Montserrat Medium"/>
              </a:rPr>
              <a:t>/</a:t>
            </a:r>
            <a:r>
              <a:rPr lang="en-US" sz="2000" dirty="0" err="1">
                <a:solidFill>
                  <a:srgbClr val="FFFFFF"/>
                </a:solidFill>
                <a:latin typeface="Montserrat Medium"/>
              </a:rPr>
              <a:t>kemampuan</a:t>
            </a:r>
            <a:r>
              <a:rPr lang="en-US" sz="2000" dirty="0">
                <a:solidFill>
                  <a:srgbClr val="FFFFFF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 Medium"/>
              </a:rPr>
              <a:t>berkomunikasi</a:t>
            </a:r>
            <a:r>
              <a:rPr lang="en-US" sz="2000" dirty="0">
                <a:solidFill>
                  <a:srgbClr val="FFFFFF"/>
                </a:solidFill>
                <a:latin typeface="Montserrat Medium"/>
              </a:rPr>
              <a:t> yang </a:t>
            </a:r>
          </a:p>
          <a:p>
            <a:pPr>
              <a:lnSpc>
                <a:spcPts val="2674"/>
              </a:lnSpc>
            </a:pPr>
            <a:r>
              <a:rPr lang="en-US" sz="2000" dirty="0">
                <a:solidFill>
                  <a:srgbClr val="FFFFFF"/>
                </a:solidFill>
                <a:latin typeface="Montserrat Medium"/>
              </a:rPr>
              <a:t>      </a:t>
            </a:r>
            <a:r>
              <a:rPr lang="en-US" sz="2000" dirty="0" err="1">
                <a:solidFill>
                  <a:srgbClr val="FFFFFF"/>
                </a:solidFill>
                <a:latin typeface="Montserrat Medium"/>
              </a:rPr>
              <a:t>baik</a:t>
            </a:r>
            <a:r>
              <a:rPr lang="en-US" sz="2000" dirty="0">
                <a:solidFill>
                  <a:srgbClr val="FFFFFF"/>
                </a:solidFill>
                <a:latin typeface="Montserrat Medium"/>
              </a:rPr>
              <a:t>,</a:t>
            </a:r>
          </a:p>
          <a:p>
            <a:pPr>
              <a:lnSpc>
                <a:spcPts val="2674"/>
              </a:lnSpc>
            </a:pPr>
            <a:r>
              <a:rPr lang="en-US" sz="2000" dirty="0">
                <a:solidFill>
                  <a:srgbClr val="FFFFFF"/>
                </a:solidFill>
                <a:latin typeface="Montserrat Medium"/>
              </a:rPr>
              <a:t>(4). </a:t>
            </a:r>
            <a:r>
              <a:rPr lang="en-US" sz="3300" u="sng" dirty="0">
                <a:solidFill>
                  <a:srgbClr val="FFFF00"/>
                </a:solidFill>
                <a:latin typeface="Montserrat Medium"/>
              </a:rPr>
              <a:t>collaboration</a:t>
            </a:r>
            <a:r>
              <a:rPr lang="en-US" sz="2000" dirty="0">
                <a:solidFill>
                  <a:srgbClr val="FFFFFF"/>
                </a:solidFill>
                <a:latin typeface="Montserrat Medium"/>
              </a:rPr>
              <a:t> /</a:t>
            </a:r>
            <a:r>
              <a:rPr lang="en-US" sz="2000" dirty="0" err="1">
                <a:solidFill>
                  <a:srgbClr val="FFFFFF"/>
                </a:solidFill>
                <a:latin typeface="Montserrat Medium"/>
              </a:rPr>
              <a:t>kemampuan</a:t>
            </a:r>
            <a:r>
              <a:rPr lang="en-US" sz="2000" dirty="0">
                <a:solidFill>
                  <a:srgbClr val="FFFFFF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 Medium"/>
              </a:rPr>
              <a:t>berkolaborasi</a:t>
            </a:r>
            <a:r>
              <a:rPr lang="en-US" sz="2000" dirty="0">
                <a:solidFill>
                  <a:srgbClr val="FFFFFF"/>
                </a:solidFill>
                <a:latin typeface="Montserrat Medium"/>
              </a:rPr>
              <a:t> </a:t>
            </a:r>
          </a:p>
          <a:p>
            <a:pPr>
              <a:lnSpc>
                <a:spcPts val="2674"/>
              </a:lnSpc>
            </a:pPr>
            <a:r>
              <a:rPr lang="en-US" sz="2000" dirty="0">
                <a:solidFill>
                  <a:srgbClr val="FFFFFF"/>
                </a:solidFill>
                <a:latin typeface="Montserrat Medium"/>
              </a:rPr>
              <a:t>      </a:t>
            </a:r>
            <a:r>
              <a:rPr lang="en-US" sz="2000" dirty="0" err="1">
                <a:solidFill>
                  <a:srgbClr val="FFFFFF"/>
                </a:solidFill>
                <a:latin typeface="Montserrat Medium"/>
              </a:rPr>
              <a:t>lintas</a:t>
            </a:r>
            <a:r>
              <a:rPr lang="en-US" sz="2000" dirty="0">
                <a:solidFill>
                  <a:srgbClr val="FFFFFF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 Medium"/>
              </a:rPr>
              <a:t>bidang</a:t>
            </a:r>
            <a:r>
              <a:rPr lang="en-US" sz="2000" dirty="0">
                <a:solidFill>
                  <a:srgbClr val="FFFFFF"/>
                </a:solidFill>
                <a:latin typeface="Montserrat Medium"/>
              </a:rPr>
              <a:t> dan </a:t>
            </a:r>
            <a:r>
              <a:rPr lang="en-US" sz="2000" dirty="0" err="1">
                <a:solidFill>
                  <a:srgbClr val="FFFFFF"/>
                </a:solidFill>
                <a:latin typeface="Montserrat Medium"/>
              </a:rPr>
              <a:t>lintas</a:t>
            </a:r>
            <a:r>
              <a:rPr lang="en-US" sz="2000" dirty="0">
                <a:solidFill>
                  <a:srgbClr val="FFFFFF"/>
                </a:solidFill>
                <a:latin typeface="Montserrat Medium"/>
              </a:rPr>
              <a:t> sectoral (</a:t>
            </a:r>
            <a:r>
              <a:rPr lang="en-US" sz="2000" dirty="0" err="1">
                <a:solidFill>
                  <a:srgbClr val="FFFFFF"/>
                </a:solidFill>
                <a:latin typeface="Montserrat Medium"/>
              </a:rPr>
              <a:t>Nupin</a:t>
            </a:r>
            <a:r>
              <a:rPr lang="en-US" sz="2000" dirty="0">
                <a:solidFill>
                  <a:srgbClr val="FFFFFF"/>
                </a:solidFill>
                <a:latin typeface="Montserrat Medium"/>
              </a:rPr>
              <a:t>, 2022).</a:t>
            </a:r>
          </a:p>
          <a:p>
            <a:pPr>
              <a:lnSpc>
                <a:spcPts val="2674"/>
              </a:lnSpc>
            </a:pPr>
            <a:endParaRPr lang="en-US" sz="2000" dirty="0">
              <a:solidFill>
                <a:srgbClr val="FFFFFF"/>
              </a:solidFill>
              <a:latin typeface="Montserrat Mediu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3131" y="4527805"/>
            <a:ext cx="3823681" cy="4124847"/>
            <a:chOff x="0" y="0"/>
            <a:chExt cx="966960" cy="10431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66960" cy="1043121"/>
            </a:xfrm>
            <a:custGeom>
              <a:avLst/>
              <a:gdLst/>
              <a:ahLst/>
              <a:cxnLst/>
              <a:rect l="l" t="t" r="r" b="b"/>
              <a:pathLst>
                <a:path w="966960" h="1043121">
                  <a:moveTo>
                    <a:pt x="0" y="0"/>
                  </a:moveTo>
                  <a:lnTo>
                    <a:pt x="966960" y="0"/>
                  </a:lnTo>
                  <a:lnTo>
                    <a:pt x="966960" y="1043121"/>
                  </a:lnTo>
                  <a:lnTo>
                    <a:pt x="0" y="1043121"/>
                  </a:lnTo>
                  <a:close/>
                </a:path>
              </a:pathLst>
            </a:custGeom>
            <a:solidFill>
              <a:srgbClr val="5383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966960" cy="1024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223634" y="4527805"/>
            <a:ext cx="3823681" cy="4124847"/>
            <a:chOff x="0" y="0"/>
            <a:chExt cx="966960" cy="10431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66960" cy="1043121"/>
            </a:xfrm>
            <a:custGeom>
              <a:avLst/>
              <a:gdLst/>
              <a:ahLst/>
              <a:cxnLst/>
              <a:rect l="l" t="t" r="r" b="b"/>
              <a:pathLst>
                <a:path w="966960" h="1043121">
                  <a:moveTo>
                    <a:pt x="0" y="0"/>
                  </a:moveTo>
                  <a:lnTo>
                    <a:pt x="966960" y="0"/>
                  </a:lnTo>
                  <a:lnTo>
                    <a:pt x="966960" y="1043121"/>
                  </a:lnTo>
                  <a:lnTo>
                    <a:pt x="0" y="1043121"/>
                  </a:lnTo>
                  <a:close/>
                </a:path>
              </a:pathLst>
            </a:custGeom>
            <a:solidFill>
              <a:srgbClr val="3139A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9050"/>
              <a:ext cx="966960" cy="1024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44000" y="4527805"/>
            <a:ext cx="3823681" cy="4124847"/>
            <a:chOff x="0" y="0"/>
            <a:chExt cx="966960" cy="104312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66960" cy="1043121"/>
            </a:xfrm>
            <a:custGeom>
              <a:avLst/>
              <a:gdLst/>
              <a:ahLst/>
              <a:cxnLst/>
              <a:rect l="l" t="t" r="r" b="b"/>
              <a:pathLst>
                <a:path w="966960" h="1043121">
                  <a:moveTo>
                    <a:pt x="0" y="0"/>
                  </a:moveTo>
                  <a:lnTo>
                    <a:pt x="966960" y="0"/>
                  </a:lnTo>
                  <a:lnTo>
                    <a:pt x="966960" y="1043121"/>
                  </a:lnTo>
                  <a:lnTo>
                    <a:pt x="0" y="1043121"/>
                  </a:lnTo>
                  <a:close/>
                </a:path>
              </a:pathLst>
            </a:custGeom>
            <a:solidFill>
              <a:srgbClr val="5383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9050"/>
              <a:ext cx="966960" cy="1024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164998" y="4527805"/>
            <a:ext cx="3823681" cy="4124847"/>
            <a:chOff x="0" y="0"/>
            <a:chExt cx="966960" cy="104312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66960" cy="1043121"/>
            </a:xfrm>
            <a:custGeom>
              <a:avLst/>
              <a:gdLst/>
              <a:ahLst/>
              <a:cxnLst/>
              <a:rect l="l" t="t" r="r" b="b"/>
              <a:pathLst>
                <a:path w="966960" h="1043121">
                  <a:moveTo>
                    <a:pt x="0" y="0"/>
                  </a:moveTo>
                  <a:lnTo>
                    <a:pt x="966960" y="0"/>
                  </a:lnTo>
                  <a:lnTo>
                    <a:pt x="966960" y="1043121"/>
                  </a:lnTo>
                  <a:lnTo>
                    <a:pt x="0" y="1043121"/>
                  </a:lnTo>
                  <a:close/>
                </a:path>
              </a:pathLst>
            </a:custGeom>
            <a:solidFill>
              <a:srgbClr val="3139A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9050"/>
              <a:ext cx="966960" cy="1024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153131" y="5769401"/>
            <a:ext cx="3655946" cy="2560620"/>
          </a:xfrm>
          <a:custGeom>
            <a:avLst/>
            <a:gdLst/>
            <a:ahLst/>
            <a:cxnLst/>
            <a:rect l="l" t="t" r="r" b="b"/>
            <a:pathLst>
              <a:path w="3655946" h="2560620">
                <a:moveTo>
                  <a:pt x="0" y="0"/>
                </a:moveTo>
                <a:lnTo>
                  <a:pt x="3655946" y="0"/>
                </a:lnTo>
                <a:lnTo>
                  <a:pt x="3655946" y="2560620"/>
                </a:lnTo>
                <a:lnTo>
                  <a:pt x="0" y="25606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52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5367620" y="5822141"/>
            <a:ext cx="3679696" cy="2647544"/>
          </a:xfrm>
          <a:custGeom>
            <a:avLst/>
            <a:gdLst/>
            <a:ahLst/>
            <a:cxnLst/>
            <a:rect l="l" t="t" r="r" b="b"/>
            <a:pathLst>
              <a:path w="3679696" h="2647544">
                <a:moveTo>
                  <a:pt x="0" y="0"/>
                </a:moveTo>
                <a:lnTo>
                  <a:pt x="3679696" y="0"/>
                </a:lnTo>
                <a:lnTo>
                  <a:pt x="3679696" y="2647544"/>
                </a:lnTo>
                <a:lnTo>
                  <a:pt x="0" y="26475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1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9266391" y="5943603"/>
            <a:ext cx="3613500" cy="2404620"/>
          </a:xfrm>
          <a:custGeom>
            <a:avLst/>
            <a:gdLst/>
            <a:ahLst/>
            <a:cxnLst/>
            <a:rect l="l" t="t" r="r" b="b"/>
            <a:pathLst>
              <a:path w="3613500" h="2404620">
                <a:moveTo>
                  <a:pt x="0" y="0"/>
                </a:moveTo>
                <a:lnTo>
                  <a:pt x="3613500" y="0"/>
                </a:lnTo>
                <a:lnTo>
                  <a:pt x="3613500" y="2404620"/>
                </a:lnTo>
                <a:lnTo>
                  <a:pt x="0" y="24046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164998" y="6590228"/>
            <a:ext cx="3707491" cy="1790615"/>
          </a:xfrm>
          <a:custGeom>
            <a:avLst/>
            <a:gdLst/>
            <a:ahLst/>
            <a:cxnLst/>
            <a:rect l="l" t="t" r="r" b="b"/>
            <a:pathLst>
              <a:path w="3707491" h="1790615">
                <a:moveTo>
                  <a:pt x="0" y="0"/>
                </a:moveTo>
                <a:lnTo>
                  <a:pt x="3707490" y="0"/>
                </a:lnTo>
                <a:lnTo>
                  <a:pt x="3707490" y="1790615"/>
                </a:lnTo>
                <a:lnTo>
                  <a:pt x="0" y="17906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2474521" y="2347449"/>
            <a:ext cx="13338959" cy="1509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00"/>
              </a:lnSpc>
            </a:pPr>
            <a:r>
              <a:rPr lang="en-US" sz="5800" spc="-243" dirty="0" err="1">
                <a:solidFill>
                  <a:srgbClr val="3139A8"/>
                </a:solidFill>
                <a:latin typeface="Be Vietnam Ultra-Bold"/>
              </a:rPr>
              <a:t>Permasalahan</a:t>
            </a:r>
            <a:r>
              <a:rPr lang="en-US" sz="5800" spc="-243" dirty="0">
                <a:solidFill>
                  <a:srgbClr val="3139A8"/>
                </a:solidFill>
                <a:latin typeface="Be Vietnam Ultra-Bold"/>
              </a:rPr>
              <a:t>:</a:t>
            </a:r>
          </a:p>
          <a:p>
            <a:pPr marL="0" lvl="0" indent="0" algn="ctr">
              <a:lnSpc>
                <a:spcPts val="5800"/>
              </a:lnSpc>
            </a:pPr>
            <a:r>
              <a:rPr lang="en-US" sz="5800" spc="-243" dirty="0" err="1">
                <a:solidFill>
                  <a:srgbClr val="3139A8"/>
                </a:solidFill>
                <a:latin typeface="Be Vietnam Ultra-Bold"/>
              </a:rPr>
              <a:t>Kesenjangan</a:t>
            </a:r>
            <a:r>
              <a:rPr lang="en-US" sz="5800" spc="-243" dirty="0">
                <a:solidFill>
                  <a:srgbClr val="3139A8"/>
                </a:solidFill>
                <a:latin typeface="Be Vietnam Ultra-Bold"/>
              </a:rPr>
              <a:t> </a:t>
            </a:r>
            <a:r>
              <a:rPr lang="en-US" sz="5800" spc="-243" dirty="0" err="1">
                <a:solidFill>
                  <a:srgbClr val="3139A8"/>
                </a:solidFill>
                <a:latin typeface="Be Vietnam Ultra-Bold"/>
              </a:rPr>
              <a:t>antara</a:t>
            </a:r>
            <a:r>
              <a:rPr lang="en-US" sz="5800" spc="-243" dirty="0">
                <a:solidFill>
                  <a:srgbClr val="3139A8"/>
                </a:solidFill>
                <a:latin typeface="Be Vietnam Ultra-Bold"/>
              </a:rPr>
              <a:t> </a:t>
            </a:r>
            <a:r>
              <a:rPr lang="en-US" sz="5800" spc="-243" dirty="0" err="1">
                <a:solidFill>
                  <a:srgbClr val="3139A8"/>
                </a:solidFill>
                <a:latin typeface="Be Vietnam Ultra-Bold"/>
              </a:rPr>
              <a:t>Perpustakaan</a:t>
            </a:r>
            <a:r>
              <a:rPr lang="en-US" sz="5800" spc="-243" dirty="0">
                <a:solidFill>
                  <a:srgbClr val="3139A8"/>
                </a:solidFill>
                <a:latin typeface="Be Vietnam Ultra-Bold"/>
              </a:rPr>
              <a:t> PTMA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920748" y="5075581"/>
            <a:ext cx="2704404" cy="459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3"/>
              </a:lnSpc>
            </a:pPr>
            <a:r>
              <a:rPr lang="en-US" sz="3207" dirty="0" err="1">
                <a:solidFill>
                  <a:srgbClr val="FFFFFF"/>
                </a:solidFill>
                <a:latin typeface="Arimo Bold"/>
              </a:rPr>
              <a:t>Sumber</a:t>
            </a:r>
            <a:r>
              <a:rPr lang="en-US" sz="3207" dirty="0">
                <a:solidFill>
                  <a:srgbClr val="FFFFFF"/>
                </a:solidFill>
                <a:latin typeface="Arimo Bold"/>
              </a:rPr>
              <a:t> Dana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991252" y="5075581"/>
            <a:ext cx="2288447" cy="471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6"/>
              </a:lnSpc>
            </a:pPr>
            <a:r>
              <a:rPr lang="en-US" sz="3307">
                <a:solidFill>
                  <a:srgbClr val="FFFFFF"/>
                </a:solidFill>
                <a:latin typeface="Arimo Bold"/>
              </a:rPr>
              <a:t>SDM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753954" y="5172075"/>
            <a:ext cx="2704404" cy="459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3"/>
              </a:lnSpc>
            </a:pPr>
            <a:r>
              <a:rPr lang="en-US" sz="3207">
                <a:solidFill>
                  <a:srgbClr val="FFFFFF"/>
                </a:solidFill>
                <a:latin typeface="Arimo Bold"/>
              </a:rPr>
              <a:t>Sarpras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874519" y="4871000"/>
            <a:ext cx="2288447" cy="1328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6"/>
              </a:lnSpc>
            </a:pPr>
            <a:r>
              <a:rPr lang="en-US" sz="3307" dirty="0" err="1">
                <a:solidFill>
                  <a:srgbClr val="FFFFFF"/>
                </a:solidFill>
                <a:latin typeface="Arimo Bold"/>
              </a:rPr>
              <a:t>Suport</a:t>
            </a:r>
            <a:r>
              <a:rPr lang="en-US" sz="3307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3307" dirty="0" err="1">
                <a:solidFill>
                  <a:srgbClr val="FFFFFF"/>
                </a:solidFill>
                <a:latin typeface="Arimo Bold"/>
              </a:rPr>
              <a:t>Pimpinan</a:t>
            </a:r>
            <a:r>
              <a:rPr lang="en-US" sz="3307" dirty="0">
                <a:solidFill>
                  <a:srgbClr val="FFFFFF"/>
                </a:solidFill>
                <a:latin typeface="Arimo Bold"/>
              </a:rPr>
              <a:t>, </a:t>
            </a:r>
            <a:r>
              <a:rPr lang="en-US" sz="3307" dirty="0" err="1">
                <a:solidFill>
                  <a:srgbClr val="FFFFFF"/>
                </a:solidFill>
                <a:latin typeface="Arimo Bold"/>
              </a:rPr>
              <a:t>Dll</a:t>
            </a:r>
            <a:endParaRPr lang="en-US" sz="3307" dirty="0">
              <a:solidFill>
                <a:srgbClr val="FFFFFF"/>
              </a:solidFill>
              <a:latin typeface="Arimo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9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477201" y="1121159"/>
            <a:ext cx="6042413" cy="8044682"/>
            <a:chOff x="0" y="0"/>
            <a:chExt cx="3663950" cy="4878070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3600450" cy="4814570"/>
            </a:xfrm>
            <a:custGeom>
              <a:avLst/>
              <a:gdLst/>
              <a:ahLst/>
              <a:cxnLst/>
              <a:rect l="l" t="t" r="r" b="b"/>
              <a:pathLst>
                <a:path w="3600450" h="481457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blipFill>
              <a:blip r:embed="rId2"/>
              <a:stretch>
                <a:fillRect l="-68863" r="-6886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3663950" cy="4878070"/>
            </a:xfrm>
            <a:custGeom>
              <a:avLst/>
              <a:gdLst/>
              <a:ahLst/>
              <a:cxnLst/>
              <a:rect l="l" t="t" r="r" b="b"/>
              <a:pathLst>
                <a:path w="3663950" h="487807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F1EBE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826525" y="405391"/>
            <a:ext cx="9378041" cy="102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979"/>
              </a:lnSpc>
            </a:pPr>
            <a:r>
              <a:rPr lang="en-US" sz="6999" spc="-293" dirty="0" err="1">
                <a:solidFill>
                  <a:srgbClr val="FFFFFF"/>
                </a:solidFill>
                <a:latin typeface="Be Vietnam Ultra-Bold"/>
              </a:rPr>
              <a:t>Tujuan</a:t>
            </a:r>
            <a:r>
              <a:rPr lang="en-US" sz="6999" spc="-293" dirty="0">
                <a:solidFill>
                  <a:srgbClr val="FFFFFF"/>
                </a:solidFill>
                <a:latin typeface="Be Vietnam Ultra-Bold"/>
              </a:rPr>
              <a:t>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826525" y="1919721"/>
            <a:ext cx="10156675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>
              <a:lnSpc>
                <a:spcPts val="3300"/>
              </a:lnSpc>
              <a:buAutoNum type="arabicPeriod"/>
            </a:pPr>
            <a:r>
              <a:rPr lang="en-US" sz="3300" dirty="0" err="1">
                <a:solidFill>
                  <a:srgbClr val="FFF5D6"/>
                </a:solidFill>
                <a:latin typeface="Quicksand Medium"/>
              </a:rPr>
              <a:t>Menguraikan</a:t>
            </a:r>
            <a:r>
              <a:rPr lang="en-US" sz="3300" dirty="0">
                <a:solidFill>
                  <a:srgbClr val="FFF5D6"/>
                </a:solidFill>
                <a:latin typeface="Quicksand Medium"/>
              </a:rPr>
              <a:t> </a:t>
            </a:r>
            <a:r>
              <a:rPr lang="en-US" sz="3300" dirty="0" err="1">
                <a:solidFill>
                  <a:srgbClr val="FFF5D6"/>
                </a:solidFill>
                <a:latin typeface="Quicksand Medium"/>
              </a:rPr>
              <a:t>ragam</a:t>
            </a:r>
            <a:r>
              <a:rPr lang="en-US" sz="3300" dirty="0">
                <a:solidFill>
                  <a:srgbClr val="FFF5D6"/>
                </a:solidFill>
                <a:latin typeface="Quicksand Medium"/>
              </a:rPr>
              <a:t> </a:t>
            </a:r>
            <a:r>
              <a:rPr lang="en-US" sz="3300" dirty="0" err="1">
                <a:solidFill>
                  <a:srgbClr val="FFFF00"/>
                </a:solidFill>
                <a:latin typeface="Quicksand Medium"/>
              </a:rPr>
              <a:t>kolaborasi</a:t>
            </a:r>
            <a:r>
              <a:rPr lang="en-US" sz="3300" dirty="0">
                <a:solidFill>
                  <a:srgbClr val="FFFF00"/>
                </a:solidFill>
                <a:latin typeface="Quicksand Medium"/>
              </a:rPr>
              <a:t> </a:t>
            </a:r>
            <a:r>
              <a:rPr lang="en-US" sz="3300" dirty="0">
                <a:solidFill>
                  <a:srgbClr val="FFF5D6"/>
                </a:solidFill>
                <a:latin typeface="Quicksand Medium"/>
              </a:rPr>
              <a:t>yang </a:t>
            </a:r>
            <a:r>
              <a:rPr lang="en-US" sz="3300" dirty="0" err="1">
                <a:solidFill>
                  <a:srgbClr val="FFF5D6"/>
                </a:solidFill>
                <a:latin typeface="Quicksand Medium"/>
              </a:rPr>
              <a:t>dilakukan</a:t>
            </a:r>
            <a:r>
              <a:rPr lang="en-US" sz="3300" dirty="0">
                <a:solidFill>
                  <a:srgbClr val="FFF5D6"/>
                </a:solidFill>
                <a:latin typeface="Quicksand Medium"/>
              </a:rPr>
              <a:t> </a:t>
            </a:r>
            <a:r>
              <a:rPr lang="en-US" sz="3300" dirty="0" err="1">
                <a:solidFill>
                  <a:srgbClr val="FFF5D6"/>
                </a:solidFill>
                <a:latin typeface="Quicksand Medium"/>
              </a:rPr>
              <a:t>sebagai</a:t>
            </a:r>
            <a:r>
              <a:rPr lang="en-US" sz="3300" dirty="0">
                <a:solidFill>
                  <a:srgbClr val="FFF5D6"/>
                </a:solidFill>
                <a:latin typeface="Quicksand Medium"/>
              </a:rPr>
              <a:t> salah </a:t>
            </a:r>
            <a:r>
              <a:rPr lang="en-US" sz="3300" dirty="0" err="1">
                <a:solidFill>
                  <a:srgbClr val="FFF5D6"/>
                </a:solidFill>
                <a:latin typeface="Quicksand Medium"/>
              </a:rPr>
              <a:t>satu</a:t>
            </a:r>
            <a:r>
              <a:rPr lang="en-US" sz="3300" dirty="0">
                <a:solidFill>
                  <a:srgbClr val="FFF5D6"/>
                </a:solidFill>
                <a:latin typeface="Quicksand Medium"/>
              </a:rPr>
              <a:t> </a:t>
            </a:r>
            <a:r>
              <a:rPr lang="en-US" sz="3300" dirty="0" err="1">
                <a:solidFill>
                  <a:srgbClr val="FFF5D6"/>
                </a:solidFill>
                <a:latin typeface="Quicksand Medium"/>
              </a:rPr>
              <a:t>solusi</a:t>
            </a:r>
            <a:r>
              <a:rPr lang="en-US" sz="3300" dirty="0">
                <a:solidFill>
                  <a:srgbClr val="FFF5D6"/>
                </a:solidFill>
                <a:latin typeface="Quicksand Medium"/>
              </a:rPr>
              <a:t> </a:t>
            </a:r>
            <a:r>
              <a:rPr lang="en-US" sz="3300" dirty="0" err="1">
                <a:solidFill>
                  <a:srgbClr val="FFF5D6"/>
                </a:solidFill>
                <a:latin typeface="Quicksand Medium"/>
              </a:rPr>
              <a:t>untuk</a:t>
            </a:r>
            <a:r>
              <a:rPr lang="en-US" sz="3300" dirty="0">
                <a:solidFill>
                  <a:srgbClr val="FFF5D6"/>
                </a:solidFill>
                <a:latin typeface="Quicksand Medium"/>
              </a:rPr>
              <a:t> </a:t>
            </a:r>
            <a:r>
              <a:rPr lang="en-US" sz="3300" dirty="0" err="1">
                <a:solidFill>
                  <a:srgbClr val="FFF5D6"/>
                </a:solidFill>
                <a:latin typeface="Quicksand Medium"/>
              </a:rPr>
              <a:t>mengatasi</a:t>
            </a:r>
            <a:r>
              <a:rPr lang="en-US" sz="3300" dirty="0">
                <a:solidFill>
                  <a:srgbClr val="FFF5D6"/>
                </a:solidFill>
                <a:latin typeface="Quicksand Medium"/>
              </a:rPr>
              <a:t> </a:t>
            </a:r>
            <a:r>
              <a:rPr lang="en-US" sz="3300" dirty="0" err="1">
                <a:solidFill>
                  <a:srgbClr val="FFF5D6"/>
                </a:solidFill>
                <a:latin typeface="Quicksand Medium"/>
              </a:rPr>
              <a:t>kesenjangan</a:t>
            </a:r>
            <a:r>
              <a:rPr lang="en-US" sz="3300" dirty="0">
                <a:solidFill>
                  <a:srgbClr val="FFF5D6"/>
                </a:solidFill>
                <a:latin typeface="Quicksand Medium"/>
              </a:rPr>
              <a:t> </a:t>
            </a:r>
            <a:r>
              <a:rPr lang="en-US" sz="3300" dirty="0" err="1">
                <a:solidFill>
                  <a:srgbClr val="FFF5D6"/>
                </a:solidFill>
                <a:latin typeface="Quicksand Medium"/>
              </a:rPr>
              <a:t>antar</a:t>
            </a:r>
            <a:r>
              <a:rPr lang="en-US" sz="3300" dirty="0">
                <a:solidFill>
                  <a:srgbClr val="FFF5D6"/>
                </a:solidFill>
                <a:latin typeface="Quicksand Medium"/>
              </a:rPr>
              <a:t> </a:t>
            </a:r>
            <a:r>
              <a:rPr lang="en-US" sz="3300" dirty="0" err="1">
                <a:solidFill>
                  <a:srgbClr val="FFF5D6"/>
                </a:solidFill>
                <a:latin typeface="Quicksand Medium"/>
              </a:rPr>
              <a:t>Perpustakaan</a:t>
            </a:r>
            <a:r>
              <a:rPr lang="en-US" sz="3300" dirty="0">
                <a:solidFill>
                  <a:srgbClr val="FFF5D6"/>
                </a:solidFill>
                <a:latin typeface="Quicksand Medium"/>
              </a:rPr>
              <a:t> PTMA</a:t>
            </a:r>
          </a:p>
          <a:p>
            <a:pPr>
              <a:lnSpc>
                <a:spcPts val="3300"/>
              </a:lnSpc>
            </a:pPr>
            <a:endParaRPr lang="en-US" sz="3300" dirty="0">
              <a:solidFill>
                <a:srgbClr val="FFF5D6"/>
              </a:solidFill>
              <a:latin typeface="Quicksand Medium"/>
            </a:endParaRPr>
          </a:p>
          <a:p>
            <a:pPr>
              <a:lnSpc>
                <a:spcPts val="3300"/>
              </a:lnSpc>
            </a:pPr>
            <a:r>
              <a:rPr lang="en-US" sz="3300" dirty="0">
                <a:solidFill>
                  <a:srgbClr val="FFF5D6"/>
                </a:solidFill>
                <a:latin typeface="Quicksand Medium"/>
              </a:rPr>
              <a:t>2. </a:t>
            </a:r>
            <a:r>
              <a:rPr lang="en-US" sz="3300" dirty="0" err="1">
                <a:solidFill>
                  <a:srgbClr val="FFF5D6"/>
                </a:solidFill>
                <a:latin typeface="Quicksand Medium"/>
              </a:rPr>
              <a:t>Mengetahui</a:t>
            </a:r>
            <a:r>
              <a:rPr lang="en-US" sz="3300" dirty="0">
                <a:solidFill>
                  <a:srgbClr val="FFF5D6"/>
                </a:solidFill>
                <a:latin typeface="Quicksand Medium"/>
              </a:rPr>
              <a:t> </a:t>
            </a:r>
            <a:r>
              <a:rPr lang="en-US" sz="3300" dirty="0" err="1">
                <a:solidFill>
                  <a:srgbClr val="FFFF00"/>
                </a:solidFill>
                <a:latin typeface="Quicksand Medium"/>
              </a:rPr>
              <a:t>kendala</a:t>
            </a:r>
            <a:r>
              <a:rPr lang="en-US" sz="3300" dirty="0">
                <a:solidFill>
                  <a:srgbClr val="FFF5D6"/>
                </a:solidFill>
                <a:latin typeface="Quicksand Medium"/>
              </a:rPr>
              <a:t> </a:t>
            </a:r>
            <a:r>
              <a:rPr lang="en-US" sz="3300" dirty="0" err="1">
                <a:solidFill>
                  <a:srgbClr val="FFF5D6"/>
                </a:solidFill>
                <a:latin typeface="Quicksand Medium"/>
              </a:rPr>
              <a:t>selama</a:t>
            </a:r>
            <a:r>
              <a:rPr lang="en-US" sz="3300" dirty="0">
                <a:solidFill>
                  <a:srgbClr val="FFF5D6"/>
                </a:solidFill>
                <a:latin typeface="Quicksand Medium"/>
              </a:rPr>
              <a:t> </a:t>
            </a:r>
            <a:r>
              <a:rPr lang="en-US" sz="3300" dirty="0" err="1">
                <a:solidFill>
                  <a:srgbClr val="FFF5D6"/>
                </a:solidFill>
                <a:latin typeface="Quicksand Medium"/>
              </a:rPr>
              <a:t>kolaborasi</a:t>
            </a:r>
            <a:r>
              <a:rPr lang="en-US" sz="3300" dirty="0">
                <a:solidFill>
                  <a:srgbClr val="FFF5D6"/>
                </a:solidFill>
                <a:latin typeface="Quicksand Medium"/>
              </a:rPr>
              <a:t>, </a:t>
            </a:r>
            <a:r>
              <a:rPr lang="en-US" sz="3300" dirty="0" err="1">
                <a:solidFill>
                  <a:srgbClr val="FFF5D6"/>
                </a:solidFill>
                <a:latin typeface="Quicksand Medium"/>
              </a:rPr>
              <a:t>serta</a:t>
            </a:r>
            <a:r>
              <a:rPr lang="en-US" sz="3300" dirty="0">
                <a:solidFill>
                  <a:srgbClr val="FFF5D6"/>
                </a:solidFill>
                <a:latin typeface="Quicksand Medium"/>
              </a:rPr>
              <a:t> </a:t>
            </a:r>
          </a:p>
          <a:p>
            <a:pPr>
              <a:lnSpc>
                <a:spcPts val="3300"/>
              </a:lnSpc>
            </a:pPr>
            <a:r>
              <a:rPr lang="en-US" sz="3300" dirty="0">
                <a:solidFill>
                  <a:srgbClr val="FFF5D6"/>
                </a:solidFill>
                <a:latin typeface="Quicksand Medium"/>
              </a:rPr>
              <a:t>    </a:t>
            </a:r>
            <a:r>
              <a:rPr lang="en-US" sz="3300" dirty="0" err="1">
                <a:solidFill>
                  <a:srgbClr val="FFFF00"/>
                </a:solidFill>
                <a:latin typeface="Quicksand Medium"/>
              </a:rPr>
              <a:t>evaluasi</a:t>
            </a:r>
            <a:r>
              <a:rPr lang="en-US" sz="3300" dirty="0">
                <a:solidFill>
                  <a:srgbClr val="FFF5D6"/>
                </a:solidFill>
                <a:latin typeface="Quicksand Medium"/>
              </a:rPr>
              <a:t> </a:t>
            </a:r>
            <a:r>
              <a:rPr lang="en-US" sz="3300" dirty="0" err="1">
                <a:solidFill>
                  <a:srgbClr val="FFF5D6"/>
                </a:solidFill>
                <a:latin typeface="Quicksand Medium"/>
              </a:rPr>
              <a:t>terhadap</a:t>
            </a:r>
            <a:r>
              <a:rPr lang="en-US" sz="3300" dirty="0">
                <a:solidFill>
                  <a:srgbClr val="FFF5D6"/>
                </a:solidFill>
                <a:latin typeface="Quicksand Medium"/>
              </a:rPr>
              <a:t> </a:t>
            </a:r>
            <a:r>
              <a:rPr lang="en-US" sz="3300" dirty="0" err="1">
                <a:solidFill>
                  <a:srgbClr val="FFF5D6"/>
                </a:solidFill>
                <a:latin typeface="Quicksand Medium"/>
              </a:rPr>
              <a:t>kolaborasinya</a:t>
            </a:r>
            <a:r>
              <a:rPr lang="en-US" sz="3300" dirty="0">
                <a:solidFill>
                  <a:srgbClr val="FFF5D6"/>
                </a:solidFill>
                <a:latin typeface="Quicksand Medium"/>
              </a:rPr>
              <a:t>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933006" y="7581900"/>
            <a:ext cx="9745393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21"/>
              </a:lnSpc>
              <a:spcBef>
                <a:spcPct val="0"/>
              </a:spcBef>
            </a:pPr>
            <a:r>
              <a:rPr lang="en-US" sz="3300" dirty="0" err="1">
                <a:solidFill>
                  <a:srgbClr val="FFFFFF"/>
                </a:solidFill>
                <a:latin typeface="Quicksand Medium"/>
              </a:rPr>
              <a:t>Manfaat</a:t>
            </a:r>
            <a:r>
              <a:rPr lang="en-US" sz="3300" dirty="0">
                <a:solidFill>
                  <a:srgbClr val="FFFFFF"/>
                </a:solidFill>
                <a:latin typeface="Quicksand Medium"/>
              </a:rPr>
              <a:t> </a:t>
            </a:r>
            <a:r>
              <a:rPr lang="en-US" sz="3300" dirty="0" err="1">
                <a:solidFill>
                  <a:srgbClr val="FFFFFF"/>
                </a:solidFill>
                <a:latin typeface="Quicksand Medium"/>
              </a:rPr>
              <a:t>tidak</a:t>
            </a:r>
            <a:r>
              <a:rPr lang="en-US" sz="3300" dirty="0">
                <a:solidFill>
                  <a:srgbClr val="FFFFFF"/>
                </a:solidFill>
                <a:latin typeface="Quicksand Medium"/>
              </a:rPr>
              <a:t> </a:t>
            </a:r>
            <a:r>
              <a:rPr lang="en-US" sz="3300" dirty="0" err="1">
                <a:solidFill>
                  <a:srgbClr val="FFFFFF"/>
                </a:solidFill>
                <a:latin typeface="Quicksand Medium"/>
              </a:rPr>
              <a:t>hanya</a:t>
            </a:r>
            <a:r>
              <a:rPr lang="en-US" sz="3300" dirty="0">
                <a:solidFill>
                  <a:srgbClr val="FFFFFF"/>
                </a:solidFill>
                <a:latin typeface="Quicksand Medium"/>
              </a:rPr>
              <a:t> </a:t>
            </a:r>
            <a:r>
              <a:rPr lang="en-US" sz="3300" dirty="0" err="1">
                <a:solidFill>
                  <a:srgbClr val="FFFFFF"/>
                </a:solidFill>
                <a:latin typeface="Quicksand Medium"/>
              </a:rPr>
              <a:t>bagi</a:t>
            </a:r>
            <a:r>
              <a:rPr lang="en-US" sz="3300" dirty="0">
                <a:solidFill>
                  <a:srgbClr val="FFFFFF"/>
                </a:solidFill>
                <a:latin typeface="Quicksand Medium"/>
              </a:rPr>
              <a:t> FPPTMA </a:t>
            </a:r>
            <a:r>
              <a:rPr lang="en-US" sz="3300" dirty="0" err="1">
                <a:solidFill>
                  <a:srgbClr val="FFFFFF"/>
                </a:solidFill>
                <a:latin typeface="Quicksand Medium"/>
              </a:rPr>
              <a:t>namun</a:t>
            </a:r>
            <a:r>
              <a:rPr lang="en-US" sz="3300" dirty="0">
                <a:solidFill>
                  <a:srgbClr val="FFFFFF"/>
                </a:solidFill>
                <a:latin typeface="Quicksand Medium"/>
              </a:rPr>
              <a:t> juga </a:t>
            </a:r>
            <a:r>
              <a:rPr lang="en-US" sz="3300" dirty="0" err="1">
                <a:solidFill>
                  <a:srgbClr val="FFFFFF"/>
                </a:solidFill>
                <a:latin typeface="Quicksand Medium"/>
              </a:rPr>
              <a:t>bagi</a:t>
            </a:r>
            <a:r>
              <a:rPr lang="en-US" sz="3300" dirty="0">
                <a:solidFill>
                  <a:srgbClr val="FFFFFF"/>
                </a:solidFill>
                <a:latin typeface="Quicksand Medium"/>
              </a:rPr>
              <a:t> dunia </a:t>
            </a:r>
            <a:r>
              <a:rPr lang="en-US" sz="3300" dirty="0" err="1">
                <a:solidFill>
                  <a:srgbClr val="FFFFFF"/>
                </a:solidFill>
                <a:latin typeface="Quicksand Medium"/>
              </a:rPr>
              <a:t>kepustakawanan</a:t>
            </a:r>
            <a:r>
              <a:rPr lang="en-US" sz="3300" dirty="0">
                <a:solidFill>
                  <a:srgbClr val="FFFFFF"/>
                </a:solidFill>
                <a:latin typeface="Quicksand Medium"/>
              </a:rPr>
              <a:t> </a:t>
            </a:r>
            <a:r>
              <a:rPr lang="en-US" sz="3300" dirty="0" err="1">
                <a:solidFill>
                  <a:srgbClr val="FFFFFF"/>
                </a:solidFill>
                <a:latin typeface="Quicksand Medium"/>
              </a:rPr>
              <a:t>lebih</a:t>
            </a:r>
            <a:r>
              <a:rPr lang="en-US" sz="3300" dirty="0">
                <a:solidFill>
                  <a:srgbClr val="FFFFFF"/>
                </a:solidFill>
                <a:latin typeface="Quicksand Medium"/>
              </a:rPr>
              <a:t> </a:t>
            </a:r>
            <a:r>
              <a:rPr lang="en-US" sz="3300" dirty="0" err="1">
                <a:solidFill>
                  <a:srgbClr val="FFFFFF"/>
                </a:solidFill>
                <a:latin typeface="Quicksand Medium"/>
              </a:rPr>
              <a:t>luasnya</a:t>
            </a:r>
            <a:endParaRPr lang="en-US" sz="3300" dirty="0">
              <a:solidFill>
                <a:srgbClr val="FFFFFF"/>
              </a:solidFill>
              <a:latin typeface="Quicksand Medium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933007" y="6101316"/>
            <a:ext cx="9378041" cy="102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979"/>
              </a:lnSpc>
            </a:pPr>
            <a:r>
              <a:rPr lang="en-US" sz="6999" spc="-293" dirty="0" err="1">
                <a:solidFill>
                  <a:srgbClr val="FFFFFF"/>
                </a:solidFill>
                <a:latin typeface="Be Vietnam Ultra-Bold"/>
              </a:rPr>
              <a:t>Manfaat</a:t>
            </a:r>
            <a:r>
              <a:rPr lang="en-US" sz="6999" spc="-293" dirty="0">
                <a:solidFill>
                  <a:srgbClr val="FFFFFF"/>
                </a:solidFill>
                <a:latin typeface="Be Vietnam Ultra-Bold"/>
              </a:rPr>
              <a:t>: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37066" y="2057400"/>
            <a:ext cx="4779237" cy="6172200"/>
          </a:xfrm>
          <a:custGeom>
            <a:avLst/>
            <a:gdLst/>
            <a:ahLst/>
            <a:cxnLst/>
            <a:rect l="l" t="t" r="r" b="b"/>
            <a:pathLst>
              <a:path w="6573163" h="6172200">
                <a:moveTo>
                  <a:pt x="0" y="0"/>
                </a:moveTo>
                <a:lnTo>
                  <a:pt x="6573163" y="0"/>
                </a:lnTo>
                <a:lnTo>
                  <a:pt x="6573163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826175" y="426945"/>
            <a:ext cx="8936763" cy="1955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30"/>
              </a:lnSpc>
            </a:pPr>
            <a:r>
              <a:rPr lang="en-US" sz="7000" spc="-294" dirty="0">
                <a:solidFill>
                  <a:srgbClr val="3139A8"/>
                </a:solidFill>
                <a:latin typeface="Be Vietnam Ultra-Bold"/>
              </a:rPr>
              <a:t> PEMBAHASAN</a:t>
            </a:r>
          </a:p>
          <a:p>
            <a:pPr marL="0" lvl="0" indent="0">
              <a:lnSpc>
                <a:spcPts val="7630"/>
              </a:lnSpc>
            </a:pPr>
            <a:endParaRPr lang="en-US" sz="7000" spc="-294" dirty="0">
              <a:solidFill>
                <a:srgbClr val="3139A8"/>
              </a:solidFill>
              <a:latin typeface="Be Vietnam Ultra-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68284" y="1739311"/>
            <a:ext cx="12402275" cy="30521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 err="1">
                <a:solidFill>
                  <a:srgbClr val="3139A8"/>
                </a:solidFill>
                <a:latin typeface="Quicksand Medium"/>
              </a:rPr>
              <a:t>Kolaborasi</a:t>
            </a:r>
            <a:r>
              <a:rPr lang="en-US" sz="4400" dirty="0">
                <a:solidFill>
                  <a:srgbClr val="3139A8"/>
                </a:solidFill>
                <a:latin typeface="Quicksand Medium"/>
              </a:rPr>
              <a:t>: </a:t>
            </a:r>
            <a:r>
              <a:rPr lang="en-US" sz="2600" dirty="0">
                <a:solidFill>
                  <a:srgbClr val="3139A8"/>
                </a:solidFill>
                <a:latin typeface="Quicksand Medium"/>
              </a:rPr>
              <a:t>Kerjasama, </a:t>
            </a:r>
            <a:r>
              <a:rPr lang="en-US" sz="26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Hubungan</a:t>
            </a:r>
            <a:r>
              <a:rPr lang="en-US" sz="2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yang </a:t>
            </a:r>
            <a:r>
              <a:rPr lang="en-US" sz="26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saling</a:t>
            </a:r>
            <a:r>
              <a:rPr lang="en-US" sz="2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menguntungkan</a:t>
            </a:r>
            <a:r>
              <a:rPr lang="en-US" sz="2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600" dirty="0">
                <a:effectLst/>
                <a:latin typeface="Arial" panose="020B0604020202020204" pitchFamily="34" charset="0"/>
                <a:ea typeface="Arial" panose="020B0604020202020204" pitchFamily="34" charset="0"/>
                <a:sym typeface="Wingdings" panose="05000000000000000000" pitchFamily="2" charset="2"/>
              </a:rPr>
              <a:t>   </a:t>
            </a:r>
          </a:p>
          <a:p>
            <a:r>
              <a:rPr lang="en-US" sz="2600" dirty="0">
                <a:latin typeface="Arial" panose="020B0604020202020204" pitchFamily="34" charset="0"/>
                <a:ea typeface="Arial" panose="020B0604020202020204" pitchFamily="34" charset="0"/>
                <a:sym typeface="Wingdings" panose="05000000000000000000" pitchFamily="2" charset="2"/>
              </a:rPr>
              <a:t>                                  </a:t>
            </a:r>
            <a:r>
              <a:rPr lang="en-US" sz="26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Mencapai</a:t>
            </a:r>
            <a:r>
              <a:rPr lang="en-US" sz="2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tujuan</a:t>
            </a:r>
            <a:r>
              <a:rPr lang="en-US" sz="2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bersama</a:t>
            </a:r>
            <a:endParaRPr lang="en-US" sz="26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en-US" sz="25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* </a:t>
            </a:r>
            <a:r>
              <a:rPr lang="en-US" sz="25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Kolaborasi</a:t>
            </a:r>
            <a:r>
              <a:rPr lang="en-US" sz="25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5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bukan</a:t>
            </a:r>
            <a:r>
              <a:rPr lang="en-US" sz="25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5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hanya</a:t>
            </a:r>
            <a:r>
              <a:rPr lang="en-US" sz="25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5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sebagai</a:t>
            </a:r>
            <a:r>
              <a:rPr lang="en-US" sz="25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5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sebuah</a:t>
            </a:r>
            <a:r>
              <a:rPr lang="en-US" sz="25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500" b="1" dirty="0" err="1">
                <a:effectLst/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pilihan</a:t>
            </a:r>
            <a:r>
              <a:rPr lang="en-US" sz="25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25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namun</a:t>
            </a:r>
            <a:r>
              <a:rPr lang="en-US" sz="25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5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kolaborasi</a:t>
            </a:r>
            <a:r>
              <a:rPr lang="en-US" sz="25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5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kini</a:t>
            </a:r>
            <a:r>
              <a:rPr lang="en-US" sz="25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5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sudah</a:t>
            </a:r>
            <a:r>
              <a:rPr lang="en-US" sz="25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5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menjadi</a:t>
            </a:r>
            <a:r>
              <a:rPr lang="en-US" sz="25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5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sebuah</a:t>
            </a:r>
            <a:r>
              <a:rPr lang="en-US" sz="25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500" b="1" dirty="0" err="1">
                <a:effectLst/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keharusan</a:t>
            </a:r>
            <a:r>
              <a:rPr lang="en-US" sz="25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5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jika</a:t>
            </a:r>
            <a:r>
              <a:rPr lang="en-US" sz="25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5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ingin</a:t>
            </a:r>
            <a:r>
              <a:rPr lang="en-US" sz="25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5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terus</a:t>
            </a:r>
            <a:r>
              <a:rPr lang="en-US" sz="25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5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maju</a:t>
            </a:r>
            <a:r>
              <a:rPr lang="en-US" sz="25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dan </a:t>
            </a:r>
            <a:r>
              <a:rPr lang="en-US" sz="25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berkembang</a:t>
            </a:r>
            <a:r>
              <a:rPr lang="en-US" sz="25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US" sz="25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Komariah</a:t>
            </a:r>
            <a:r>
              <a:rPr lang="en-US" sz="2500" b="1" dirty="0"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2500" b="1" dirty="0" err="1">
                <a:latin typeface="Arial" panose="020B0604020202020204" pitchFamily="34" charset="0"/>
                <a:ea typeface="Arial" panose="020B0604020202020204" pitchFamily="34" charset="0"/>
              </a:rPr>
              <a:t>dkk</a:t>
            </a:r>
            <a:r>
              <a:rPr lang="en-US" sz="25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2021)</a:t>
            </a:r>
          </a:p>
          <a:p>
            <a:pPr>
              <a:lnSpc>
                <a:spcPts val="3239"/>
              </a:lnSpc>
            </a:pPr>
            <a:r>
              <a:rPr lang="en-US" sz="33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</a:p>
          <a:p>
            <a:pPr marL="342900" indent="-342900">
              <a:lnSpc>
                <a:spcPts val="3239"/>
              </a:lnSpc>
              <a:buFont typeface="Arial" panose="020B0604020202020204" pitchFamily="34" charset="0"/>
              <a:buChar char="•"/>
            </a:pPr>
            <a:endParaRPr lang="en-US" sz="3300" dirty="0">
              <a:solidFill>
                <a:srgbClr val="3139A8"/>
              </a:solidFill>
              <a:latin typeface="Quicksand Medium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6021E5-47B7-761E-980D-C8C79BF23093}"/>
              </a:ext>
            </a:extLst>
          </p:cNvPr>
          <p:cNvSpPr txBox="1"/>
          <p:nvPr/>
        </p:nvSpPr>
        <p:spPr>
          <a:xfrm>
            <a:off x="718202" y="9292379"/>
            <a:ext cx="11092798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Lingkup</a:t>
            </a:r>
            <a:r>
              <a:rPr lang="en-US" sz="4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4400" dirty="0">
                <a:latin typeface="Arial" panose="020B0604020202020204" pitchFamily="34" charset="0"/>
              </a:rPr>
              <a:t>Internal - </a:t>
            </a:r>
            <a:r>
              <a:rPr lang="en-US" sz="4400" dirty="0" err="1">
                <a:latin typeface="Arial" panose="020B0604020202020204" pitchFamily="34" charset="0"/>
              </a:rPr>
              <a:t>Eksternal</a:t>
            </a:r>
            <a:endParaRPr lang="en-US" sz="4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E380CA-D8A4-A036-3CFC-E92F6B92D6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9343" y="6367965"/>
            <a:ext cx="6096000" cy="39627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35EC05-3ADD-5B53-A3C7-76ACC63205BE}"/>
              </a:ext>
            </a:extLst>
          </p:cNvPr>
          <p:cNvSpPr txBox="1"/>
          <p:nvPr/>
        </p:nvSpPr>
        <p:spPr>
          <a:xfrm>
            <a:off x="828352" y="4168181"/>
            <a:ext cx="12402275" cy="124649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*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Mereka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yang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melakukan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kolaborasi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akan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diuntungkan</a:t>
            </a:r>
            <a:r>
              <a:rPr lang="en-US" sz="240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dengan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lebih</a:t>
            </a:r>
            <a:r>
              <a:rPr lang="en-US" sz="240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berdaya</a:t>
            </a:r>
            <a:r>
              <a:rPr lang="en-US" sz="240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guna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nya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dukungan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finansial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waktu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tenaga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dan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pemikiran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karena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berkolaborasi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dengan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lainnya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(Langley, 2006). 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577BEB-0B3C-7A15-E53C-C19BF6B3849F}"/>
              </a:ext>
            </a:extLst>
          </p:cNvPr>
          <p:cNvSpPr txBox="1"/>
          <p:nvPr/>
        </p:nvSpPr>
        <p:spPr>
          <a:xfrm>
            <a:off x="700262" y="5829300"/>
            <a:ext cx="11375827" cy="22467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>
                <a:effectLst/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Manfaat</a:t>
            </a:r>
            <a:r>
              <a:rPr lang="en-US" sz="280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</a:p>
          <a:p>
            <a:r>
              <a:rPr lang="en-U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1). </a:t>
            </a:r>
            <a:r>
              <a:rPr lang="en-US" sz="2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Meningkatkan</a:t>
            </a:r>
            <a:r>
              <a:rPr lang="en-U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pemanfaatan</a:t>
            </a:r>
            <a:r>
              <a:rPr lang="en-U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layanan</a:t>
            </a:r>
            <a:r>
              <a:rPr lang="en-U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perpustakaan</a:t>
            </a:r>
            <a:r>
              <a:rPr lang="en-U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; </a:t>
            </a:r>
          </a:p>
          <a:p>
            <a:r>
              <a:rPr lang="en-U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(2). </a:t>
            </a:r>
            <a:r>
              <a:rPr lang="en-US" sz="2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Memaksimalkan</a:t>
            </a:r>
            <a:r>
              <a:rPr lang="en-U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sumber</a:t>
            </a:r>
            <a:r>
              <a:rPr lang="en-U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daya</a:t>
            </a:r>
            <a:r>
              <a:rPr lang="en-U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yang </a:t>
            </a:r>
            <a:r>
              <a:rPr lang="en-US" sz="2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dimiliki</a:t>
            </a:r>
            <a:r>
              <a:rPr lang="en-U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perpustakaan</a:t>
            </a:r>
            <a:r>
              <a:rPr lang="en-U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; </a:t>
            </a:r>
          </a:p>
          <a:p>
            <a:r>
              <a:rPr lang="en-U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(3). </a:t>
            </a:r>
            <a:r>
              <a:rPr lang="en-US" sz="2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Meningkatkan</a:t>
            </a:r>
            <a:r>
              <a:rPr lang="en-U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kreativitas</a:t>
            </a:r>
            <a:r>
              <a:rPr lang="en-U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dan </a:t>
            </a:r>
            <a:r>
              <a:rPr lang="en-US" sz="2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munculnya</a:t>
            </a:r>
            <a:r>
              <a:rPr lang="en-U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berbagai</a:t>
            </a:r>
            <a:r>
              <a:rPr lang="en-U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 </a:t>
            </a:r>
            <a:r>
              <a:rPr lang="en-US" sz="2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inovasi</a:t>
            </a:r>
            <a:r>
              <a:rPr lang="en-U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US" sz="2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Istiana</a:t>
            </a:r>
            <a:r>
              <a:rPr lang="en-U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2016).</a:t>
            </a:r>
            <a:endParaRPr lang="en-US" sz="2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39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0094" y="8654771"/>
            <a:ext cx="19388189" cy="4007282"/>
          </a:xfrm>
          <a:custGeom>
            <a:avLst/>
            <a:gdLst/>
            <a:ahLst/>
            <a:cxnLst/>
            <a:rect l="l" t="t" r="r" b="b"/>
            <a:pathLst>
              <a:path w="19388189" h="4750106">
                <a:moveTo>
                  <a:pt x="0" y="0"/>
                </a:moveTo>
                <a:lnTo>
                  <a:pt x="19388188" y="0"/>
                </a:lnTo>
                <a:lnTo>
                  <a:pt x="19388188" y="4750106"/>
                </a:lnTo>
                <a:lnTo>
                  <a:pt x="0" y="47501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3998880" y="0"/>
            <a:ext cx="3617880" cy="5372100"/>
          </a:xfrm>
          <a:custGeom>
            <a:avLst/>
            <a:gdLst/>
            <a:ahLst/>
            <a:cxnLst/>
            <a:rect l="l" t="t" r="r" b="b"/>
            <a:pathLst>
              <a:path w="8762237" h="8998446">
                <a:moveTo>
                  <a:pt x="0" y="0"/>
                </a:moveTo>
                <a:lnTo>
                  <a:pt x="8762237" y="0"/>
                </a:lnTo>
                <a:lnTo>
                  <a:pt x="8762237" y="8998446"/>
                </a:lnTo>
                <a:lnTo>
                  <a:pt x="0" y="89984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527485" y="6929390"/>
            <a:ext cx="1549844" cy="15576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6BAAAD-431C-BF3E-CC3A-9159A6B48B69}"/>
              </a:ext>
            </a:extLst>
          </p:cNvPr>
          <p:cNvSpPr txBox="1"/>
          <p:nvPr/>
        </p:nvSpPr>
        <p:spPr>
          <a:xfrm>
            <a:off x="6109447" y="1506116"/>
            <a:ext cx="11967882" cy="1041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400"/>
              </a:spcAft>
            </a:pPr>
            <a:r>
              <a:rPr lang="en-US" sz="2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Bentuk</a:t>
            </a:r>
            <a:r>
              <a:rPr lang="en-US" sz="2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kolaborasi</a:t>
            </a:r>
            <a:r>
              <a:rPr lang="en-US" sz="2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yang </a:t>
            </a:r>
            <a:r>
              <a:rPr lang="en-US" sz="2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sudah</a:t>
            </a:r>
            <a:r>
              <a:rPr lang="en-US" sz="2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dilakukan</a:t>
            </a:r>
            <a:r>
              <a:rPr lang="en-US" sz="2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en-US" sz="2500" dirty="0">
              <a:solidFill>
                <a:schemeClr val="bg1"/>
              </a:solidFill>
              <a:latin typeface="TT Norms"/>
            </a:endParaRPr>
          </a:p>
          <a:p>
            <a:pPr marL="342900" lvl="0" indent="-342900" algn="just">
              <a:spcAft>
                <a:spcPts val="1400"/>
              </a:spcAft>
              <a:buFont typeface="+mj-lt"/>
              <a:buAutoNum type="alphaLcPeriod"/>
            </a:pPr>
            <a:r>
              <a:rPr lang="en-US" sz="2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Kolaborasi</a:t>
            </a:r>
            <a:r>
              <a:rPr lang="en-US" sz="2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antar</a:t>
            </a:r>
            <a:r>
              <a:rPr lang="en-US" sz="2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Perpustakaan</a:t>
            </a:r>
            <a:r>
              <a:rPr lang="en-US" sz="2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PTMA </a:t>
            </a:r>
            <a:r>
              <a:rPr lang="en-US" sz="2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dengan</a:t>
            </a:r>
            <a:r>
              <a:rPr lang="en-US" sz="2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lembaga</a:t>
            </a:r>
            <a:r>
              <a:rPr lang="en-US" sz="2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lainnya</a:t>
            </a:r>
            <a:r>
              <a:rPr lang="en-US" sz="2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25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167577-68B2-2CAD-A796-9C6EFA7BF5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57" y="135094"/>
            <a:ext cx="5791200" cy="78278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E8A680-DCC1-0C11-1E9B-6BE8483FB5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447" y="2685100"/>
            <a:ext cx="9560171" cy="573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30410B3-017C-2515-2875-34A4BD9A5F3B}"/>
              </a:ext>
            </a:extLst>
          </p:cNvPr>
          <p:cNvSpPr/>
          <p:nvPr/>
        </p:nvSpPr>
        <p:spPr>
          <a:xfrm>
            <a:off x="6055659" y="144117"/>
            <a:ext cx="12134084" cy="1282061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404"/>
              </a:lnSpc>
            </a:pPr>
            <a:endParaRPr lang="en-US" sz="3000" i="1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>
              <a:lnSpc>
                <a:spcPts val="3404"/>
              </a:lnSpc>
            </a:pPr>
            <a:r>
              <a:rPr lang="en-US" sz="3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Best Practice</a:t>
            </a:r>
            <a:r>
              <a:rPr lang="en-US" sz="3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Kolaborasi</a:t>
            </a:r>
            <a:r>
              <a:rPr lang="en-US" sz="3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Perpustakaan</a:t>
            </a:r>
            <a:r>
              <a:rPr lang="en-US" sz="3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PTMA  di Era Society 5.0</a:t>
            </a:r>
          </a:p>
          <a:p>
            <a:pPr algn="ctr">
              <a:lnSpc>
                <a:spcPts val="3404"/>
              </a:lnSpc>
            </a:pPr>
            <a:endParaRPr lang="en-US" sz="3000" dirty="0">
              <a:solidFill>
                <a:schemeClr val="bg1"/>
              </a:solidFill>
              <a:latin typeface="TT Phobos Inline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EDFDAB2-EB4D-7C08-6923-811675AEC8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4839" y="2672997"/>
            <a:ext cx="1733550" cy="121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439C2C-7C0A-DBC2-8522-2B17AFD48F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200" y="3553494"/>
            <a:ext cx="4069063" cy="4866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E6402E7-056D-090B-4C10-4D0F5750DF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9595" y="4053596"/>
            <a:ext cx="2975701" cy="1673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1376</Words>
  <Application>Microsoft Office PowerPoint</Application>
  <PresentationFormat>Custom</PresentationFormat>
  <Paragraphs>186</Paragraphs>
  <Slides>25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Calibri</vt:lpstr>
      <vt:lpstr>Kollektif</vt:lpstr>
      <vt:lpstr>Arimo Bold</vt:lpstr>
      <vt:lpstr>TT Norms</vt:lpstr>
      <vt:lpstr>Montserrat Medium</vt:lpstr>
      <vt:lpstr>Kollektif Italics</vt:lpstr>
      <vt:lpstr>Kollektif Bold</vt:lpstr>
      <vt:lpstr>Arial</vt:lpstr>
      <vt:lpstr>Be Vietnam Ultra-Bold</vt:lpstr>
      <vt:lpstr>Times New Roman</vt:lpstr>
      <vt:lpstr>Roboto Condensed Bold</vt:lpstr>
      <vt:lpstr>Roboto Condensed</vt:lpstr>
      <vt:lpstr>TT Phobos Inline</vt:lpstr>
      <vt:lpstr>Quicksand Medium</vt:lpstr>
      <vt:lpstr>Canva Sans</vt:lpstr>
      <vt:lpstr>Wingdings</vt:lpstr>
      <vt:lpstr>Be Vietnam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Vintage Elegant Library Furniture Animated Illustration Presentation</dc:title>
  <dc:creator>USER</dc:creator>
  <cp:lastModifiedBy>Reviewer</cp:lastModifiedBy>
  <cp:revision>17</cp:revision>
  <dcterms:created xsi:type="dcterms:W3CDTF">2006-08-16T00:00:00Z</dcterms:created>
  <dcterms:modified xsi:type="dcterms:W3CDTF">2023-10-31T08:42:43Z</dcterms:modified>
  <dc:identifier>DAFygjjyRII</dc:identifier>
</cp:coreProperties>
</file>